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70" r:id="rId2"/>
    <p:sldId id="287" r:id="rId3"/>
    <p:sldId id="273" r:id="rId4"/>
    <p:sldId id="274" r:id="rId5"/>
    <p:sldId id="275" r:id="rId6"/>
    <p:sldId id="264" r:id="rId7"/>
    <p:sldId id="271" r:id="rId8"/>
    <p:sldId id="272" r:id="rId9"/>
    <p:sldId id="262" r:id="rId10"/>
    <p:sldId id="261" r:id="rId11"/>
    <p:sldId id="263" r:id="rId12"/>
    <p:sldId id="266" r:id="rId13"/>
    <p:sldId id="265" r:id="rId14"/>
    <p:sldId id="268" r:id="rId15"/>
    <p:sldId id="269" r:id="rId16"/>
    <p:sldId id="276" r:id="rId17"/>
    <p:sldId id="277" r:id="rId18"/>
    <p:sldId id="278" r:id="rId19"/>
    <p:sldId id="286" r:id="rId20"/>
    <p:sldId id="280" r:id="rId21"/>
    <p:sldId id="281" r:id="rId22"/>
    <p:sldId id="282" r:id="rId23"/>
    <p:sldId id="283" r:id="rId24"/>
    <p:sldId id="284" r:id="rId25"/>
    <p:sldId id="285" r:id="rId26"/>
  </p:sldIdLst>
  <p:sldSz cx="9906000" cy="6858000" type="A4"/>
  <p:notesSz cx="6735763" cy="98694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4472C4"/>
    <a:srgbClr val="CCECFF"/>
    <a:srgbClr val="0033CC"/>
    <a:srgbClr val="FF5B55"/>
    <a:srgbClr val="FFBD7D"/>
    <a:srgbClr val="008000"/>
    <a:srgbClr val="FF9999"/>
    <a:srgbClr val="009900"/>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5" d="100"/>
          <a:sy n="85" d="100"/>
        </p:scale>
        <p:origin x="1205"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9T11:42:51.373"/>
    </inkml:context>
    <inkml:brush xml:id="br0">
      <inkml:brushProperty name="width" value="0.05" units="cm"/>
      <inkml:brushProperty name="height" value="0.05" units="cm"/>
      <inkml:brushProperty name="color" value="#E71224"/>
    </inkml:brush>
  </inkml:definitions>
  <inkml:trace contextRef="#ctx0" brushRef="#br0">1084 88 24575,'-3'-1'0,"-1"0"0,1 1 0,-1-1 0,1 0 0,0 0 0,0-1 0,-6-2 0,-8-3 0,-52-13 0,-1 2 0,-95-12 0,157 30 0,-2-1 0,1 0 0,-1 1 0,0 1 0,1 0 0,-18 3 0,22-3 0,0 1 0,0 0 0,1-1 0,-1 2 0,1-1 0,0 0 0,0 1 0,0 0 0,0 0 0,1 0 0,-1 1 0,0-1 0,1 0 0,0 1 0,-4 5 0,-25 54 0,13-26 0,13-27 0,0 0 0,-1-1 0,-1 0 0,-11 11 0,-9 10 0,-21 25 0,-11 12 0,58-63 0,-1 0 0,0 0 0,0-1 0,-1 1 0,1 0 0,-1-1 0,0 0 0,0 0 0,0 0 0,0-1 0,-1 1 0,1-1 0,-1 0 0,1-1 0,-1 1 0,1 0 0,-1-1 0,0 0 0,0 0 0,0 0 0,0-1 0,0 0 0,-5 0 0,-21-1 0,-1 1 0,1 2 0,0 2 0,-50 10 0,62-9-1365,4-1-5461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9T11:44:43.658"/>
    </inkml:context>
    <inkml:brush xml:id="br0">
      <inkml:brushProperty name="width" value="0.05" units="cm"/>
      <inkml:brushProperty name="height" value="0.05" units="cm"/>
    </inkml:brush>
  </inkml:definitions>
  <inkml:trace contextRef="#ctx0" brushRef="#br0">570 1 24575,'-4'1'0,"1"0"0,1-1 0,-2 2 0,2-1 0,-1 0 0,0 1 0,1 0 0,-1 0 0,0 0 0,1-1 0,-2 4 0,-13 7 0,8-7 0,0 1 0,-1-2 0,0 1 0,0-2 0,0 0 0,0 1 0,0-2 0,-1 1 0,0-3 0,-20 3 0,-269-5 0,295 2 12,0-1 0,0 1 0,0 0 0,1-1 0,0 0 0,-1-1 0,0 2 0,1-2 0,-6-3 0,8 4-95,-1 0 1,1-1-1,0 0 1,0 1-1,-1-1 1,2 0-1,-1 0 1,-1 0-1,2 0 1,-1 0-1,1 0 1,0-1-1,-1 1 1,1 0-1,0-1 1,0 1-1,-1-6 1,-1-4-6744</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FB44C529-2D20-47C2-8D91-A2E2AD780DF7}" type="datetimeFigureOut">
              <a:rPr kumimoji="1" lang="ja-JP" altLang="en-US" smtClean="0"/>
              <a:t>2024/3/14</a:t>
            </a:fld>
            <a:endParaRPr kumimoji="1" lang="ja-JP" altLang="en-US"/>
          </a:p>
        </p:txBody>
      </p:sp>
      <p:sp>
        <p:nvSpPr>
          <p:cNvPr id="4" name="スライド イメージ プレースホルダー 3"/>
          <p:cNvSpPr>
            <a:spLocks noGrp="1" noRot="1" noChangeAspect="1"/>
          </p:cNvSpPr>
          <p:nvPr>
            <p:ph type="sldImg" idx="2"/>
          </p:nvPr>
        </p:nvSpPr>
        <p:spPr>
          <a:xfrm>
            <a:off x="962025" y="1233488"/>
            <a:ext cx="4811713" cy="3330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749800"/>
            <a:ext cx="5389563" cy="38862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4188"/>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4188"/>
            <a:ext cx="2919412" cy="495300"/>
          </a:xfrm>
          <a:prstGeom prst="rect">
            <a:avLst/>
          </a:prstGeom>
        </p:spPr>
        <p:txBody>
          <a:bodyPr vert="horz" lIns="91440" tIns="45720" rIns="91440" bIns="45720" rtlCol="0" anchor="b"/>
          <a:lstStyle>
            <a:lvl1pPr algn="r">
              <a:defRPr sz="1200"/>
            </a:lvl1pPr>
          </a:lstStyle>
          <a:p>
            <a:fld id="{B5917F0B-CA22-4F8B-BCBB-953939103D1F}" type="slidenum">
              <a:rPr kumimoji="1" lang="ja-JP" altLang="en-US" smtClean="0"/>
              <a:t>‹#›</a:t>
            </a:fld>
            <a:endParaRPr kumimoji="1" lang="ja-JP" altLang="en-US"/>
          </a:p>
        </p:txBody>
      </p:sp>
    </p:spTree>
    <p:extLst>
      <p:ext uri="{BB962C8B-B14F-4D97-AF65-F5344CB8AC3E}">
        <p14:creationId xmlns:p14="http://schemas.microsoft.com/office/powerpoint/2010/main" val="18977369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2847340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4088746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2348260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3930400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1501199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3404179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3891837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2068857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4286815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249081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491863F-2F69-43B1-A7DB-F4D481B365B7}" type="datetimeFigureOut">
              <a:rPr kumimoji="1" lang="ja-JP" altLang="en-US" smtClean="0"/>
              <a:t>2024/3/14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1898084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91863F-2F69-43B1-A7DB-F4D481B365B7}" type="datetimeFigureOut">
              <a:rPr kumimoji="1" lang="ja-JP" altLang="en-US" smtClean="0"/>
              <a:t>2024/3/14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8E117F-49B6-4481-B645-FE79A291D926}" type="slidenum">
              <a:rPr kumimoji="1" lang="ja-JP" altLang="en-US" smtClean="0"/>
              <a:t>‹#›</a:t>
            </a:fld>
            <a:endParaRPr kumimoji="1" lang="ja-JP" altLang="en-US"/>
          </a:p>
        </p:txBody>
      </p:sp>
    </p:spTree>
    <p:extLst>
      <p:ext uri="{BB962C8B-B14F-4D97-AF65-F5344CB8AC3E}">
        <p14:creationId xmlns:p14="http://schemas.microsoft.com/office/powerpoint/2010/main" val="24981272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9.pn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0.png"/><Relationship Id="rId4" Type="http://schemas.openxmlformats.org/officeDocument/2006/relationships/image" Target="../media/image4.png"/><Relationship Id="rId9"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8.png"/><Relationship Id="rId7" Type="http://schemas.openxmlformats.org/officeDocument/2006/relationships/image" Target="../media/image18.png"/><Relationship Id="rId2"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4.pn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png"/><Relationship Id="rId7" Type="http://schemas.openxmlformats.org/officeDocument/2006/relationships/image" Target="../media/image43.png"/><Relationship Id="rId12" Type="http://schemas.openxmlformats.org/officeDocument/2006/relationships/image" Target="../media/image4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42.png"/><Relationship Id="rId11" Type="http://schemas.openxmlformats.org/officeDocument/2006/relationships/image" Target="../media/image46.png"/><Relationship Id="rId5" Type="http://schemas.openxmlformats.org/officeDocument/2006/relationships/image" Target="../media/image41.png"/><Relationship Id="rId10" Type="http://schemas.openxmlformats.org/officeDocument/2006/relationships/image" Target="../media/image45.png"/><Relationship Id="rId4" Type="http://schemas.openxmlformats.org/officeDocument/2006/relationships/image" Target="../media/image8.png"/><Relationship Id="rId9" Type="http://schemas.openxmlformats.org/officeDocument/2006/relationships/image" Target="../media/image44.png"/></Relationships>
</file>

<file path=ppt/slides/_rels/slide14.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3.png"/><Relationship Id="rId3" Type="http://schemas.openxmlformats.org/officeDocument/2006/relationships/image" Target="../media/image3.png"/><Relationship Id="rId7" Type="http://schemas.openxmlformats.org/officeDocument/2006/relationships/image" Target="../media/image49.png"/><Relationship Id="rId12"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8.png"/><Relationship Id="rId11" Type="http://schemas.openxmlformats.org/officeDocument/2006/relationships/image" Target="../media/image52.png"/><Relationship Id="rId5" Type="http://schemas.openxmlformats.org/officeDocument/2006/relationships/image" Target="../media/image5.png"/><Relationship Id="rId10" Type="http://schemas.microsoft.com/office/2007/relationships/hdphoto" Target="../media/hdphoto2.wdp"/><Relationship Id="rId4" Type="http://schemas.openxmlformats.org/officeDocument/2006/relationships/image" Target="../media/image4.png"/><Relationship Id="rId9" Type="http://schemas.openxmlformats.org/officeDocument/2006/relationships/image" Target="../media/image51.png"/></Relationships>
</file>

<file path=ppt/slides/_rels/slide15.xml.rels><?xml version="1.0" encoding="UTF-8" standalone="yes"?>
<Relationships xmlns="http://schemas.openxmlformats.org/package/2006/relationships"><Relationship Id="rId8" Type="http://schemas.openxmlformats.org/officeDocument/2006/relationships/image" Target="../media/image59.emf"/><Relationship Id="rId3" Type="http://schemas.openxmlformats.org/officeDocument/2006/relationships/image" Target="../media/image55.png"/><Relationship Id="rId7" Type="http://schemas.openxmlformats.org/officeDocument/2006/relationships/image" Target="../media/image58.png"/><Relationship Id="rId2" Type="http://schemas.openxmlformats.org/officeDocument/2006/relationships/image" Target="../media/image54.png"/><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10" Type="http://schemas.openxmlformats.org/officeDocument/2006/relationships/image" Target="../media/image48.png"/><Relationship Id="rId4" Type="http://schemas.openxmlformats.org/officeDocument/2006/relationships/image" Target="../media/image4.png"/><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60.png"/><Relationship Id="rId7" Type="http://schemas.openxmlformats.org/officeDocument/2006/relationships/image" Target="../media/image4.png"/><Relationship Id="rId2" Type="http://schemas.openxmlformats.org/officeDocument/2006/relationships/image" Target="../media/image47.png"/><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10" Type="http://schemas.openxmlformats.org/officeDocument/2006/relationships/image" Target="../media/image65.png"/><Relationship Id="rId4" Type="http://schemas.openxmlformats.org/officeDocument/2006/relationships/image" Target="../media/image61.png"/><Relationship Id="rId9" Type="http://schemas.openxmlformats.org/officeDocument/2006/relationships/image" Target="../media/image64.png"/></Relationships>
</file>

<file path=ppt/slides/_rels/slide1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67.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58.png"/><Relationship Id="rId7" Type="http://schemas.openxmlformats.org/officeDocument/2006/relationships/image" Target="../media/image4.png"/><Relationship Id="rId2" Type="http://schemas.openxmlformats.org/officeDocument/2006/relationships/image" Target="../media/image57.png"/><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18.png"/><Relationship Id="rId4" Type="http://schemas.openxmlformats.org/officeDocument/2006/relationships/image" Target="../media/image68.png"/></Relationships>
</file>

<file path=ppt/slides/_rels/slide19.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0.png"/><Relationship Id="rId7" Type="http://schemas.openxmlformats.org/officeDocument/2006/relationships/image" Target="../media/image7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72.png"/><Relationship Id="rId4" Type="http://schemas.openxmlformats.org/officeDocument/2006/relationships/image" Target="../media/image7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5.png"/><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18.png"/><Relationship Id="rId2" Type="http://schemas.openxmlformats.org/officeDocument/2006/relationships/image" Target="../media/image30.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78.png"/><Relationship Id="rId4" Type="http://schemas.openxmlformats.org/officeDocument/2006/relationships/image" Target="../media/image77.png"/></Relationships>
</file>

<file path=ppt/slides/_rels/slide2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47.png"/><Relationship Id="rId4" Type="http://schemas.openxmlformats.org/officeDocument/2006/relationships/image" Target="../media/image80.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82.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84.png"/><Relationship Id="rId7" Type="http://schemas.openxmlformats.org/officeDocument/2006/relationships/image" Target="../media/image54.png"/><Relationship Id="rId12" Type="http://schemas.openxmlformats.org/officeDocument/2006/relationships/image" Target="../media/image88.png"/><Relationship Id="rId2" Type="http://schemas.openxmlformats.org/officeDocument/2006/relationships/image" Target="../media/image83.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87.png"/><Relationship Id="rId5" Type="http://schemas.openxmlformats.org/officeDocument/2006/relationships/image" Target="../media/image4.png"/><Relationship Id="rId10" Type="http://schemas.openxmlformats.org/officeDocument/2006/relationships/image" Target="../media/image86.png"/><Relationship Id="rId4" Type="http://schemas.openxmlformats.org/officeDocument/2006/relationships/image" Target="../media/image30.png"/><Relationship Id="rId9"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4.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6.png"/><Relationship Id="rId4" Type="http://schemas.openxmlformats.org/officeDocument/2006/relationships/image" Target="../media/image22.pn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customXml" Target="../ink/ink2.xml"/><Relationship Id="rId3" Type="http://schemas.openxmlformats.org/officeDocument/2006/relationships/image" Target="../media/image27.png"/><Relationship Id="rId7" Type="http://schemas.openxmlformats.org/officeDocument/2006/relationships/image" Target="../media/image29.png"/><Relationship Id="rId12"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270.png"/><Relationship Id="rId11" Type="http://schemas.openxmlformats.org/officeDocument/2006/relationships/image" Target="../media/image18.png"/><Relationship Id="rId5" Type="http://schemas.openxmlformats.org/officeDocument/2006/relationships/customXml" Target="../ink/ink1.xml"/><Relationship Id="rId10" Type="http://schemas.openxmlformats.org/officeDocument/2006/relationships/image" Target="../media/image30.png"/><Relationship Id="rId4" Type="http://schemas.openxmlformats.org/officeDocument/2006/relationships/image" Target="../media/image28.png"/><Relationship Id="rId9" Type="http://schemas.openxmlformats.org/officeDocument/2006/relationships/image" Target="../media/image29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CD54DDAF-178D-356A-78A5-21D25A1D3F2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5400000">
            <a:off x="2243735" y="-1402557"/>
            <a:ext cx="5431081" cy="9663113"/>
          </a:xfrm>
          <a:prstGeom prst="rect">
            <a:avLst/>
          </a:prstGeom>
        </p:spPr>
      </p:pic>
      <p:sp>
        <p:nvSpPr>
          <p:cNvPr id="2" name="タイトル 1">
            <a:extLst>
              <a:ext uri="{FF2B5EF4-FFF2-40B4-BE49-F238E27FC236}">
                <a16:creationId xmlns:a16="http://schemas.microsoft.com/office/drawing/2014/main" id="{9DEDB317-9F17-9196-4506-AE9B2A051CEA}"/>
              </a:ext>
            </a:extLst>
          </p:cNvPr>
          <p:cNvSpPr>
            <a:spLocks noGrp="1"/>
          </p:cNvSpPr>
          <p:nvPr>
            <p:ph type="title"/>
          </p:nvPr>
        </p:nvSpPr>
        <p:spPr>
          <a:xfrm>
            <a:off x="1706914" y="2572332"/>
            <a:ext cx="6504720" cy="1877437"/>
          </a:xfrm>
        </p:spPr>
        <p:txBody>
          <a:bodyPr>
            <a:normAutofit/>
          </a:bodyPr>
          <a:lstStyle/>
          <a:p>
            <a:pPr algn="ctr"/>
            <a:r>
              <a:rPr lang="ja-JP" altLang="en-US" sz="4875" b="1" dirty="0">
                <a:latin typeface="HGS創英角ｺﾞｼｯｸUB" panose="020B0900000000000000" pitchFamily="50" charset="-128"/>
                <a:ea typeface="HGS創英角ｺﾞｼｯｸUB" panose="020B0900000000000000" pitchFamily="50" charset="-128"/>
              </a:rPr>
              <a:t>つながりハンドブック</a:t>
            </a:r>
            <a:r>
              <a:rPr lang="ja-JP" altLang="en-US" sz="3600" dirty="0">
                <a:latin typeface="HGS創英角ｺﾞｼｯｸUB" panose="020B0900000000000000" pitchFamily="50" charset="-128"/>
                <a:ea typeface="HGS創英角ｺﾞｼｯｸUB" panose="020B0900000000000000" pitchFamily="50" charset="-128"/>
              </a:rPr>
              <a:t>～物理編～</a:t>
            </a:r>
            <a:endParaRPr lang="ja-JP" altLang="en-US" sz="4875" dirty="0">
              <a:latin typeface="HGS創英角ｺﾞｼｯｸUB" panose="020B0900000000000000" pitchFamily="50" charset="-128"/>
              <a:ea typeface="HGS創英角ｺﾞｼｯｸUB" panose="020B0900000000000000" pitchFamily="50" charset="-128"/>
            </a:endParaRPr>
          </a:p>
        </p:txBody>
      </p:sp>
      <p:pic>
        <p:nvPicPr>
          <p:cNvPr id="7" name="図 6">
            <a:extLst>
              <a:ext uri="{FF2B5EF4-FFF2-40B4-BE49-F238E27FC236}">
                <a16:creationId xmlns:a16="http://schemas.microsoft.com/office/drawing/2014/main" id="{3E8FD5E2-F9F0-EDE8-3CF8-80017BDA37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3712" y="4108458"/>
            <a:ext cx="456325" cy="599488"/>
          </a:xfrm>
          <a:prstGeom prst="rect">
            <a:avLst/>
          </a:prstGeom>
        </p:spPr>
      </p:pic>
      <p:pic>
        <p:nvPicPr>
          <p:cNvPr id="8" name="図 7">
            <a:extLst>
              <a:ext uri="{FF2B5EF4-FFF2-40B4-BE49-F238E27FC236}">
                <a16:creationId xmlns:a16="http://schemas.microsoft.com/office/drawing/2014/main" id="{84520F6E-1053-D82B-829A-88BED30737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0941" y="4953059"/>
            <a:ext cx="295727" cy="599487"/>
          </a:xfrm>
          <a:prstGeom prst="rect">
            <a:avLst/>
          </a:prstGeom>
        </p:spPr>
      </p:pic>
      <p:pic>
        <p:nvPicPr>
          <p:cNvPr id="9" name="図 8">
            <a:extLst>
              <a:ext uri="{FF2B5EF4-FFF2-40B4-BE49-F238E27FC236}">
                <a16:creationId xmlns:a16="http://schemas.microsoft.com/office/drawing/2014/main" id="{E0CAB503-E5D4-3833-E8A9-E04913A1A9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3971" y="4318901"/>
            <a:ext cx="1068942" cy="1309286"/>
          </a:xfrm>
          <a:prstGeom prst="rect">
            <a:avLst/>
          </a:prstGeom>
        </p:spPr>
      </p:pic>
      <p:pic>
        <p:nvPicPr>
          <p:cNvPr id="10" name="図 9">
            <a:extLst>
              <a:ext uri="{FF2B5EF4-FFF2-40B4-BE49-F238E27FC236}">
                <a16:creationId xmlns:a16="http://schemas.microsoft.com/office/drawing/2014/main" id="{367EE8E9-4EFC-62AD-E039-BFCBFD1CAF58}"/>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35672" y="4657858"/>
            <a:ext cx="875145" cy="970329"/>
          </a:xfrm>
          <a:prstGeom prst="rect">
            <a:avLst/>
          </a:prstGeom>
          <a:noFill/>
          <a:ln>
            <a:noFill/>
          </a:ln>
        </p:spPr>
      </p:pic>
      <p:sp>
        <p:nvSpPr>
          <p:cNvPr id="15" name="思考の吹き出し: 雲形 14">
            <a:extLst>
              <a:ext uri="{FF2B5EF4-FFF2-40B4-BE49-F238E27FC236}">
                <a16:creationId xmlns:a16="http://schemas.microsoft.com/office/drawing/2014/main" id="{CDCEDA38-D659-E34A-3AA4-469D6992DC6B}"/>
              </a:ext>
            </a:extLst>
          </p:cNvPr>
          <p:cNvSpPr/>
          <p:nvPr/>
        </p:nvSpPr>
        <p:spPr>
          <a:xfrm>
            <a:off x="701851" y="1259972"/>
            <a:ext cx="1156003" cy="960735"/>
          </a:xfrm>
          <a:prstGeom prst="cloudCallout">
            <a:avLst>
              <a:gd name="adj1" fmla="val 19454"/>
              <a:gd name="adj2" fmla="val 44073"/>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sz="1463"/>
          </a:p>
        </p:txBody>
      </p:sp>
      <p:pic>
        <p:nvPicPr>
          <p:cNvPr id="16" name="図 15">
            <a:extLst>
              <a:ext uri="{FF2B5EF4-FFF2-40B4-BE49-F238E27FC236}">
                <a16:creationId xmlns:a16="http://schemas.microsoft.com/office/drawing/2014/main" id="{C99669B4-FAE9-6B88-A250-12178A07D3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7474" y="1210425"/>
            <a:ext cx="1046813" cy="985313"/>
          </a:xfrm>
          <a:prstGeom prst="rect">
            <a:avLst/>
          </a:prstGeom>
        </p:spPr>
      </p:pic>
      <p:pic>
        <p:nvPicPr>
          <p:cNvPr id="17" name="図 16">
            <a:extLst>
              <a:ext uri="{FF2B5EF4-FFF2-40B4-BE49-F238E27FC236}">
                <a16:creationId xmlns:a16="http://schemas.microsoft.com/office/drawing/2014/main" id="{5B9F70A7-C120-14C4-F9A1-F33D5777EF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44577" y="1769298"/>
            <a:ext cx="844187" cy="970329"/>
          </a:xfrm>
          <a:prstGeom prst="rect">
            <a:avLst/>
          </a:prstGeom>
        </p:spPr>
      </p:pic>
      <p:pic>
        <p:nvPicPr>
          <p:cNvPr id="18" name="図 17">
            <a:extLst>
              <a:ext uri="{FF2B5EF4-FFF2-40B4-BE49-F238E27FC236}">
                <a16:creationId xmlns:a16="http://schemas.microsoft.com/office/drawing/2014/main" id="{828D256B-9C2B-3048-B0DE-E09E821135E7}"/>
              </a:ext>
            </a:extLst>
          </p:cNvPr>
          <p:cNvPicPr>
            <a:picLocks noChangeAspect="1"/>
          </p:cNvPicPr>
          <p:nvPr/>
        </p:nvPicPr>
        <p:blipFill>
          <a:blip r:embed="rId9">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076644" y="2195737"/>
            <a:ext cx="781848" cy="805910"/>
          </a:xfrm>
          <a:prstGeom prst="rect">
            <a:avLst/>
          </a:prstGeom>
          <a:noFill/>
          <a:ln>
            <a:noFill/>
          </a:ln>
        </p:spPr>
      </p:pic>
    </p:spTree>
    <p:extLst>
      <p:ext uri="{BB962C8B-B14F-4D97-AF65-F5344CB8AC3E}">
        <p14:creationId xmlns:p14="http://schemas.microsoft.com/office/powerpoint/2010/main" val="4214195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CB4E27C9-65A3-730A-99A7-C7826B07EAE9}"/>
              </a:ext>
            </a:extLst>
          </p:cNvPr>
          <p:cNvSpPr txBox="1"/>
          <p:nvPr/>
        </p:nvSpPr>
        <p:spPr>
          <a:xfrm>
            <a:off x="2844320" y="5034133"/>
            <a:ext cx="4426078" cy="542456"/>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・虫めがねを紙から遠ざけていくと、光の集まる部分は小さくなって、</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明るくなっていくな。温度も上がっていく気がする。</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（量的・関係的）</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0" name="正方形/長方形 39">
            <a:extLst>
              <a:ext uri="{FF2B5EF4-FFF2-40B4-BE49-F238E27FC236}">
                <a16:creationId xmlns:a16="http://schemas.microsoft.com/office/drawing/2014/main" id="{635FE678-1A17-1E66-40BF-C7C8E1519966}"/>
              </a:ext>
            </a:extLst>
          </p:cNvPr>
          <p:cNvSpPr/>
          <p:nvPr/>
        </p:nvSpPr>
        <p:spPr>
          <a:xfrm>
            <a:off x="6163" y="667679"/>
            <a:ext cx="9906000" cy="6223031"/>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158431" y="1624263"/>
            <a:ext cx="206210" cy="3402570"/>
          </a:xfrm>
          <a:prstGeom prst="downArrow">
            <a:avLst>
              <a:gd name="adj1" fmla="val 50000"/>
              <a:gd name="adj2" fmla="val 646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589816" y="1868340"/>
            <a:ext cx="4854296" cy="4989660"/>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63828" y="1422948"/>
            <a:ext cx="2498179" cy="400110"/>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磁石にはどのような性質があるのだろうか。</a:t>
            </a:r>
            <a:endParaRPr lang="en-US" altLang="ja-JP" sz="1000" dirty="0">
              <a:latin typeface="HG創英角ｺﾞｼｯｸUB" panose="020B0909000000000000" pitchFamily="49" charset="-128"/>
              <a:ea typeface="HG創英角ｺﾞｼｯｸUB" panose="020B0909000000000000" pitchFamily="49"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72557" y="743631"/>
            <a:ext cx="3611135" cy="338554"/>
          </a:xfrm>
          <a:prstGeom prst="rect">
            <a:avLst/>
          </a:prstGeom>
          <a:noFill/>
        </p:spPr>
        <p:txBody>
          <a:bodyPr wrap="square" rtlCol="0">
            <a:spAutoFit/>
          </a:bodyPr>
          <a:lstStyle/>
          <a:p>
            <a:r>
              <a:rPr lang="ja-JP" altLang="en-US" sz="1600" dirty="0"/>
              <a:t>小３　「磁石の性質」　全７時間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67407" y="1891916"/>
            <a:ext cx="2471997"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磁石に引き付けられる物にはどのような物があるか。</a:t>
            </a:r>
            <a:endParaRPr lang="en-US" altLang="ja-JP" sz="100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74504" y="2350371"/>
            <a:ext cx="2464900"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磁石と鉄との距離と、磁石が鉄を引き付ける力にはどのような関係があるのだろうか。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84870" y="2964968"/>
            <a:ext cx="2454534"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鉄を引き付ける力が強いのは、磁石のどの部分だろうか。</a:t>
            </a:r>
            <a:endParaRPr lang="en-US" altLang="ja-JP" sz="100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64865" y="5042207"/>
            <a:ext cx="2486452" cy="861774"/>
          </a:xfrm>
          <a:prstGeom prst="rect">
            <a:avLst/>
          </a:prstGeom>
          <a:solidFill>
            <a:schemeClr val="bg1"/>
          </a:solidFill>
          <a:ln w="38100">
            <a:solidFill>
              <a:srgbClr val="0033CC"/>
            </a:solidFill>
          </a:ln>
        </p:spPr>
        <p:txBody>
          <a:bodyPr wrap="square" rtlCol="0">
            <a:spAutoFit/>
          </a:bodyPr>
          <a:lstStyle/>
          <a:p>
            <a:r>
              <a:rPr lang="ja-JP" altLang="en-US" sz="1000" dirty="0"/>
              <a:t>磁石に引き付けられる物と引き付けられない物がある。鉄は磁石に引き付けられる。磁石と鉄との距離が変わると引き付ける力は変わる。磁石の力は離れていても、間に他の物があっても働く。</a:t>
            </a:r>
            <a:endParaRPr lang="en-US" altLang="ja-JP" sz="1000" dirty="0"/>
          </a:p>
        </p:txBody>
      </p:sp>
      <p:sp>
        <p:nvSpPr>
          <p:cNvPr id="13" name="テキスト ボックス 12">
            <a:extLst>
              <a:ext uri="{FF2B5EF4-FFF2-40B4-BE49-F238E27FC236}">
                <a16:creationId xmlns:a16="http://schemas.microsoft.com/office/drawing/2014/main" id="{FB0BE846-EB28-C745-1CF5-9663BBBB200F}"/>
              </a:ext>
            </a:extLst>
          </p:cNvPr>
          <p:cNvSpPr txBox="1"/>
          <p:nvPr/>
        </p:nvSpPr>
        <p:spPr>
          <a:xfrm>
            <a:off x="7474575" y="3283660"/>
            <a:ext cx="2374027" cy="1493229"/>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磁石が引き付ける力が変化する様子をどのように見たらよいかな？」と問いかけ、鉄くぎやクリップが引き付けられた数で表せれば（量で捉えれば）よいことに気付けるようにする。その際くぎの材質や大きさなどの条件をそろえることにも気付か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7" name="テキスト ボックス 36">
            <a:extLst>
              <a:ext uri="{FF2B5EF4-FFF2-40B4-BE49-F238E27FC236}">
                <a16:creationId xmlns:a16="http://schemas.microsoft.com/office/drawing/2014/main" id="{CBB54617-6C4A-B0CA-107B-0AE862948554}"/>
              </a:ext>
            </a:extLst>
          </p:cNvPr>
          <p:cNvSpPr txBox="1"/>
          <p:nvPr/>
        </p:nvSpPr>
        <p:spPr>
          <a:xfrm>
            <a:off x="7508584" y="5847776"/>
            <a:ext cx="2362883" cy="442557"/>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作ったおもちゃの工夫を磁石の性質と関係付けて説明させる。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9" name="テキスト ボックス 38">
            <a:extLst>
              <a:ext uri="{FF2B5EF4-FFF2-40B4-BE49-F238E27FC236}">
                <a16:creationId xmlns:a16="http://schemas.microsoft.com/office/drawing/2014/main" id="{64CE1C4F-2925-E43B-E7E2-D3C646AF67BD}"/>
              </a:ext>
            </a:extLst>
          </p:cNvPr>
          <p:cNvSpPr txBox="1"/>
          <p:nvPr/>
        </p:nvSpPr>
        <p:spPr>
          <a:xfrm>
            <a:off x="7496739" y="4820978"/>
            <a:ext cx="2351762"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「〇が変化したら△はどうなるかな？」「〇と□はどのような関係にあるだろうか？」と問いかけ、２量がどのように関係しているかを意識できるようにする。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73829" y="4420342"/>
            <a:ext cx="2460480"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磁石の性質を使っておちゃ　</a:t>
            </a:r>
            <a:endParaRPr lang="en-US" altLang="ja-JP" sz="1000" dirty="0"/>
          </a:p>
          <a:p>
            <a:r>
              <a:rPr lang="ja-JP" altLang="en-US" sz="1000" dirty="0"/>
              <a:t>を作り、工夫を説明しよう。</a:t>
            </a:r>
            <a:endParaRPr lang="en-US" altLang="ja-JP" sz="1000" dirty="0"/>
          </a:p>
        </p:txBody>
      </p:sp>
      <p:sp>
        <p:nvSpPr>
          <p:cNvPr id="44" name="テキスト ボックス 43">
            <a:extLst>
              <a:ext uri="{FF2B5EF4-FFF2-40B4-BE49-F238E27FC236}">
                <a16:creationId xmlns:a16="http://schemas.microsoft.com/office/drawing/2014/main" id="{034C6065-CDAD-1BD6-C26B-1133F31B4847}"/>
              </a:ext>
            </a:extLst>
          </p:cNvPr>
          <p:cNvSpPr txBox="1"/>
          <p:nvPr/>
        </p:nvSpPr>
        <p:spPr>
          <a:xfrm>
            <a:off x="72557" y="3926339"/>
            <a:ext cx="2452787"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磁石に近付けた鉄は、磁石になるのだろうか。</a:t>
            </a:r>
            <a:endParaRPr lang="en-US" altLang="ja-JP" sz="1000" dirty="0"/>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477598" y="1563093"/>
            <a:ext cx="2371005" cy="1668342"/>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単元の導入で「魚つりゲーム」を行い気付いたことを話し合わせる。</a:t>
            </a:r>
            <a:endParaRPr lang="en-US" altLang="ja-JP" sz="1138" dirty="0">
              <a:latin typeface="HG丸ｺﾞｼｯｸM-PRO" panose="020F0600000000000000" pitchFamily="50" charset="-128"/>
              <a:ea typeface="HG丸ｺﾞｼｯｸM-PRO" panose="020F0600000000000000" pitchFamily="50" charset="-128"/>
            </a:endParaRPr>
          </a:p>
          <a:p>
            <a:pPr algn="just"/>
            <a:r>
              <a:rPr lang="ja-JP" altLang="en-US" sz="1138" dirty="0">
                <a:latin typeface="HG丸ｺﾞｼｯｸM-PRO" panose="020F0600000000000000" pitchFamily="50" charset="-128"/>
                <a:ea typeface="HG丸ｺﾞｼｯｸM-PRO" panose="020F0600000000000000" pitchFamily="50" charset="-128"/>
              </a:rPr>
              <a:t>「魚つりゲーム」活動例</a:t>
            </a:r>
            <a:endParaRPr lang="en-US" altLang="ja-JP" sz="1138" dirty="0">
              <a:latin typeface="HG丸ｺﾞｼｯｸM-PRO" panose="020F0600000000000000" pitchFamily="50" charset="-128"/>
              <a:ea typeface="HG丸ｺﾞｼｯｸM-PRO" panose="020F0600000000000000" pitchFamily="50" charset="-128"/>
            </a:endParaRPr>
          </a:p>
          <a:p>
            <a:pPr algn="just"/>
            <a:r>
              <a:rPr lang="ja-JP" altLang="en-US" sz="1138" dirty="0">
                <a:latin typeface="HG丸ｺﾞｼｯｸM-PRO" panose="020F0600000000000000" pitchFamily="50" charset="-128"/>
                <a:ea typeface="HG丸ｺﾞｼｯｸM-PRO" panose="020F0600000000000000" pitchFamily="50" charset="-128"/>
              </a:rPr>
              <a:t>①鉄、アルミ、プラスチックなど磁石に付く物と付かない物を付けた魚を用意しておく。</a:t>
            </a:r>
            <a:endParaRPr lang="en-US" altLang="ja-JP" sz="1138" dirty="0">
              <a:latin typeface="HG丸ｺﾞｼｯｸM-PRO" panose="020F0600000000000000" pitchFamily="50" charset="-128"/>
              <a:ea typeface="HG丸ｺﾞｼｯｸM-PRO" panose="020F0600000000000000" pitchFamily="50" charset="-128"/>
            </a:endParaRPr>
          </a:p>
          <a:p>
            <a:pPr algn="just"/>
            <a:r>
              <a:rPr lang="ja-JP" altLang="en-US" sz="1138" dirty="0">
                <a:latin typeface="HG丸ｺﾞｼｯｸM-PRO" panose="020F0600000000000000" pitchFamily="50" charset="-128"/>
                <a:ea typeface="HG丸ｺﾞｼｯｸM-PRO" panose="020F0600000000000000" pitchFamily="50" charset="-128"/>
              </a:rPr>
              <a:t>②一度にたくさん釣れるように、小さな鉄くぎを付けた魚を用意しておく。</a:t>
            </a:r>
            <a:endParaRPr lang="en-US" altLang="ja-JP" sz="1138" dirty="0">
              <a:latin typeface="HG丸ｺﾞｼｯｸM-PRO" panose="020F0600000000000000" pitchFamily="50" charset="-128"/>
              <a:ea typeface="HG丸ｺﾞｼｯｸM-PRO" panose="020F0600000000000000" pitchFamily="50" charset="-128"/>
            </a:endParaRPr>
          </a:p>
        </p:txBody>
      </p:sp>
      <p:pic>
        <p:nvPicPr>
          <p:cNvPr id="26" name="図 25">
            <a:extLst>
              <a:ext uri="{FF2B5EF4-FFF2-40B4-BE49-F238E27FC236}">
                <a16:creationId xmlns:a16="http://schemas.microsoft.com/office/drawing/2014/main" id="{AA20DB12-66A3-F462-87C8-56246AB3D1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481939">
            <a:off x="2673395" y="5179076"/>
            <a:ext cx="563258" cy="443567"/>
          </a:xfrm>
          <a:prstGeom prst="rect">
            <a:avLst/>
          </a:prstGeom>
        </p:spPr>
      </p:pic>
      <p:sp>
        <p:nvSpPr>
          <p:cNvPr id="18" name="テキスト ボックス 17">
            <a:extLst>
              <a:ext uri="{FF2B5EF4-FFF2-40B4-BE49-F238E27FC236}">
                <a16:creationId xmlns:a16="http://schemas.microsoft.com/office/drawing/2014/main" id="{B09B1392-1EBA-BC15-C29C-C9E3A5DA3586}"/>
              </a:ext>
            </a:extLst>
          </p:cNvPr>
          <p:cNvSpPr txBox="1"/>
          <p:nvPr/>
        </p:nvSpPr>
        <p:spPr>
          <a:xfrm>
            <a:off x="57398" y="3431809"/>
            <a:ext cx="2471998"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磁石の極同士を近付けると、どのようになるのだろか。</a:t>
            </a:r>
            <a:endParaRPr lang="en-US" altLang="ja-JP" sz="1000" dirty="0"/>
          </a:p>
        </p:txBody>
      </p:sp>
      <p:sp>
        <p:nvSpPr>
          <p:cNvPr id="15" name="四角形: 角を丸くする 14">
            <a:extLst>
              <a:ext uri="{FF2B5EF4-FFF2-40B4-BE49-F238E27FC236}">
                <a16:creationId xmlns:a16="http://schemas.microsoft.com/office/drawing/2014/main" id="{91AB2CEE-B953-83AD-F70B-F4E63A916960}"/>
              </a:ext>
            </a:extLst>
          </p:cNvPr>
          <p:cNvSpPr/>
          <p:nvPr/>
        </p:nvSpPr>
        <p:spPr>
          <a:xfrm>
            <a:off x="63828" y="1070418"/>
            <a:ext cx="1303101" cy="26388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6" name="テキスト ボックス 15">
            <a:extLst>
              <a:ext uri="{FF2B5EF4-FFF2-40B4-BE49-F238E27FC236}">
                <a16:creationId xmlns:a16="http://schemas.microsoft.com/office/drawing/2014/main" id="{79205DAB-16DB-8605-94D6-C603C4158B55}"/>
              </a:ext>
            </a:extLst>
          </p:cNvPr>
          <p:cNvSpPr txBox="1"/>
          <p:nvPr/>
        </p:nvSpPr>
        <p:spPr>
          <a:xfrm>
            <a:off x="215490" y="1061702"/>
            <a:ext cx="1135066" cy="292388"/>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sp>
        <p:nvSpPr>
          <p:cNvPr id="32" name="四角形: 角を丸くする 31">
            <a:extLst>
              <a:ext uri="{FF2B5EF4-FFF2-40B4-BE49-F238E27FC236}">
                <a16:creationId xmlns:a16="http://schemas.microsoft.com/office/drawing/2014/main" id="{4F476261-CB3D-2503-40DB-B76CA1DEA98D}"/>
              </a:ext>
            </a:extLst>
          </p:cNvPr>
          <p:cNvSpPr/>
          <p:nvPr/>
        </p:nvSpPr>
        <p:spPr>
          <a:xfrm>
            <a:off x="5421517" y="699552"/>
            <a:ext cx="4246531"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421517" y="639628"/>
            <a:ext cx="4415990"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丸ｺﾞｼｯｸM-PRO" panose="020F0600000000000000" pitchFamily="50" charset="-128"/>
                <a:ea typeface="HG丸ｺﾞｼｯｸM-PRO" panose="020F0600000000000000" pitchFamily="50" charset="-128"/>
              </a:rPr>
              <a:t>「量的・関係的な視点」「質的・実体的な視点」「比較する」　</a:t>
            </a:r>
          </a:p>
        </p:txBody>
      </p:sp>
      <p:sp>
        <p:nvSpPr>
          <p:cNvPr id="12" name="テキスト ボックス 11">
            <a:extLst>
              <a:ext uri="{FF2B5EF4-FFF2-40B4-BE49-F238E27FC236}">
                <a16:creationId xmlns:a16="http://schemas.microsoft.com/office/drawing/2014/main" id="{F8A02531-71BB-E2C6-74DF-439C46893883}"/>
              </a:ext>
            </a:extLst>
          </p:cNvPr>
          <p:cNvSpPr txBox="1"/>
          <p:nvPr/>
        </p:nvSpPr>
        <p:spPr>
          <a:xfrm>
            <a:off x="2635568" y="1138350"/>
            <a:ext cx="4785422" cy="692497"/>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・磁石に引き付けられる物と引き付けられない物があること。また、磁石に近付　　</a:t>
            </a:r>
            <a:endParaRPr lang="en-US" altLang="ja-JP" sz="975" dirty="0"/>
          </a:p>
          <a:p>
            <a:r>
              <a:rPr lang="ja-JP" altLang="en-US" sz="975" dirty="0"/>
              <a:t>　けると磁石になる物があること。</a:t>
            </a:r>
            <a:endParaRPr lang="en-US" altLang="ja-JP" sz="975" dirty="0"/>
          </a:p>
          <a:p>
            <a:r>
              <a:rPr lang="ja-JP" altLang="en-US" sz="975" dirty="0"/>
              <a:t>・磁石の異極は引き合い、同極は退け合うこと。</a:t>
            </a:r>
            <a:endParaRPr lang="en-US" altLang="ja-JP" sz="975" dirty="0"/>
          </a:p>
        </p:txBody>
      </p:sp>
      <p:grpSp>
        <p:nvGrpSpPr>
          <p:cNvPr id="22" name="グループ化 21">
            <a:extLst>
              <a:ext uri="{FF2B5EF4-FFF2-40B4-BE49-F238E27FC236}">
                <a16:creationId xmlns:a16="http://schemas.microsoft.com/office/drawing/2014/main" id="{07B8F7FA-AB30-936D-78FB-F3AE5F6E3DA1}"/>
              </a:ext>
            </a:extLst>
          </p:cNvPr>
          <p:cNvGrpSpPr/>
          <p:nvPr/>
        </p:nvGrpSpPr>
        <p:grpSpPr>
          <a:xfrm>
            <a:off x="7588477" y="1118368"/>
            <a:ext cx="2132009" cy="442557"/>
            <a:chOff x="9314025" y="508158"/>
            <a:chExt cx="2624010" cy="544685"/>
          </a:xfrm>
        </p:grpSpPr>
        <p:sp>
          <p:nvSpPr>
            <p:cNvPr id="34" name="四角形: 角を丸くする 33">
              <a:extLst>
                <a:ext uri="{FF2B5EF4-FFF2-40B4-BE49-F238E27FC236}">
                  <a16:creationId xmlns:a16="http://schemas.microsoft.com/office/drawing/2014/main" id="{FF1B1945-6CA1-1DE6-4DA0-4BF6CE033C1D}"/>
                </a:ext>
              </a:extLst>
            </p:cNvPr>
            <p:cNvSpPr/>
            <p:nvPr/>
          </p:nvSpPr>
          <p:spPr>
            <a:xfrm>
              <a:off x="9345562" y="549190"/>
              <a:ext cx="2592473" cy="455018"/>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5" name="テキスト ボックス 34">
              <a:extLst>
                <a:ext uri="{FF2B5EF4-FFF2-40B4-BE49-F238E27FC236}">
                  <a16:creationId xmlns:a16="http://schemas.microsoft.com/office/drawing/2014/main" id="{B084B70D-3991-89FB-5FF7-4E25A219AC8C}"/>
                </a:ext>
              </a:extLst>
            </p:cNvPr>
            <p:cNvSpPr txBox="1"/>
            <p:nvPr/>
          </p:nvSpPr>
          <p:spPr>
            <a:xfrm>
              <a:off x="9314025" y="508158"/>
              <a:ext cx="2554339" cy="544685"/>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　「見方・考え方」を豊かにする</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ポイントの例</a:t>
              </a:r>
            </a:p>
          </p:txBody>
        </p:sp>
      </p:grpSp>
      <p:grpSp>
        <p:nvGrpSpPr>
          <p:cNvPr id="38" name="グループ化 37">
            <a:extLst>
              <a:ext uri="{FF2B5EF4-FFF2-40B4-BE49-F238E27FC236}">
                <a16:creationId xmlns:a16="http://schemas.microsoft.com/office/drawing/2014/main" id="{B8484A1D-2B13-0BB0-5B42-36EC30EFD492}"/>
              </a:ext>
            </a:extLst>
          </p:cNvPr>
          <p:cNvGrpSpPr/>
          <p:nvPr/>
        </p:nvGrpSpPr>
        <p:grpSpPr>
          <a:xfrm>
            <a:off x="2674196" y="1894186"/>
            <a:ext cx="3473098" cy="308007"/>
            <a:chOff x="3417648" y="1486540"/>
            <a:chExt cx="4319851" cy="379084"/>
          </a:xfrm>
        </p:grpSpPr>
        <p:sp>
          <p:nvSpPr>
            <p:cNvPr id="42" name="四角形: 角を丸くする 41">
              <a:extLst>
                <a:ext uri="{FF2B5EF4-FFF2-40B4-BE49-F238E27FC236}">
                  <a16:creationId xmlns:a16="http://schemas.microsoft.com/office/drawing/2014/main" id="{73F0C568-4F70-BF24-13D1-251AF0785DBC}"/>
                </a:ext>
              </a:extLst>
            </p:cNvPr>
            <p:cNvSpPr/>
            <p:nvPr/>
          </p:nvSpPr>
          <p:spPr>
            <a:xfrm>
              <a:off x="3417648" y="1510174"/>
              <a:ext cx="4319851" cy="35545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43" name="テキスト ボックス 42">
              <a:extLst>
                <a:ext uri="{FF2B5EF4-FFF2-40B4-BE49-F238E27FC236}">
                  <a16:creationId xmlns:a16="http://schemas.microsoft.com/office/drawing/2014/main" id="{FD63E114-521D-AF43-F82A-23A0D376D5C7}"/>
                </a:ext>
              </a:extLst>
            </p:cNvPr>
            <p:cNvSpPr txBox="1"/>
            <p:nvPr/>
          </p:nvSpPr>
          <p:spPr>
            <a:xfrm>
              <a:off x="3454998" y="1486540"/>
              <a:ext cx="4229943" cy="359861"/>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児童が「見方・考え方」を働かせている姿の例</a:t>
              </a:r>
            </a:p>
          </p:txBody>
        </p:sp>
      </p:grpSp>
      <p:grpSp>
        <p:nvGrpSpPr>
          <p:cNvPr id="47" name="グループ化 46">
            <a:extLst>
              <a:ext uri="{FF2B5EF4-FFF2-40B4-BE49-F238E27FC236}">
                <a16:creationId xmlns:a16="http://schemas.microsoft.com/office/drawing/2014/main" id="{FC8CEE34-2435-CD1B-6072-34A392F761EE}"/>
              </a:ext>
            </a:extLst>
          </p:cNvPr>
          <p:cNvGrpSpPr/>
          <p:nvPr/>
        </p:nvGrpSpPr>
        <p:grpSpPr>
          <a:xfrm rot="4160644">
            <a:off x="2728565" y="2809169"/>
            <a:ext cx="475104" cy="206806"/>
            <a:chOff x="0" y="0"/>
            <a:chExt cx="1135380" cy="472440"/>
          </a:xfrm>
        </p:grpSpPr>
        <p:grpSp>
          <p:nvGrpSpPr>
            <p:cNvPr id="48" name="グループ化 47">
              <a:extLst>
                <a:ext uri="{FF2B5EF4-FFF2-40B4-BE49-F238E27FC236}">
                  <a16:creationId xmlns:a16="http://schemas.microsoft.com/office/drawing/2014/main" id="{A475C4D2-5744-C711-1EDE-C8CF8D1B4CFF}"/>
                </a:ext>
              </a:extLst>
            </p:cNvPr>
            <p:cNvGrpSpPr/>
            <p:nvPr/>
          </p:nvGrpSpPr>
          <p:grpSpPr>
            <a:xfrm>
              <a:off x="106680" y="0"/>
              <a:ext cx="1028700" cy="472440"/>
              <a:chOff x="0" y="0"/>
              <a:chExt cx="1028700" cy="472440"/>
            </a:xfrm>
          </p:grpSpPr>
          <p:sp>
            <p:nvSpPr>
              <p:cNvPr id="50" name="フローチャート: 抜出し 49">
                <a:extLst>
                  <a:ext uri="{FF2B5EF4-FFF2-40B4-BE49-F238E27FC236}">
                    <a16:creationId xmlns:a16="http://schemas.microsoft.com/office/drawing/2014/main" id="{7FBB0464-2319-3ADA-E88F-8566BF9F81A8}"/>
                  </a:ext>
                </a:extLst>
              </p:cNvPr>
              <p:cNvSpPr/>
              <p:nvPr/>
            </p:nvSpPr>
            <p:spPr>
              <a:xfrm rot="1890925">
                <a:off x="579120" y="0"/>
                <a:ext cx="449580" cy="379095"/>
              </a:xfrm>
              <a:prstGeom prst="flowChartExtra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1" name="フローチャート: 判断 50">
                <a:extLst>
                  <a:ext uri="{FF2B5EF4-FFF2-40B4-BE49-F238E27FC236}">
                    <a16:creationId xmlns:a16="http://schemas.microsoft.com/office/drawing/2014/main" id="{7D1D2A87-D937-3945-27F7-A157DB2CF657}"/>
                  </a:ext>
                </a:extLst>
              </p:cNvPr>
              <p:cNvSpPr/>
              <p:nvPr/>
            </p:nvSpPr>
            <p:spPr>
              <a:xfrm>
                <a:off x="0" y="15240"/>
                <a:ext cx="815340" cy="457200"/>
              </a:xfrm>
              <a:prstGeom prst="flowChartDecisi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2" name="楕円 51">
                <a:extLst>
                  <a:ext uri="{FF2B5EF4-FFF2-40B4-BE49-F238E27FC236}">
                    <a16:creationId xmlns:a16="http://schemas.microsoft.com/office/drawing/2014/main" id="{4C18AFE5-C037-3AC2-F537-1BDB6B4D1B68}"/>
                  </a:ext>
                </a:extLst>
              </p:cNvPr>
              <p:cNvSpPr/>
              <p:nvPr/>
            </p:nvSpPr>
            <p:spPr>
              <a:xfrm>
                <a:off x="160020" y="198120"/>
                <a:ext cx="91440" cy="68580"/>
              </a:xfrm>
              <a:prstGeom prst="ellipse">
                <a:avLst/>
              </a:prstGeom>
            </p:spPr>
            <p:style>
              <a:lnRef idx="2">
                <a:schemeClr val="dk1">
                  <a:shade val="15000"/>
                </a:schemeClr>
              </a:lnRef>
              <a:fillRef idx="1">
                <a:schemeClr val="dk1"/>
              </a:fillRef>
              <a:effectRef idx="0">
                <a:schemeClr val="dk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sp>
          <p:nvSpPr>
            <p:cNvPr id="49" name="楕円 48">
              <a:extLst>
                <a:ext uri="{FF2B5EF4-FFF2-40B4-BE49-F238E27FC236}">
                  <a16:creationId xmlns:a16="http://schemas.microsoft.com/office/drawing/2014/main" id="{950693EE-2810-38A7-B892-14117FB15107}"/>
                </a:ext>
              </a:extLst>
            </p:cNvPr>
            <p:cNvSpPr/>
            <p:nvPr/>
          </p:nvSpPr>
          <p:spPr>
            <a:xfrm>
              <a:off x="0" y="152400"/>
              <a:ext cx="205591" cy="188731"/>
            </a:xfrm>
            <a:prstGeom prst="ellipse">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path path="circle">
                <a:fillToRect l="50000" t="50000" r="50000" b="50000"/>
              </a:path>
              <a:tileRect/>
            </a:gra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grpSp>
        <p:nvGrpSpPr>
          <p:cNvPr id="59" name="グループ化 58">
            <a:extLst>
              <a:ext uri="{FF2B5EF4-FFF2-40B4-BE49-F238E27FC236}">
                <a16:creationId xmlns:a16="http://schemas.microsoft.com/office/drawing/2014/main" id="{DBEA9488-D5D7-183A-5FC1-46BC1DA51EE0}"/>
              </a:ext>
            </a:extLst>
          </p:cNvPr>
          <p:cNvGrpSpPr/>
          <p:nvPr/>
        </p:nvGrpSpPr>
        <p:grpSpPr>
          <a:xfrm>
            <a:off x="2932757" y="3044074"/>
            <a:ext cx="511602" cy="227753"/>
            <a:chOff x="0" y="36706"/>
            <a:chExt cx="864705" cy="511992"/>
          </a:xfrm>
        </p:grpSpPr>
        <p:grpSp>
          <p:nvGrpSpPr>
            <p:cNvPr id="60" name="グループ化 59">
              <a:extLst>
                <a:ext uri="{FF2B5EF4-FFF2-40B4-BE49-F238E27FC236}">
                  <a16:creationId xmlns:a16="http://schemas.microsoft.com/office/drawing/2014/main" id="{ECC11642-1EA9-15FD-1097-3CE5A8F5909A}"/>
                </a:ext>
              </a:extLst>
            </p:cNvPr>
            <p:cNvGrpSpPr/>
            <p:nvPr/>
          </p:nvGrpSpPr>
          <p:grpSpPr>
            <a:xfrm>
              <a:off x="163830" y="36706"/>
              <a:ext cx="700875" cy="511992"/>
              <a:chOff x="0" y="36706"/>
              <a:chExt cx="700875" cy="511992"/>
            </a:xfrm>
          </p:grpSpPr>
          <p:sp>
            <p:nvSpPr>
              <p:cNvPr id="62" name="フローチャート: 抜出し 61">
                <a:extLst>
                  <a:ext uri="{FF2B5EF4-FFF2-40B4-BE49-F238E27FC236}">
                    <a16:creationId xmlns:a16="http://schemas.microsoft.com/office/drawing/2014/main" id="{F2B6D62A-3074-D804-5F4F-007D1971848F}"/>
                  </a:ext>
                </a:extLst>
              </p:cNvPr>
              <p:cNvSpPr/>
              <p:nvPr/>
            </p:nvSpPr>
            <p:spPr>
              <a:xfrm rot="2001592">
                <a:off x="0" y="36706"/>
                <a:ext cx="613857" cy="511992"/>
              </a:xfrm>
              <a:prstGeom prst="flowChartExtract">
                <a:avLst/>
              </a:prstGeom>
              <a:solidFill>
                <a:srgbClr val="CC99FF"/>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63" name="楕円 62">
                <a:extLst>
                  <a:ext uri="{FF2B5EF4-FFF2-40B4-BE49-F238E27FC236}">
                    <a16:creationId xmlns:a16="http://schemas.microsoft.com/office/drawing/2014/main" id="{0696C409-C7E0-26B0-BAF0-6DABB928FC52}"/>
                  </a:ext>
                </a:extLst>
              </p:cNvPr>
              <p:cNvSpPr/>
              <p:nvPr/>
            </p:nvSpPr>
            <p:spPr>
              <a:xfrm>
                <a:off x="80010" y="274320"/>
                <a:ext cx="91440" cy="68580"/>
              </a:xfrm>
              <a:prstGeom prst="ellipse">
                <a:avLst/>
              </a:prstGeom>
              <a:solidFill>
                <a:sysClr val="windowText" lastClr="000000"/>
              </a:solidFill>
              <a:ln w="12700" cap="flat" cmpd="sng" algn="ctr">
                <a:solidFill>
                  <a:sysClr val="windowText" lastClr="000000">
                    <a:shade val="15000"/>
                  </a:sysClr>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64" name="フローチャート: 抜出し 63">
                <a:extLst>
                  <a:ext uri="{FF2B5EF4-FFF2-40B4-BE49-F238E27FC236}">
                    <a16:creationId xmlns:a16="http://schemas.microsoft.com/office/drawing/2014/main" id="{432FF040-89FE-6408-46F2-BCEBAE3DC539}"/>
                  </a:ext>
                </a:extLst>
              </p:cNvPr>
              <p:cNvSpPr/>
              <p:nvPr/>
            </p:nvSpPr>
            <p:spPr>
              <a:xfrm rot="2001592">
                <a:off x="278130" y="129540"/>
                <a:ext cx="422745" cy="374117"/>
              </a:xfrm>
              <a:prstGeom prst="flowChartExtract">
                <a:avLst/>
              </a:prstGeom>
              <a:solidFill>
                <a:srgbClr val="CC99FF"/>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sp>
          <p:nvSpPr>
            <p:cNvPr id="61" name="楕円 60">
              <a:extLst>
                <a:ext uri="{FF2B5EF4-FFF2-40B4-BE49-F238E27FC236}">
                  <a16:creationId xmlns:a16="http://schemas.microsoft.com/office/drawing/2014/main" id="{6FD8FE01-A86B-6AF9-5F96-B8B1C2B8C821}"/>
                </a:ext>
              </a:extLst>
            </p:cNvPr>
            <p:cNvSpPr/>
            <p:nvPr/>
          </p:nvSpPr>
          <p:spPr>
            <a:xfrm>
              <a:off x="0" y="228600"/>
              <a:ext cx="205591" cy="188731"/>
            </a:xfrm>
            <a:prstGeom prst="ellipse">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grpSp>
        <p:nvGrpSpPr>
          <p:cNvPr id="65" name="グループ化 64">
            <a:extLst>
              <a:ext uri="{FF2B5EF4-FFF2-40B4-BE49-F238E27FC236}">
                <a16:creationId xmlns:a16="http://schemas.microsoft.com/office/drawing/2014/main" id="{665A2780-CF66-51D2-336B-2F9BDF729562}"/>
              </a:ext>
            </a:extLst>
          </p:cNvPr>
          <p:cNvGrpSpPr/>
          <p:nvPr/>
        </p:nvGrpSpPr>
        <p:grpSpPr>
          <a:xfrm rot="5060544">
            <a:off x="3187745" y="2774569"/>
            <a:ext cx="303371" cy="221337"/>
            <a:chOff x="0" y="0"/>
            <a:chExt cx="717550" cy="398145"/>
          </a:xfrm>
        </p:grpSpPr>
        <p:grpSp>
          <p:nvGrpSpPr>
            <p:cNvPr id="66" name="グループ化 65">
              <a:extLst>
                <a:ext uri="{FF2B5EF4-FFF2-40B4-BE49-F238E27FC236}">
                  <a16:creationId xmlns:a16="http://schemas.microsoft.com/office/drawing/2014/main" id="{6B008B67-04F2-0FB9-AD8F-2ED96988D085}"/>
                </a:ext>
              </a:extLst>
            </p:cNvPr>
            <p:cNvGrpSpPr/>
            <p:nvPr/>
          </p:nvGrpSpPr>
          <p:grpSpPr>
            <a:xfrm>
              <a:off x="0" y="155258"/>
              <a:ext cx="717550" cy="178435"/>
              <a:chOff x="0" y="0"/>
              <a:chExt cx="717682" cy="178567"/>
            </a:xfrm>
          </p:grpSpPr>
          <p:sp>
            <p:nvSpPr>
              <p:cNvPr id="68" name="フローチャート: 判断 67">
                <a:extLst>
                  <a:ext uri="{FF2B5EF4-FFF2-40B4-BE49-F238E27FC236}">
                    <a16:creationId xmlns:a16="http://schemas.microsoft.com/office/drawing/2014/main" id="{A02E06DB-83B8-8CBA-6CAE-E0A34C5E3A41}"/>
                  </a:ext>
                </a:extLst>
              </p:cNvPr>
              <p:cNvSpPr/>
              <p:nvPr/>
            </p:nvSpPr>
            <p:spPr>
              <a:xfrm>
                <a:off x="0" y="0"/>
                <a:ext cx="652666" cy="175260"/>
              </a:xfrm>
              <a:prstGeom prst="flowChartDecision">
                <a:avLst/>
              </a:prstGeom>
              <a:solidFill>
                <a:srgbClr val="FF0000"/>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69" name="直角三角形 68">
                <a:extLst>
                  <a:ext uri="{FF2B5EF4-FFF2-40B4-BE49-F238E27FC236}">
                    <a16:creationId xmlns:a16="http://schemas.microsoft.com/office/drawing/2014/main" id="{07E25D6B-889A-37DC-219D-9BC7B7857CF5}"/>
                  </a:ext>
                </a:extLst>
              </p:cNvPr>
              <p:cNvSpPr/>
              <p:nvPr/>
            </p:nvSpPr>
            <p:spPr>
              <a:xfrm rot="3058721">
                <a:off x="570548" y="31432"/>
                <a:ext cx="145238" cy="149031"/>
              </a:xfrm>
              <a:prstGeom prst="rtTriangle">
                <a:avLst/>
              </a:prstGeom>
              <a:solidFill>
                <a:srgbClr val="FF0000"/>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70" name="楕円 69">
                <a:extLst>
                  <a:ext uri="{FF2B5EF4-FFF2-40B4-BE49-F238E27FC236}">
                    <a16:creationId xmlns:a16="http://schemas.microsoft.com/office/drawing/2014/main" id="{2D7DF5A7-32F1-810A-83C1-CC1011D905C2}"/>
                  </a:ext>
                </a:extLst>
              </p:cNvPr>
              <p:cNvSpPr/>
              <p:nvPr/>
            </p:nvSpPr>
            <p:spPr>
              <a:xfrm>
                <a:off x="167640" y="45720"/>
                <a:ext cx="72000" cy="72000"/>
              </a:xfrm>
              <a:prstGeom prst="ellipse">
                <a:avLst/>
              </a:prstGeom>
              <a:solidFill>
                <a:sysClr val="windowText" lastClr="000000"/>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pic>
          <p:nvPicPr>
            <p:cNvPr id="67" name="図 66">
              <a:extLst>
                <a:ext uri="{FF2B5EF4-FFF2-40B4-BE49-F238E27FC236}">
                  <a16:creationId xmlns:a16="http://schemas.microsoft.com/office/drawing/2014/main" id="{29036394-AE11-A896-530E-9FF7411E380E}"/>
                </a:ext>
              </a:extLst>
            </p:cNvPr>
            <p:cNvPicPr>
              <a:picLocks noChangeAspect="1"/>
            </p:cNvPicPr>
            <p:nvPr/>
          </p:nvPicPr>
          <p:blipFill>
            <a:blip r:embed="rId3"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rot="14452731">
              <a:off x="246698" y="0"/>
              <a:ext cx="398145" cy="398145"/>
            </a:xfrm>
            <a:prstGeom prst="rect">
              <a:avLst/>
            </a:prstGeom>
            <a:noFill/>
            <a:ln>
              <a:noFill/>
            </a:ln>
          </p:spPr>
        </p:pic>
      </p:grpSp>
      <p:grpSp>
        <p:nvGrpSpPr>
          <p:cNvPr id="71" name="グループ化 70">
            <a:extLst>
              <a:ext uri="{FF2B5EF4-FFF2-40B4-BE49-F238E27FC236}">
                <a16:creationId xmlns:a16="http://schemas.microsoft.com/office/drawing/2014/main" id="{70FBD43E-BEA4-FF14-AE99-222834F62683}"/>
              </a:ext>
            </a:extLst>
          </p:cNvPr>
          <p:cNvGrpSpPr/>
          <p:nvPr/>
        </p:nvGrpSpPr>
        <p:grpSpPr>
          <a:xfrm rot="5219151">
            <a:off x="3249044" y="2594801"/>
            <a:ext cx="303371" cy="221337"/>
            <a:chOff x="0" y="0"/>
            <a:chExt cx="717550" cy="398145"/>
          </a:xfrm>
        </p:grpSpPr>
        <p:grpSp>
          <p:nvGrpSpPr>
            <p:cNvPr id="72" name="グループ化 71">
              <a:extLst>
                <a:ext uri="{FF2B5EF4-FFF2-40B4-BE49-F238E27FC236}">
                  <a16:creationId xmlns:a16="http://schemas.microsoft.com/office/drawing/2014/main" id="{5101F3B9-9B44-605E-DA1B-1E4FCC537172}"/>
                </a:ext>
              </a:extLst>
            </p:cNvPr>
            <p:cNvGrpSpPr/>
            <p:nvPr/>
          </p:nvGrpSpPr>
          <p:grpSpPr>
            <a:xfrm>
              <a:off x="0" y="155258"/>
              <a:ext cx="717550" cy="178435"/>
              <a:chOff x="0" y="0"/>
              <a:chExt cx="717682" cy="178567"/>
            </a:xfrm>
          </p:grpSpPr>
          <p:sp>
            <p:nvSpPr>
              <p:cNvPr id="74" name="フローチャート: 判断 73">
                <a:extLst>
                  <a:ext uri="{FF2B5EF4-FFF2-40B4-BE49-F238E27FC236}">
                    <a16:creationId xmlns:a16="http://schemas.microsoft.com/office/drawing/2014/main" id="{5130A080-9B3D-0024-0CCC-FA7F70612E7B}"/>
                  </a:ext>
                </a:extLst>
              </p:cNvPr>
              <p:cNvSpPr/>
              <p:nvPr/>
            </p:nvSpPr>
            <p:spPr>
              <a:xfrm>
                <a:off x="0" y="0"/>
                <a:ext cx="652666" cy="175260"/>
              </a:xfrm>
              <a:prstGeom prst="flowChartDecision">
                <a:avLst/>
              </a:prstGeom>
              <a:solidFill>
                <a:srgbClr val="FF0000"/>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75" name="直角三角形 74">
                <a:extLst>
                  <a:ext uri="{FF2B5EF4-FFF2-40B4-BE49-F238E27FC236}">
                    <a16:creationId xmlns:a16="http://schemas.microsoft.com/office/drawing/2014/main" id="{695DC928-B4C7-8B2F-70B4-BCD836A7CB93}"/>
                  </a:ext>
                </a:extLst>
              </p:cNvPr>
              <p:cNvSpPr/>
              <p:nvPr/>
            </p:nvSpPr>
            <p:spPr>
              <a:xfrm rot="3058721">
                <a:off x="570548" y="31432"/>
                <a:ext cx="145238" cy="149031"/>
              </a:xfrm>
              <a:prstGeom prst="rtTriangle">
                <a:avLst/>
              </a:prstGeom>
              <a:solidFill>
                <a:srgbClr val="FF0000"/>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76" name="楕円 75">
                <a:extLst>
                  <a:ext uri="{FF2B5EF4-FFF2-40B4-BE49-F238E27FC236}">
                    <a16:creationId xmlns:a16="http://schemas.microsoft.com/office/drawing/2014/main" id="{A79A13AF-968F-99D2-D306-0A4807AD96EA}"/>
                  </a:ext>
                </a:extLst>
              </p:cNvPr>
              <p:cNvSpPr/>
              <p:nvPr/>
            </p:nvSpPr>
            <p:spPr>
              <a:xfrm>
                <a:off x="167640" y="45720"/>
                <a:ext cx="72000" cy="72000"/>
              </a:xfrm>
              <a:prstGeom prst="ellipse">
                <a:avLst/>
              </a:prstGeom>
              <a:solidFill>
                <a:sysClr val="windowText" lastClr="000000"/>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pic>
          <p:nvPicPr>
            <p:cNvPr id="73" name="図 72">
              <a:extLst>
                <a:ext uri="{FF2B5EF4-FFF2-40B4-BE49-F238E27FC236}">
                  <a16:creationId xmlns:a16="http://schemas.microsoft.com/office/drawing/2014/main" id="{E8A50C92-FE48-D9B6-2F21-36605250A4C7}"/>
                </a:ext>
              </a:extLst>
            </p:cNvPr>
            <p:cNvPicPr>
              <a:picLocks noChangeAspect="1"/>
            </p:cNvPicPr>
            <p:nvPr/>
          </p:nvPicPr>
          <p:blipFill>
            <a:blip r:embed="rId3"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rot="14452731">
              <a:off x="246698" y="0"/>
              <a:ext cx="398145" cy="398145"/>
            </a:xfrm>
            <a:prstGeom prst="rect">
              <a:avLst/>
            </a:prstGeom>
            <a:noFill/>
            <a:ln>
              <a:noFill/>
            </a:ln>
          </p:spPr>
        </p:pic>
      </p:grpSp>
      <p:grpSp>
        <p:nvGrpSpPr>
          <p:cNvPr id="77" name="グループ化 76">
            <a:extLst>
              <a:ext uri="{FF2B5EF4-FFF2-40B4-BE49-F238E27FC236}">
                <a16:creationId xmlns:a16="http://schemas.microsoft.com/office/drawing/2014/main" id="{037333D1-772E-911C-F893-576418B2F9C3}"/>
              </a:ext>
            </a:extLst>
          </p:cNvPr>
          <p:cNvGrpSpPr/>
          <p:nvPr/>
        </p:nvGrpSpPr>
        <p:grpSpPr>
          <a:xfrm rot="6993675">
            <a:off x="3150189" y="2593981"/>
            <a:ext cx="303371" cy="221337"/>
            <a:chOff x="0" y="0"/>
            <a:chExt cx="717550" cy="398145"/>
          </a:xfrm>
        </p:grpSpPr>
        <p:grpSp>
          <p:nvGrpSpPr>
            <p:cNvPr id="78" name="グループ化 77">
              <a:extLst>
                <a:ext uri="{FF2B5EF4-FFF2-40B4-BE49-F238E27FC236}">
                  <a16:creationId xmlns:a16="http://schemas.microsoft.com/office/drawing/2014/main" id="{1DCC1C2C-E698-7CDF-CF5C-ACBB8325C2FA}"/>
                </a:ext>
              </a:extLst>
            </p:cNvPr>
            <p:cNvGrpSpPr/>
            <p:nvPr/>
          </p:nvGrpSpPr>
          <p:grpSpPr>
            <a:xfrm>
              <a:off x="0" y="155258"/>
              <a:ext cx="717550" cy="178435"/>
              <a:chOff x="0" y="0"/>
              <a:chExt cx="717682" cy="178567"/>
            </a:xfrm>
          </p:grpSpPr>
          <p:sp>
            <p:nvSpPr>
              <p:cNvPr id="80" name="フローチャート: 判断 79">
                <a:extLst>
                  <a:ext uri="{FF2B5EF4-FFF2-40B4-BE49-F238E27FC236}">
                    <a16:creationId xmlns:a16="http://schemas.microsoft.com/office/drawing/2014/main" id="{051299F4-D294-F152-77D9-9936AC015249}"/>
                  </a:ext>
                </a:extLst>
              </p:cNvPr>
              <p:cNvSpPr/>
              <p:nvPr/>
            </p:nvSpPr>
            <p:spPr>
              <a:xfrm>
                <a:off x="0" y="0"/>
                <a:ext cx="652666" cy="175260"/>
              </a:xfrm>
              <a:prstGeom prst="flowChartDecision">
                <a:avLst/>
              </a:prstGeom>
              <a:solidFill>
                <a:srgbClr val="FF0000"/>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81" name="直角三角形 80">
                <a:extLst>
                  <a:ext uri="{FF2B5EF4-FFF2-40B4-BE49-F238E27FC236}">
                    <a16:creationId xmlns:a16="http://schemas.microsoft.com/office/drawing/2014/main" id="{C3780034-BE35-E552-61B7-0DE204F90FE8}"/>
                  </a:ext>
                </a:extLst>
              </p:cNvPr>
              <p:cNvSpPr/>
              <p:nvPr/>
            </p:nvSpPr>
            <p:spPr>
              <a:xfrm rot="3058721">
                <a:off x="570548" y="31432"/>
                <a:ext cx="145238" cy="149031"/>
              </a:xfrm>
              <a:prstGeom prst="rtTriangle">
                <a:avLst/>
              </a:prstGeom>
              <a:solidFill>
                <a:srgbClr val="FF0000"/>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82" name="楕円 81">
                <a:extLst>
                  <a:ext uri="{FF2B5EF4-FFF2-40B4-BE49-F238E27FC236}">
                    <a16:creationId xmlns:a16="http://schemas.microsoft.com/office/drawing/2014/main" id="{3E096002-D309-6072-4CCD-1B82FFB3BA32}"/>
                  </a:ext>
                </a:extLst>
              </p:cNvPr>
              <p:cNvSpPr/>
              <p:nvPr/>
            </p:nvSpPr>
            <p:spPr>
              <a:xfrm>
                <a:off x="167640" y="45720"/>
                <a:ext cx="72000" cy="72000"/>
              </a:xfrm>
              <a:prstGeom prst="ellipse">
                <a:avLst/>
              </a:prstGeom>
              <a:solidFill>
                <a:sysClr val="windowText" lastClr="000000"/>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pic>
          <p:nvPicPr>
            <p:cNvPr id="79" name="図 78">
              <a:extLst>
                <a:ext uri="{FF2B5EF4-FFF2-40B4-BE49-F238E27FC236}">
                  <a16:creationId xmlns:a16="http://schemas.microsoft.com/office/drawing/2014/main" id="{4A30CA68-C6BC-2D35-68FD-C35C362D691D}"/>
                </a:ext>
              </a:extLst>
            </p:cNvPr>
            <p:cNvPicPr>
              <a:picLocks noChangeAspect="1"/>
            </p:cNvPicPr>
            <p:nvPr/>
          </p:nvPicPr>
          <p:blipFill>
            <a:blip r:embed="rId3"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rot="14452731">
              <a:off x="246698" y="0"/>
              <a:ext cx="398145" cy="398145"/>
            </a:xfrm>
            <a:prstGeom prst="rect">
              <a:avLst/>
            </a:prstGeom>
            <a:noFill/>
            <a:ln>
              <a:noFill/>
            </a:ln>
          </p:spPr>
        </p:pic>
      </p:grpSp>
      <p:sp>
        <p:nvSpPr>
          <p:cNvPr id="83" name="正方形/長方形 82">
            <a:extLst>
              <a:ext uri="{FF2B5EF4-FFF2-40B4-BE49-F238E27FC236}">
                <a16:creationId xmlns:a16="http://schemas.microsoft.com/office/drawing/2014/main" id="{B51D1664-8F5E-875F-023B-71CAA135CC61}"/>
              </a:ext>
            </a:extLst>
          </p:cNvPr>
          <p:cNvSpPr/>
          <p:nvPr/>
        </p:nvSpPr>
        <p:spPr>
          <a:xfrm rot="18865131">
            <a:off x="3625058" y="2164045"/>
            <a:ext cx="37147" cy="679884"/>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84" name="正方形/長方形 83">
            <a:extLst>
              <a:ext uri="{FF2B5EF4-FFF2-40B4-BE49-F238E27FC236}">
                <a16:creationId xmlns:a16="http://schemas.microsoft.com/office/drawing/2014/main" id="{D9E5C656-FF60-2DB8-0DAE-403A4CF20FCE}"/>
              </a:ext>
            </a:extLst>
          </p:cNvPr>
          <p:cNvSpPr/>
          <p:nvPr/>
        </p:nvSpPr>
        <p:spPr>
          <a:xfrm rot="11501271" flipH="1">
            <a:off x="2761972" y="2280236"/>
            <a:ext cx="37147" cy="534280"/>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85" name="テキスト ボックス 84">
            <a:extLst>
              <a:ext uri="{FF2B5EF4-FFF2-40B4-BE49-F238E27FC236}">
                <a16:creationId xmlns:a16="http://schemas.microsoft.com/office/drawing/2014/main" id="{E1EFADA8-CEE3-E4AF-F89C-BF1351DFE665}"/>
              </a:ext>
            </a:extLst>
          </p:cNvPr>
          <p:cNvSpPr txBox="1"/>
          <p:nvPr/>
        </p:nvSpPr>
        <p:spPr>
          <a:xfrm>
            <a:off x="3959382" y="2194034"/>
            <a:ext cx="3484730"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比較して</a:t>
            </a:r>
            <a:r>
              <a:rPr lang="ja-JP" altLang="en-US" sz="1200" dirty="0">
                <a:latin typeface="BIZ UDPゴシック" panose="020B0400000000000000" pitchFamily="50" charset="-128"/>
                <a:ea typeface="BIZ UDPゴシック" panose="020B04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共通点や差異点から問題を見いだす</a:t>
            </a:r>
          </a:p>
        </p:txBody>
      </p:sp>
      <p:sp>
        <p:nvSpPr>
          <p:cNvPr id="86" name="吹き出し: 角を丸めた四角形 85">
            <a:extLst>
              <a:ext uri="{FF2B5EF4-FFF2-40B4-BE49-F238E27FC236}">
                <a16:creationId xmlns:a16="http://schemas.microsoft.com/office/drawing/2014/main" id="{D1695D80-780A-F676-7273-24ED7DFE1E8B}"/>
              </a:ext>
            </a:extLst>
          </p:cNvPr>
          <p:cNvSpPr/>
          <p:nvPr/>
        </p:nvSpPr>
        <p:spPr>
          <a:xfrm>
            <a:off x="4608600" y="2555713"/>
            <a:ext cx="2432264" cy="372465"/>
          </a:xfrm>
          <a:prstGeom prst="wedgeRoundRectCallout">
            <a:avLst>
              <a:gd name="adj1" fmla="val -55123"/>
              <a:gd name="adj2" fmla="val 29957"/>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磁石に付く魚とつかない魚があるな。磁石から逃げていく魚もあるな。　</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87" name="吹き出し: 角を丸めた四角形 86">
            <a:extLst>
              <a:ext uri="{FF2B5EF4-FFF2-40B4-BE49-F238E27FC236}">
                <a16:creationId xmlns:a16="http://schemas.microsoft.com/office/drawing/2014/main" id="{99FAA68E-BAD8-F38A-C6CB-18B883172889}"/>
              </a:ext>
            </a:extLst>
          </p:cNvPr>
          <p:cNvSpPr/>
          <p:nvPr/>
        </p:nvSpPr>
        <p:spPr>
          <a:xfrm>
            <a:off x="4617907" y="2993341"/>
            <a:ext cx="2731131" cy="426827"/>
          </a:xfrm>
          <a:prstGeom prst="wedgeRoundRectCallout">
            <a:avLst>
              <a:gd name="adj1" fmla="val -54824"/>
              <a:gd name="adj2" fmla="val -24842"/>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磁石に直接付くのではなく、磁石に付いた魚にさらに付いている魚がいて不思議だな。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89" name="フリーフォーム: 図形 88">
            <a:extLst>
              <a:ext uri="{FF2B5EF4-FFF2-40B4-BE49-F238E27FC236}">
                <a16:creationId xmlns:a16="http://schemas.microsoft.com/office/drawing/2014/main" id="{3FA7CD3E-F25A-0930-1622-39CAE8A64F02}"/>
              </a:ext>
            </a:extLst>
          </p:cNvPr>
          <p:cNvSpPr/>
          <p:nvPr/>
        </p:nvSpPr>
        <p:spPr>
          <a:xfrm>
            <a:off x="2822601" y="2292123"/>
            <a:ext cx="76639" cy="411687"/>
          </a:xfrm>
          <a:custGeom>
            <a:avLst/>
            <a:gdLst>
              <a:gd name="connsiteX0" fmla="*/ 0 w 94325"/>
              <a:gd name="connsiteY0" fmla="*/ 0 h 506692"/>
              <a:gd name="connsiteX1" fmla="*/ 50241 w 94325"/>
              <a:gd name="connsiteY1" fmla="*/ 80387 h 506692"/>
              <a:gd name="connsiteX2" fmla="*/ 70338 w 94325"/>
              <a:gd name="connsiteY2" fmla="*/ 110532 h 506692"/>
              <a:gd name="connsiteX3" fmla="*/ 80386 w 94325"/>
              <a:gd name="connsiteY3" fmla="*/ 140677 h 506692"/>
              <a:gd name="connsiteX4" fmla="*/ 70338 w 94325"/>
              <a:gd name="connsiteY4" fmla="*/ 442128 h 506692"/>
              <a:gd name="connsiteX5" fmla="*/ 50241 w 94325"/>
              <a:gd name="connsiteY5" fmla="*/ 492369 h 506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25" h="506692">
                <a:moveTo>
                  <a:pt x="0" y="0"/>
                </a:moveTo>
                <a:cubicBezTo>
                  <a:pt x="16747" y="26796"/>
                  <a:pt x="33277" y="53728"/>
                  <a:pt x="50241" y="80387"/>
                </a:cubicBezTo>
                <a:cubicBezTo>
                  <a:pt x="56725" y="90576"/>
                  <a:pt x="70338" y="110532"/>
                  <a:pt x="70338" y="110532"/>
                </a:cubicBezTo>
                <a:cubicBezTo>
                  <a:pt x="73687" y="120580"/>
                  <a:pt x="77817" y="130401"/>
                  <a:pt x="80386" y="140677"/>
                </a:cubicBezTo>
                <a:cubicBezTo>
                  <a:pt x="107140" y="247691"/>
                  <a:pt x="90669" y="299812"/>
                  <a:pt x="70338" y="442128"/>
                </a:cubicBezTo>
                <a:cubicBezTo>
                  <a:pt x="46525" y="608815"/>
                  <a:pt x="50241" y="387551"/>
                  <a:pt x="50241" y="492369"/>
                </a:cubicBezTo>
              </a:path>
            </a:pathLst>
          </a:custGeom>
          <a:no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90" name="フリーフォーム: 図形 89">
            <a:extLst>
              <a:ext uri="{FF2B5EF4-FFF2-40B4-BE49-F238E27FC236}">
                <a16:creationId xmlns:a16="http://schemas.microsoft.com/office/drawing/2014/main" id="{01032D66-0252-ACE0-953B-39F9C3E16AAE}"/>
              </a:ext>
            </a:extLst>
          </p:cNvPr>
          <p:cNvSpPr/>
          <p:nvPr/>
        </p:nvSpPr>
        <p:spPr>
          <a:xfrm>
            <a:off x="3345113" y="2267632"/>
            <a:ext cx="97971" cy="359228"/>
          </a:xfrm>
          <a:custGeom>
            <a:avLst/>
            <a:gdLst>
              <a:gd name="connsiteX0" fmla="*/ 120580 w 120580"/>
              <a:gd name="connsiteY0" fmla="*/ 0 h 442127"/>
              <a:gd name="connsiteX1" fmla="*/ 70339 w 120580"/>
              <a:gd name="connsiteY1" fmla="*/ 10048 h 442127"/>
              <a:gd name="connsiteX2" fmla="*/ 50242 w 120580"/>
              <a:gd name="connsiteY2" fmla="*/ 40193 h 442127"/>
              <a:gd name="connsiteX3" fmla="*/ 0 w 120580"/>
              <a:gd name="connsiteY3" fmla="*/ 150725 h 442127"/>
              <a:gd name="connsiteX4" fmla="*/ 40194 w 120580"/>
              <a:gd name="connsiteY4" fmla="*/ 301451 h 442127"/>
              <a:gd name="connsiteX5" fmla="*/ 80387 w 120580"/>
              <a:gd name="connsiteY5" fmla="*/ 331596 h 442127"/>
              <a:gd name="connsiteX6" fmla="*/ 90435 w 120580"/>
              <a:gd name="connsiteY6" fmla="*/ 361741 h 442127"/>
              <a:gd name="connsiteX7" fmla="*/ 110532 w 120580"/>
              <a:gd name="connsiteY7" fmla="*/ 442127 h 442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80" h="442127">
                <a:moveTo>
                  <a:pt x="120580" y="0"/>
                </a:moveTo>
                <a:cubicBezTo>
                  <a:pt x="103833" y="3349"/>
                  <a:pt x="85167" y="1575"/>
                  <a:pt x="70339" y="10048"/>
                </a:cubicBezTo>
                <a:cubicBezTo>
                  <a:pt x="59854" y="16040"/>
                  <a:pt x="56107" y="29636"/>
                  <a:pt x="50242" y="40193"/>
                </a:cubicBezTo>
                <a:cubicBezTo>
                  <a:pt x="22949" y="89320"/>
                  <a:pt x="19677" y="101534"/>
                  <a:pt x="0" y="150725"/>
                </a:cubicBezTo>
                <a:cubicBezTo>
                  <a:pt x="7710" y="235542"/>
                  <a:pt x="-10405" y="250852"/>
                  <a:pt x="40194" y="301451"/>
                </a:cubicBezTo>
                <a:cubicBezTo>
                  <a:pt x="52036" y="313293"/>
                  <a:pt x="66989" y="321548"/>
                  <a:pt x="80387" y="331596"/>
                </a:cubicBezTo>
                <a:cubicBezTo>
                  <a:pt x="83736" y="341644"/>
                  <a:pt x="88358" y="351355"/>
                  <a:pt x="90435" y="361741"/>
                </a:cubicBezTo>
                <a:cubicBezTo>
                  <a:pt x="106512" y="442127"/>
                  <a:pt x="82665" y="414260"/>
                  <a:pt x="110532" y="442127"/>
                </a:cubicBezTo>
              </a:path>
            </a:pathLst>
          </a:custGeom>
          <a:no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92" name="テキスト ボックス 91">
            <a:extLst>
              <a:ext uri="{FF2B5EF4-FFF2-40B4-BE49-F238E27FC236}">
                <a16:creationId xmlns:a16="http://schemas.microsoft.com/office/drawing/2014/main" id="{644C17E2-2192-1FFA-4CB8-3E7E48756591}"/>
              </a:ext>
            </a:extLst>
          </p:cNvPr>
          <p:cNvSpPr txBox="1"/>
          <p:nvPr/>
        </p:nvSpPr>
        <p:spPr>
          <a:xfrm>
            <a:off x="2607280" y="3422367"/>
            <a:ext cx="4741758"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で予想を立て、実験方法を考える</a:t>
            </a:r>
          </a:p>
        </p:txBody>
      </p:sp>
      <p:pic>
        <p:nvPicPr>
          <p:cNvPr id="93" name="図 92">
            <a:extLst>
              <a:ext uri="{FF2B5EF4-FFF2-40B4-BE49-F238E27FC236}">
                <a16:creationId xmlns:a16="http://schemas.microsoft.com/office/drawing/2014/main" id="{7830D141-7786-9848-8863-EE72DB85AA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3846" y="3733036"/>
            <a:ext cx="522641" cy="522641"/>
          </a:xfrm>
          <a:prstGeom prst="rect">
            <a:avLst/>
          </a:prstGeom>
        </p:spPr>
      </p:pic>
      <p:sp>
        <p:nvSpPr>
          <p:cNvPr id="95" name="吹き出し: 角を丸めた四角形 94">
            <a:extLst>
              <a:ext uri="{FF2B5EF4-FFF2-40B4-BE49-F238E27FC236}">
                <a16:creationId xmlns:a16="http://schemas.microsoft.com/office/drawing/2014/main" id="{4B240DC7-2FCC-E589-999E-EC02E8E468AF}"/>
              </a:ext>
            </a:extLst>
          </p:cNvPr>
          <p:cNvSpPr/>
          <p:nvPr/>
        </p:nvSpPr>
        <p:spPr>
          <a:xfrm>
            <a:off x="3312025" y="3750979"/>
            <a:ext cx="3958373" cy="444325"/>
          </a:xfrm>
          <a:prstGeom prst="wedgeRoundRectCallout">
            <a:avLst>
              <a:gd name="adj1" fmla="val -53388"/>
              <a:gd name="adj2" fmla="val -870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棒磁石を近づけていったら、磁石の力の手ごたえが大きくなったから、磁石の距離と磁石の力は関係していると思うな。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97" name="正方形/長方形 96">
            <a:extLst>
              <a:ext uri="{FF2B5EF4-FFF2-40B4-BE49-F238E27FC236}">
                <a16:creationId xmlns:a16="http://schemas.microsoft.com/office/drawing/2014/main" id="{9E231F6D-F3DC-E3C6-971E-652EF8572ADE}"/>
              </a:ext>
            </a:extLst>
          </p:cNvPr>
          <p:cNvSpPr/>
          <p:nvPr/>
        </p:nvSpPr>
        <p:spPr>
          <a:xfrm>
            <a:off x="3103560" y="4313346"/>
            <a:ext cx="4307620" cy="777938"/>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t"/>
          <a:lstStyle/>
          <a:p>
            <a:r>
              <a:rPr lang="ja-JP" altLang="en-US" sz="1200" dirty="0">
                <a:latin typeface="HG丸ｺﾞｼｯｸM-PRO" panose="020F0600000000000000" pitchFamily="50" charset="-128"/>
                <a:ea typeface="HG丸ｺﾞｼｯｸM-PRO" panose="020F0600000000000000" pitchFamily="50" charset="-128"/>
              </a:rPr>
              <a:t>「磁石からの距離が近いほど、引き付ける力は強いだろう」</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98" name="正方形/長方形 97">
            <a:extLst>
              <a:ext uri="{FF2B5EF4-FFF2-40B4-BE49-F238E27FC236}">
                <a16:creationId xmlns:a16="http://schemas.microsoft.com/office/drawing/2014/main" id="{A6B63682-4B1E-FAB8-0953-182BCAA4894B}"/>
              </a:ext>
            </a:extLst>
          </p:cNvPr>
          <p:cNvSpPr/>
          <p:nvPr/>
        </p:nvSpPr>
        <p:spPr>
          <a:xfrm>
            <a:off x="4718565" y="4701539"/>
            <a:ext cx="2322299" cy="324452"/>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200" dirty="0">
                <a:latin typeface="HGP創英角ｺﾞｼｯｸUB" panose="020B0900000000000000" pitchFamily="50" charset="-128"/>
                <a:ea typeface="HGP創英角ｺﾞｼｯｸUB" panose="020B09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引き付ける力→</a:t>
            </a:r>
            <a:r>
              <a:rPr lang="ja-JP" altLang="en-US" sz="1200" dirty="0">
                <a:latin typeface="HGP創英角ｺﾞｼｯｸUB" panose="020B0900000000000000" pitchFamily="50" charset="-128"/>
                <a:ea typeface="HGP創英角ｺﾞｼｯｸUB" panose="020B0900000000000000" pitchFamily="50" charset="-128"/>
              </a:rPr>
              <a:t>クリップの数</a:t>
            </a:r>
            <a:endParaRPr lang="en-US" altLang="ja-JP" sz="1200" b="1" dirty="0">
              <a:latin typeface="HGP創英角ｺﾞｼｯｸUB" panose="020B0900000000000000" pitchFamily="50" charset="-128"/>
              <a:ea typeface="HGP創英角ｺﾞｼｯｸUB" panose="020B0900000000000000" pitchFamily="50" charset="-128"/>
            </a:endParaRPr>
          </a:p>
        </p:txBody>
      </p:sp>
      <p:sp>
        <p:nvSpPr>
          <p:cNvPr id="99" name="矢印: 下 98">
            <a:extLst>
              <a:ext uri="{FF2B5EF4-FFF2-40B4-BE49-F238E27FC236}">
                <a16:creationId xmlns:a16="http://schemas.microsoft.com/office/drawing/2014/main" id="{E68DD8FD-15AF-99DD-3031-1F4D0368E341}"/>
              </a:ext>
            </a:extLst>
          </p:cNvPr>
          <p:cNvSpPr/>
          <p:nvPr/>
        </p:nvSpPr>
        <p:spPr>
          <a:xfrm>
            <a:off x="5705736" y="4558742"/>
            <a:ext cx="354023" cy="222149"/>
          </a:xfrm>
          <a:prstGeom prst="downArrow">
            <a:avLst>
              <a:gd name="adj1" fmla="val 50000"/>
              <a:gd name="adj2" fmla="val 70177"/>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ja-JP" altLang="en-US" sz="1600" dirty="0"/>
          </a:p>
        </p:txBody>
      </p:sp>
      <p:pic>
        <p:nvPicPr>
          <p:cNvPr id="104" name="図 103">
            <a:extLst>
              <a:ext uri="{FF2B5EF4-FFF2-40B4-BE49-F238E27FC236}">
                <a16:creationId xmlns:a16="http://schemas.microsoft.com/office/drawing/2014/main" id="{DFE5321D-4651-0644-3D05-CCCFC5A4D2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2212" y="5247908"/>
            <a:ext cx="510068" cy="510068"/>
          </a:xfrm>
          <a:prstGeom prst="rect">
            <a:avLst/>
          </a:prstGeom>
        </p:spPr>
      </p:pic>
      <p:sp>
        <p:nvSpPr>
          <p:cNvPr id="105" name="吹き出し: 角を丸めた四角形 104">
            <a:extLst>
              <a:ext uri="{FF2B5EF4-FFF2-40B4-BE49-F238E27FC236}">
                <a16:creationId xmlns:a16="http://schemas.microsoft.com/office/drawing/2014/main" id="{094DB841-C343-00FE-EAA2-40C6CA3CF7E8}"/>
              </a:ext>
            </a:extLst>
          </p:cNvPr>
          <p:cNvSpPr/>
          <p:nvPr/>
        </p:nvSpPr>
        <p:spPr>
          <a:xfrm>
            <a:off x="4156110" y="5212489"/>
            <a:ext cx="3114288" cy="507161"/>
          </a:xfrm>
          <a:prstGeom prst="wedgeRoundRectCallout">
            <a:avLst>
              <a:gd name="adj1" fmla="val -53388"/>
              <a:gd name="adj2" fmla="val -12469"/>
              <a:gd name="adj3" fmla="val 16667"/>
            </a:avLst>
          </a:prstGeom>
          <a:ln w="25400">
            <a:solidFill>
              <a:schemeClr val="accent6">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endParaRPr lang="en-US" altLang="ja-JP" sz="1000" dirty="0">
              <a:latin typeface="HG丸ｺﾞｼｯｸM-PRO" panose="020F0600000000000000" pitchFamily="50" charset="-128"/>
              <a:ea typeface="HG丸ｺﾞｼｯｸM-PRO" panose="020F0600000000000000" pitchFamily="50" charset="-128"/>
            </a:endParaRPr>
          </a:p>
        </p:txBody>
      </p:sp>
      <p:sp>
        <p:nvSpPr>
          <p:cNvPr id="101" name="正方形/長方形 100">
            <a:extLst>
              <a:ext uri="{FF2B5EF4-FFF2-40B4-BE49-F238E27FC236}">
                <a16:creationId xmlns:a16="http://schemas.microsoft.com/office/drawing/2014/main" id="{02ED08A2-2AB5-ECBC-608F-F04057E6404A}"/>
              </a:ext>
            </a:extLst>
          </p:cNvPr>
          <p:cNvSpPr/>
          <p:nvPr/>
        </p:nvSpPr>
        <p:spPr>
          <a:xfrm>
            <a:off x="4165486" y="5257662"/>
            <a:ext cx="3104911" cy="451402"/>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t"/>
          <a:lstStyle/>
          <a:p>
            <a:r>
              <a:rPr lang="ja-JP" altLang="en-US" sz="1138" dirty="0">
                <a:latin typeface="HG丸ｺﾞｼｯｸM-PRO" panose="020F0600000000000000" pitchFamily="50" charset="-128"/>
                <a:ea typeface="HG丸ｺﾞｼｯｸM-PRO" panose="020F0600000000000000" pitchFamily="50" charset="-128"/>
              </a:rPr>
              <a:t>磁石とクリップの距離を近くしていくと、</a:t>
            </a:r>
            <a:endParaRPr lang="en-US" altLang="ja-JP" sz="1138" dirty="0">
              <a:latin typeface="HG丸ｺﾞｼｯｸM-PRO" panose="020F0600000000000000" pitchFamily="50" charset="-128"/>
              <a:ea typeface="HG丸ｺﾞｼｯｸM-PRO" panose="020F0600000000000000" pitchFamily="50" charset="-128"/>
            </a:endParaRPr>
          </a:p>
          <a:p>
            <a:r>
              <a:rPr lang="ja-JP" altLang="en-US" sz="1138" dirty="0">
                <a:latin typeface="HG丸ｺﾞｼｯｸM-PRO" panose="020F0600000000000000" pitchFamily="50" charset="-128"/>
                <a:ea typeface="HG丸ｺﾞｼｯｸM-PRO" panose="020F0600000000000000" pitchFamily="50" charset="-128"/>
              </a:rPr>
              <a:t>付くクリップの数は多くなっていくと思う。　　　　　　　　　　</a:t>
            </a:r>
          </a:p>
        </p:txBody>
      </p:sp>
      <p:sp>
        <p:nvSpPr>
          <p:cNvPr id="106" name="テキスト ボックス 105">
            <a:extLst>
              <a:ext uri="{FF2B5EF4-FFF2-40B4-BE49-F238E27FC236}">
                <a16:creationId xmlns:a16="http://schemas.microsoft.com/office/drawing/2014/main" id="{B68442C1-F15A-C80D-62FE-E3CFF726E266}"/>
              </a:ext>
            </a:extLst>
          </p:cNvPr>
          <p:cNvSpPr txBox="1"/>
          <p:nvPr/>
        </p:nvSpPr>
        <p:spPr>
          <a:xfrm>
            <a:off x="6243988" y="5690085"/>
            <a:ext cx="1235329" cy="292388"/>
          </a:xfrm>
          <a:prstGeom prst="rect">
            <a:avLst/>
          </a:prstGeom>
          <a:noFill/>
        </p:spPr>
        <p:txBody>
          <a:bodyPr wrap="square" rtlCol="0">
            <a:spAutoFit/>
          </a:bodyPr>
          <a:lstStyle/>
          <a:p>
            <a:r>
              <a:rPr lang="ja-JP" altLang="en-US" sz="1300" dirty="0">
                <a:solidFill>
                  <a:srgbClr val="009900"/>
                </a:solidFill>
                <a:latin typeface="HGPｺﾞｼｯｸE" panose="020B0900000000000000" pitchFamily="50" charset="-128"/>
                <a:ea typeface="HGPｺﾞｼｯｸE" panose="020B0900000000000000" pitchFamily="50" charset="-128"/>
              </a:rPr>
              <a:t>結果の見通し</a:t>
            </a:r>
            <a:endParaRPr lang="ja-JP" altLang="en-US" sz="1138" dirty="0">
              <a:solidFill>
                <a:srgbClr val="009900"/>
              </a:solidFill>
              <a:latin typeface="HG丸ｺﾞｼｯｸM-PRO" panose="020F0600000000000000" pitchFamily="50" charset="-128"/>
              <a:ea typeface="HG丸ｺﾞｼｯｸM-PRO" panose="020F0600000000000000" pitchFamily="50" charset="-128"/>
            </a:endParaRPr>
          </a:p>
        </p:txBody>
      </p:sp>
      <p:sp>
        <p:nvSpPr>
          <p:cNvPr id="107" name="正方形/長方形 106">
            <a:extLst>
              <a:ext uri="{FF2B5EF4-FFF2-40B4-BE49-F238E27FC236}">
                <a16:creationId xmlns:a16="http://schemas.microsoft.com/office/drawing/2014/main" id="{2A2D1966-3476-5BCA-A04E-777E6A0319B0}"/>
              </a:ext>
            </a:extLst>
          </p:cNvPr>
          <p:cNvSpPr/>
          <p:nvPr/>
        </p:nvSpPr>
        <p:spPr>
          <a:xfrm>
            <a:off x="2789808" y="5680026"/>
            <a:ext cx="298673" cy="84526"/>
          </a:xfrm>
          <a:prstGeom prst="rect">
            <a:avLst/>
          </a:prstGeom>
          <a:pattFill prst="trellis">
            <a:fgClr>
              <a:schemeClr val="accent2">
                <a:lumMod val="75000"/>
              </a:schemeClr>
            </a:fgClr>
            <a:bgClr>
              <a:schemeClr val="bg1"/>
            </a:bgClr>
          </a:pattFill>
          <a:ln w="19050">
            <a:solidFill>
              <a:schemeClr val="accent2">
                <a:lumMod val="50000"/>
                <a:alpha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pic>
        <p:nvPicPr>
          <p:cNvPr id="109" name="図 108">
            <a:extLst>
              <a:ext uri="{FF2B5EF4-FFF2-40B4-BE49-F238E27FC236}">
                <a16:creationId xmlns:a16="http://schemas.microsoft.com/office/drawing/2014/main" id="{E52B42B8-B7F2-8742-47E9-A9D17667E620}"/>
              </a:ext>
            </a:extLst>
          </p:cNvPr>
          <p:cNvPicPr>
            <a:picLocks noChangeAspect="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826510" y="5765154"/>
            <a:ext cx="154265" cy="241459"/>
          </a:xfrm>
          <a:prstGeom prst="rect">
            <a:avLst/>
          </a:prstGeom>
          <a:noFill/>
          <a:ln>
            <a:noFill/>
          </a:ln>
        </p:spPr>
      </p:pic>
      <p:sp>
        <p:nvSpPr>
          <p:cNvPr id="110" name="正方形/長方形 109">
            <a:extLst>
              <a:ext uri="{FF2B5EF4-FFF2-40B4-BE49-F238E27FC236}">
                <a16:creationId xmlns:a16="http://schemas.microsoft.com/office/drawing/2014/main" id="{A9DE9A26-A9C3-58E9-26DD-7281D2206575}"/>
              </a:ext>
            </a:extLst>
          </p:cNvPr>
          <p:cNvSpPr/>
          <p:nvPr/>
        </p:nvSpPr>
        <p:spPr>
          <a:xfrm>
            <a:off x="3208786" y="5681380"/>
            <a:ext cx="298673" cy="84526"/>
          </a:xfrm>
          <a:prstGeom prst="rect">
            <a:avLst/>
          </a:prstGeom>
          <a:pattFill prst="trellis">
            <a:fgClr>
              <a:schemeClr val="accent2">
                <a:lumMod val="75000"/>
              </a:schemeClr>
            </a:fgClr>
            <a:bgClr>
              <a:schemeClr val="bg1"/>
            </a:bgClr>
          </a:pattFill>
          <a:ln w="19050">
            <a:solidFill>
              <a:schemeClr val="accent2">
                <a:lumMod val="50000"/>
                <a:alpha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1" name="正方形/長方形 110">
            <a:extLst>
              <a:ext uri="{FF2B5EF4-FFF2-40B4-BE49-F238E27FC236}">
                <a16:creationId xmlns:a16="http://schemas.microsoft.com/office/drawing/2014/main" id="{2EDB6619-4DB3-147C-1757-396420AE73F5}"/>
              </a:ext>
            </a:extLst>
          </p:cNvPr>
          <p:cNvSpPr/>
          <p:nvPr/>
        </p:nvSpPr>
        <p:spPr>
          <a:xfrm>
            <a:off x="3208786" y="5789229"/>
            <a:ext cx="298673" cy="84526"/>
          </a:xfrm>
          <a:prstGeom prst="rect">
            <a:avLst/>
          </a:prstGeom>
          <a:pattFill prst="trellis">
            <a:fgClr>
              <a:schemeClr val="accent2">
                <a:lumMod val="75000"/>
              </a:schemeClr>
            </a:fgClr>
            <a:bgClr>
              <a:schemeClr val="bg1"/>
            </a:bgClr>
          </a:pattFill>
          <a:ln w="19050">
            <a:solidFill>
              <a:schemeClr val="accent2">
                <a:lumMod val="50000"/>
                <a:alpha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pic>
        <p:nvPicPr>
          <p:cNvPr id="112" name="図 111">
            <a:extLst>
              <a:ext uri="{FF2B5EF4-FFF2-40B4-BE49-F238E27FC236}">
                <a16:creationId xmlns:a16="http://schemas.microsoft.com/office/drawing/2014/main" id="{06968AD4-52B1-291D-7705-12EF8191FB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481939">
            <a:off x="3058222" y="5186542"/>
            <a:ext cx="563258" cy="443567"/>
          </a:xfrm>
          <a:prstGeom prst="rect">
            <a:avLst/>
          </a:prstGeom>
        </p:spPr>
      </p:pic>
      <p:pic>
        <p:nvPicPr>
          <p:cNvPr id="113" name="図 112">
            <a:extLst>
              <a:ext uri="{FF2B5EF4-FFF2-40B4-BE49-F238E27FC236}">
                <a16:creationId xmlns:a16="http://schemas.microsoft.com/office/drawing/2014/main" id="{3ECE667C-AAF4-D8E6-1E22-70BFC98C3D85}"/>
              </a:ext>
            </a:extLst>
          </p:cNvPr>
          <p:cNvPicPr>
            <a:picLocks noChangeAspect="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rot="20402624">
            <a:off x="3251127" y="6009713"/>
            <a:ext cx="154265" cy="241459"/>
          </a:xfrm>
          <a:prstGeom prst="rect">
            <a:avLst/>
          </a:prstGeom>
          <a:noFill/>
          <a:ln>
            <a:noFill/>
          </a:ln>
        </p:spPr>
      </p:pic>
      <p:pic>
        <p:nvPicPr>
          <p:cNvPr id="114" name="図 113">
            <a:extLst>
              <a:ext uri="{FF2B5EF4-FFF2-40B4-BE49-F238E27FC236}">
                <a16:creationId xmlns:a16="http://schemas.microsoft.com/office/drawing/2014/main" id="{596E6A7B-0FD1-ED4E-4FFA-2C842751DCD9}"/>
              </a:ext>
            </a:extLst>
          </p:cNvPr>
          <p:cNvPicPr>
            <a:picLocks noChangeAspect="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813915" y="6177403"/>
            <a:ext cx="154265" cy="241459"/>
          </a:xfrm>
          <a:prstGeom prst="rect">
            <a:avLst/>
          </a:prstGeom>
          <a:noFill/>
          <a:ln>
            <a:noFill/>
          </a:ln>
          <a:scene3d>
            <a:camera prst="orthographicFront">
              <a:rot lat="0" lon="21594000" rev="0"/>
            </a:camera>
            <a:lightRig rig="threePt" dir="t"/>
          </a:scene3d>
        </p:spPr>
      </p:pic>
      <p:pic>
        <p:nvPicPr>
          <p:cNvPr id="115" name="図 114">
            <a:extLst>
              <a:ext uri="{FF2B5EF4-FFF2-40B4-BE49-F238E27FC236}">
                <a16:creationId xmlns:a16="http://schemas.microsoft.com/office/drawing/2014/main" id="{AAA90C11-8C1D-4FE8-8E25-B90F1833CE9F}"/>
              </a:ext>
            </a:extLst>
          </p:cNvPr>
          <p:cNvPicPr>
            <a:picLocks noChangeAspect="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rot="19982425">
            <a:off x="2823199" y="5952256"/>
            <a:ext cx="154265" cy="241459"/>
          </a:xfrm>
          <a:prstGeom prst="rect">
            <a:avLst/>
          </a:prstGeom>
          <a:noFill/>
          <a:ln>
            <a:noFill/>
          </a:ln>
        </p:spPr>
      </p:pic>
      <p:pic>
        <p:nvPicPr>
          <p:cNvPr id="116" name="図 115">
            <a:extLst>
              <a:ext uri="{FF2B5EF4-FFF2-40B4-BE49-F238E27FC236}">
                <a16:creationId xmlns:a16="http://schemas.microsoft.com/office/drawing/2014/main" id="{24D0A6B1-9207-5499-0C88-0888AF13156F}"/>
              </a:ext>
            </a:extLst>
          </p:cNvPr>
          <p:cNvPicPr>
            <a:picLocks noChangeAspect="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256474" y="5836279"/>
            <a:ext cx="154265" cy="241459"/>
          </a:xfrm>
          <a:prstGeom prst="rect">
            <a:avLst/>
          </a:prstGeom>
          <a:noFill/>
          <a:ln>
            <a:noFill/>
          </a:ln>
        </p:spPr>
      </p:pic>
      <p:pic>
        <p:nvPicPr>
          <p:cNvPr id="117" name="図 116">
            <a:extLst>
              <a:ext uri="{FF2B5EF4-FFF2-40B4-BE49-F238E27FC236}">
                <a16:creationId xmlns:a16="http://schemas.microsoft.com/office/drawing/2014/main" id="{695D4CFC-C6A8-B05B-0C9C-7C1A6C859013}"/>
              </a:ext>
            </a:extLst>
          </p:cNvPr>
          <p:cNvPicPr>
            <a:picLocks noChangeAspect="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313642" y="5868749"/>
            <a:ext cx="154265" cy="241459"/>
          </a:xfrm>
          <a:prstGeom prst="rect">
            <a:avLst/>
          </a:prstGeom>
          <a:noFill/>
          <a:ln>
            <a:noFill/>
          </a:ln>
          <a:scene3d>
            <a:camera prst="orthographicFront">
              <a:rot lat="0" lon="10800000" rev="0"/>
            </a:camera>
            <a:lightRig rig="threePt" dir="t"/>
          </a:scene3d>
        </p:spPr>
      </p:pic>
      <p:pic>
        <p:nvPicPr>
          <p:cNvPr id="118" name="図 117">
            <a:extLst>
              <a:ext uri="{FF2B5EF4-FFF2-40B4-BE49-F238E27FC236}">
                <a16:creationId xmlns:a16="http://schemas.microsoft.com/office/drawing/2014/main" id="{56A8CDD7-C986-3AE8-C121-79421A18405A}"/>
              </a:ext>
            </a:extLst>
          </p:cNvPr>
          <p:cNvPicPr>
            <a:picLocks noChangeAspect="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949295" y="5814001"/>
            <a:ext cx="154265" cy="241459"/>
          </a:xfrm>
          <a:prstGeom prst="rect">
            <a:avLst/>
          </a:prstGeom>
          <a:noFill/>
          <a:ln>
            <a:noFill/>
          </a:ln>
          <a:scene3d>
            <a:camera prst="orthographicFront">
              <a:rot lat="0" lon="10800000" rev="0"/>
            </a:camera>
            <a:lightRig rig="threePt" dir="t"/>
          </a:scene3d>
        </p:spPr>
      </p:pic>
      <p:pic>
        <p:nvPicPr>
          <p:cNvPr id="120" name="図 119">
            <a:extLst>
              <a:ext uri="{FF2B5EF4-FFF2-40B4-BE49-F238E27FC236}">
                <a16:creationId xmlns:a16="http://schemas.microsoft.com/office/drawing/2014/main" id="{D0ACFF27-82D5-5FE8-06F9-56823858BFA7}"/>
              </a:ext>
            </a:extLst>
          </p:cNvPr>
          <p:cNvPicPr>
            <a:picLocks noChangeAspect="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rot="854812">
            <a:off x="2966276" y="5953160"/>
            <a:ext cx="154265" cy="241459"/>
          </a:xfrm>
          <a:prstGeom prst="rect">
            <a:avLst/>
          </a:prstGeom>
          <a:noFill/>
          <a:ln>
            <a:noFill/>
          </a:ln>
          <a:scene3d>
            <a:camera prst="orthographicFront">
              <a:rot lat="0" lon="10800000" rev="0"/>
            </a:camera>
            <a:lightRig rig="threePt" dir="t"/>
          </a:scene3d>
        </p:spPr>
      </p:pic>
      <p:pic>
        <p:nvPicPr>
          <p:cNvPr id="121" name="図 120">
            <a:extLst>
              <a:ext uri="{FF2B5EF4-FFF2-40B4-BE49-F238E27FC236}">
                <a16:creationId xmlns:a16="http://schemas.microsoft.com/office/drawing/2014/main" id="{B8115280-6528-EF08-917D-832472A610F1}"/>
              </a:ext>
            </a:extLst>
          </p:cNvPr>
          <p:cNvPicPr>
            <a:picLocks noChangeAspect="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984110" y="5766395"/>
            <a:ext cx="154265" cy="241459"/>
          </a:xfrm>
          <a:prstGeom prst="rect">
            <a:avLst/>
          </a:prstGeom>
          <a:noFill/>
          <a:ln>
            <a:noFill/>
          </a:ln>
          <a:scene3d>
            <a:camera prst="orthographicFront">
              <a:rot lat="0" lon="10800000" rev="0"/>
            </a:camera>
            <a:lightRig rig="threePt" dir="t"/>
          </a:scene3d>
        </p:spPr>
      </p:pic>
      <p:pic>
        <p:nvPicPr>
          <p:cNvPr id="123" name="図 122">
            <a:extLst>
              <a:ext uri="{FF2B5EF4-FFF2-40B4-BE49-F238E27FC236}">
                <a16:creationId xmlns:a16="http://schemas.microsoft.com/office/drawing/2014/main" id="{A792BAD2-2CD6-E320-4A11-64B49F6DBA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21696" y="6290333"/>
            <a:ext cx="481167" cy="513308"/>
          </a:xfrm>
          <a:prstGeom prst="rect">
            <a:avLst/>
          </a:prstGeom>
        </p:spPr>
      </p:pic>
      <p:sp>
        <p:nvSpPr>
          <p:cNvPr id="124" name="吹き出し: 角を丸めた四角形 123">
            <a:extLst>
              <a:ext uri="{FF2B5EF4-FFF2-40B4-BE49-F238E27FC236}">
                <a16:creationId xmlns:a16="http://schemas.microsoft.com/office/drawing/2014/main" id="{43AF9207-893D-3997-BC9F-5EFB518FB851}"/>
              </a:ext>
            </a:extLst>
          </p:cNvPr>
          <p:cNvSpPr/>
          <p:nvPr/>
        </p:nvSpPr>
        <p:spPr>
          <a:xfrm>
            <a:off x="4418927" y="6334732"/>
            <a:ext cx="2549043" cy="372465"/>
          </a:xfrm>
          <a:prstGeom prst="wedgeRoundRectCallout">
            <a:avLst>
              <a:gd name="adj1" fmla="val -54824"/>
              <a:gd name="adj2" fmla="val -730"/>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endParaRPr lang="en-US" altLang="ja-JP" sz="975" dirty="0">
              <a:latin typeface="HG丸ｺﾞｼｯｸM-PRO" panose="020F0600000000000000" pitchFamily="50" charset="-128"/>
              <a:ea typeface="HG丸ｺﾞｼｯｸM-PRO" panose="020F0600000000000000" pitchFamily="50" charset="-128"/>
            </a:endParaRPr>
          </a:p>
        </p:txBody>
      </p:sp>
      <p:sp>
        <p:nvSpPr>
          <p:cNvPr id="25" name="テキスト ボックス 24">
            <a:extLst>
              <a:ext uri="{FF2B5EF4-FFF2-40B4-BE49-F238E27FC236}">
                <a16:creationId xmlns:a16="http://schemas.microsoft.com/office/drawing/2014/main" id="{04125942-FDBD-ED91-55BA-24EEA1B5F26C}"/>
              </a:ext>
            </a:extLst>
          </p:cNvPr>
          <p:cNvSpPr txBox="1"/>
          <p:nvPr/>
        </p:nvSpPr>
        <p:spPr>
          <a:xfrm>
            <a:off x="4395276" y="6310935"/>
            <a:ext cx="2549043" cy="396262"/>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磁石の同極同士が退け合う性質を</a:t>
            </a:r>
            <a:r>
              <a:rPr lang="ja-JP" altLang="en-US" sz="1000" dirty="0">
                <a:latin typeface="HG丸ｺﾞｼｯｸM-PRO" panose="020F0600000000000000" pitchFamily="50" charset="-128"/>
                <a:ea typeface="HG丸ｺﾞｼｯｸM-PRO" panose="020F0600000000000000" pitchFamily="50" charset="-128"/>
              </a:rPr>
              <a:t>使って</a:t>
            </a:r>
            <a:r>
              <a:rPr lang="ja-JP" altLang="en-US" sz="975" dirty="0">
                <a:latin typeface="HG丸ｺﾞｼｯｸM-PRO" panose="020F0600000000000000" pitchFamily="50" charset="-128"/>
                <a:ea typeface="HG丸ｺﾞｼｯｸM-PRO" panose="020F0600000000000000" pitchFamily="50" charset="-128"/>
              </a:rPr>
              <a:t>、</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面白い動きをするおもちゃを作りたいな。</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125" name="テキスト ボックス 124">
            <a:extLst>
              <a:ext uri="{FF2B5EF4-FFF2-40B4-BE49-F238E27FC236}">
                <a16:creationId xmlns:a16="http://schemas.microsoft.com/office/drawing/2014/main" id="{A75BD260-8944-EB2F-7029-57D5EEE676AB}"/>
              </a:ext>
            </a:extLst>
          </p:cNvPr>
          <p:cNvSpPr txBox="1"/>
          <p:nvPr/>
        </p:nvSpPr>
        <p:spPr>
          <a:xfrm>
            <a:off x="3749398" y="6020337"/>
            <a:ext cx="3788544"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学んだことを使ってものづくりをする</a:t>
            </a:r>
            <a:endParaRPr lang="ja-JP" altLang="en-US" sz="1200" dirty="0">
              <a:latin typeface="HG丸ｺﾞｼｯｸM-PRO" panose="020F0600000000000000" pitchFamily="50" charset="-128"/>
              <a:ea typeface="HG丸ｺﾞｼｯｸM-PRO" panose="020F0600000000000000" pitchFamily="50" charset="-128"/>
            </a:endParaRPr>
          </a:p>
        </p:txBody>
      </p:sp>
      <p:pic>
        <p:nvPicPr>
          <p:cNvPr id="46" name="図 45">
            <a:extLst>
              <a:ext uri="{FF2B5EF4-FFF2-40B4-BE49-F238E27FC236}">
                <a16:creationId xmlns:a16="http://schemas.microsoft.com/office/drawing/2014/main" id="{2DED37CD-9634-3858-364B-20A654403C4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89056" y="2731630"/>
            <a:ext cx="597016" cy="636817"/>
          </a:xfrm>
          <a:prstGeom prst="rect">
            <a:avLst/>
          </a:prstGeom>
        </p:spPr>
      </p:pic>
      <p:sp>
        <p:nvSpPr>
          <p:cNvPr id="2" name="テキスト ボックス 1">
            <a:extLst>
              <a:ext uri="{FF2B5EF4-FFF2-40B4-BE49-F238E27FC236}">
                <a16:creationId xmlns:a16="http://schemas.microsoft.com/office/drawing/2014/main" id="{BE86CCF1-58DF-DBA7-BC76-EEA32266ACFF}"/>
              </a:ext>
            </a:extLst>
          </p:cNvPr>
          <p:cNvSpPr txBox="1"/>
          <p:nvPr/>
        </p:nvSpPr>
        <p:spPr>
          <a:xfrm>
            <a:off x="3409506" y="4564851"/>
            <a:ext cx="1291814" cy="461665"/>
          </a:xfrm>
          <a:prstGeom prst="rect">
            <a:avLst/>
          </a:prstGeom>
          <a:noFill/>
        </p:spPr>
        <p:txBody>
          <a:bodyPr wrap="square" rtlCol="0">
            <a:spAutoFit/>
          </a:bodyPr>
          <a:lstStyle/>
          <a:p>
            <a:r>
              <a:rPr kumimoji="1" lang="ja-JP" altLang="en-US" sz="1200" dirty="0">
                <a:latin typeface="HG丸ｺﾞｼｯｸM-PRO" panose="020F0600000000000000" pitchFamily="50" charset="-128"/>
                <a:ea typeface="HG丸ｺﾞｼｯｸM-PRO" panose="020F0600000000000000" pitchFamily="50" charset="-128"/>
              </a:rPr>
              <a:t>量として捉え、</a:t>
            </a:r>
          </a:p>
          <a:p>
            <a:r>
              <a:rPr kumimoji="1" lang="ja-JP" altLang="en-US" sz="1200" dirty="0">
                <a:latin typeface="HG丸ｺﾞｼｯｸM-PRO" panose="020F0600000000000000" pitchFamily="50" charset="-128"/>
                <a:ea typeface="HG丸ｺﾞｼｯｸM-PRO" panose="020F0600000000000000" pitchFamily="50" charset="-128"/>
              </a:rPr>
              <a:t>　数値で表す</a:t>
            </a:r>
          </a:p>
        </p:txBody>
      </p:sp>
      <p:sp>
        <p:nvSpPr>
          <p:cNvPr id="3" name="テキスト ボックス 2">
            <a:extLst>
              <a:ext uri="{FF2B5EF4-FFF2-40B4-BE49-F238E27FC236}">
                <a16:creationId xmlns:a16="http://schemas.microsoft.com/office/drawing/2014/main" id="{2CF97EF3-13F8-E6F2-5998-C223A677449D}"/>
              </a:ext>
            </a:extLst>
          </p:cNvPr>
          <p:cNvSpPr txBox="1"/>
          <p:nvPr/>
        </p:nvSpPr>
        <p:spPr>
          <a:xfrm>
            <a:off x="7504532" y="6409996"/>
            <a:ext cx="2219206" cy="443198"/>
          </a:xfrm>
          <a:prstGeom prst="rect">
            <a:avLst/>
          </a:prstGeom>
          <a:noFill/>
        </p:spPr>
        <p:txBody>
          <a:bodyPr wrap="square" rtlCol="0">
            <a:spAutoFit/>
          </a:bodyPr>
          <a:lstStyle/>
          <a:p>
            <a:r>
              <a:rPr lang="ja-JP" altLang="en-US" sz="1140" dirty="0">
                <a:latin typeface="BIZ UDPゴシック" panose="020B0400000000000000" pitchFamily="50" charset="-128"/>
                <a:ea typeface="BIZ UDPゴシック" panose="020B0400000000000000" pitchFamily="50" charset="-128"/>
              </a:rPr>
              <a:t>→小５「電流がつくる磁力」</a:t>
            </a:r>
            <a:endParaRPr lang="en-US" altLang="ja-JP" sz="1140" dirty="0">
              <a:latin typeface="BIZ UDPゴシック" panose="020B0400000000000000" pitchFamily="50" charset="-128"/>
              <a:ea typeface="BIZ UDPゴシック" panose="020B0400000000000000" pitchFamily="50" charset="-128"/>
            </a:endParaRPr>
          </a:p>
          <a:p>
            <a:r>
              <a:rPr lang="ja-JP" altLang="en-US" sz="1140" dirty="0">
                <a:latin typeface="BIZ UDPゴシック" panose="020B0400000000000000" pitchFamily="50" charset="-128"/>
                <a:ea typeface="BIZ UDPゴシック" panose="020B0400000000000000" pitchFamily="50" charset="-128"/>
              </a:rPr>
              <a:t>→中２「電流とその利用」</a:t>
            </a:r>
            <a:endParaRPr lang="en-US" altLang="ja-JP" sz="1140"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0A815566-0213-4009-56DD-2C7B6FE1572E}"/>
              </a:ext>
            </a:extLst>
          </p:cNvPr>
          <p:cNvSpPr txBox="1"/>
          <p:nvPr/>
        </p:nvSpPr>
        <p:spPr>
          <a:xfrm>
            <a:off x="9502800" y="6474037"/>
            <a:ext cx="412955"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８</a:t>
            </a:r>
          </a:p>
        </p:txBody>
      </p:sp>
    </p:spTree>
    <p:extLst>
      <p:ext uri="{BB962C8B-B14F-4D97-AF65-F5344CB8AC3E}">
        <p14:creationId xmlns:p14="http://schemas.microsoft.com/office/powerpoint/2010/main" val="37203743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CB4E27C9-65A3-730A-99A7-C7826B07EAE9}"/>
              </a:ext>
            </a:extLst>
          </p:cNvPr>
          <p:cNvSpPr txBox="1"/>
          <p:nvPr/>
        </p:nvSpPr>
        <p:spPr>
          <a:xfrm>
            <a:off x="2844320" y="5482370"/>
            <a:ext cx="4426078" cy="542456"/>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・虫めがねを紙から遠ざけていくと、光の集まる部分は小さくなって、</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明るくなっていくな。温度も上がっていく気がする。</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（量的・関係的）</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0" name="正方形/長方形 39">
            <a:extLst>
              <a:ext uri="{FF2B5EF4-FFF2-40B4-BE49-F238E27FC236}">
                <a16:creationId xmlns:a16="http://schemas.microsoft.com/office/drawing/2014/main" id="{635FE678-1A17-1E66-40BF-C7C8E1519966}"/>
              </a:ext>
            </a:extLst>
          </p:cNvPr>
          <p:cNvSpPr/>
          <p:nvPr/>
        </p:nvSpPr>
        <p:spPr>
          <a:xfrm>
            <a:off x="594" y="666945"/>
            <a:ext cx="9906000" cy="6215240"/>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35851" y="1779766"/>
            <a:ext cx="206823" cy="2711552"/>
          </a:xfrm>
          <a:prstGeom prst="downArrow">
            <a:avLst>
              <a:gd name="adj1" fmla="val 50000"/>
              <a:gd name="adj2" fmla="val 646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647499" y="1647230"/>
            <a:ext cx="4793219" cy="5095359"/>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53754" y="1436640"/>
            <a:ext cx="2531310" cy="400110"/>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たくさん風がくる送風機をつくるにはどうしたらよいか。</a:t>
            </a:r>
            <a:endParaRPr lang="en-US" altLang="ja-JP" sz="1000" dirty="0">
              <a:latin typeface="HG創英角ｺﾞｼｯｸUB" panose="020B0909000000000000" pitchFamily="49" charset="-128"/>
              <a:ea typeface="HG創英角ｺﾞｼｯｸUB" panose="020B0909000000000000" pitchFamily="49"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44225" y="693470"/>
            <a:ext cx="4901565" cy="338554"/>
          </a:xfrm>
          <a:prstGeom prst="rect">
            <a:avLst/>
          </a:prstGeom>
          <a:noFill/>
        </p:spPr>
        <p:txBody>
          <a:bodyPr wrap="square" rtlCol="0">
            <a:spAutoFit/>
          </a:bodyPr>
          <a:lstStyle/>
          <a:p>
            <a:r>
              <a:rPr lang="ja-JP" altLang="en-US" sz="1600" dirty="0"/>
              <a:t>小４　「電流の働き」　全７時間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75084" y="1912520"/>
            <a:ext cx="2487238"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乾電池の向きを変えるとモーターの回る向きが変わるのはなぜだろうか。</a:t>
            </a:r>
            <a:endParaRPr lang="en-US" altLang="ja-JP" sz="100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82715" y="2537803"/>
            <a:ext cx="2484789"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モーターをもっと速く回したり、豆電球をもっと明るくするには、どのようにすればよいのだろうか。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87762" y="3160589"/>
            <a:ext cx="2466300"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２個の乾電池の直列つなぎと並列つなぎで、モーターの回る速さに違いがあるのはどうしてだろうか。</a:t>
            </a:r>
            <a:endParaRPr lang="en-US" altLang="ja-JP" sz="100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65772" y="4523952"/>
            <a:ext cx="2484789" cy="1169551"/>
          </a:xfrm>
          <a:prstGeom prst="rect">
            <a:avLst/>
          </a:prstGeom>
          <a:solidFill>
            <a:schemeClr val="bg1"/>
          </a:solidFill>
          <a:ln w="38100">
            <a:solidFill>
              <a:srgbClr val="0033CC"/>
            </a:solidFill>
          </a:ln>
        </p:spPr>
        <p:txBody>
          <a:bodyPr wrap="square" rtlCol="0">
            <a:spAutoFit/>
          </a:bodyPr>
          <a:lstStyle/>
          <a:p>
            <a:r>
              <a:rPr lang="ja-JP" altLang="en-US" sz="1000" dirty="0"/>
              <a:t>たくさん風をおこすためには、モーターを速く回せばよいので、乾電池２個を直列につなぎにして電流の大きさを大きくすればよい。３年生のときに作ったスイッチを使えば、電源の</a:t>
            </a:r>
            <a:r>
              <a:rPr lang="en-US" altLang="ja-JP" sz="1000" dirty="0"/>
              <a:t>ON</a:t>
            </a:r>
            <a:r>
              <a:rPr lang="ja-JP" altLang="en-US" sz="1000" dirty="0"/>
              <a:t>、</a:t>
            </a:r>
            <a:r>
              <a:rPr lang="en-US" altLang="ja-JP" sz="1000" dirty="0"/>
              <a:t>OFF</a:t>
            </a:r>
            <a:r>
              <a:rPr lang="ja-JP" altLang="en-US" sz="1000" dirty="0"/>
              <a:t>以外に強弱を切り替えられる送風機が作れそうだな。</a:t>
            </a:r>
            <a:endParaRPr lang="en-US" altLang="ja-JP" sz="1000" dirty="0"/>
          </a:p>
        </p:txBody>
      </p:sp>
      <p:sp>
        <p:nvSpPr>
          <p:cNvPr id="13" name="テキスト ボックス 12">
            <a:extLst>
              <a:ext uri="{FF2B5EF4-FFF2-40B4-BE49-F238E27FC236}">
                <a16:creationId xmlns:a16="http://schemas.microsoft.com/office/drawing/2014/main" id="{FB0BE846-EB28-C745-1CF5-9663BBBB200F}"/>
              </a:ext>
            </a:extLst>
          </p:cNvPr>
          <p:cNvSpPr txBox="1"/>
          <p:nvPr/>
        </p:nvSpPr>
        <p:spPr>
          <a:xfrm>
            <a:off x="7483458" y="5154102"/>
            <a:ext cx="2369250"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乾電池のつなぎ方、モーターの回る速さ、電流の大きさ（検流計の目盛り）のまとめ方を考えさせ、表を使って整理すると分かりやすいことに気付けるようにする。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7" name="テキスト ボックス 36">
            <a:extLst>
              <a:ext uri="{FF2B5EF4-FFF2-40B4-BE49-F238E27FC236}">
                <a16:creationId xmlns:a16="http://schemas.microsoft.com/office/drawing/2014/main" id="{CBB54617-6C4A-B0CA-107B-0AE862948554}"/>
              </a:ext>
            </a:extLst>
          </p:cNvPr>
          <p:cNvSpPr txBox="1"/>
          <p:nvPr/>
        </p:nvSpPr>
        <p:spPr>
          <a:xfrm>
            <a:off x="7467566" y="2390990"/>
            <a:ext cx="2379716" cy="617670"/>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乾電池を使っている身近な道具を取り上げて、生活経験と関係付けて予想できるようにする。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78226" y="3831357"/>
            <a:ext cx="2473684"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たくさん風がくる送風機や強弱が調節できる送風機を作ってみよう。</a:t>
            </a:r>
            <a:endParaRPr lang="en-US" altLang="ja-JP" sz="1000" dirty="0"/>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467566" y="1544618"/>
            <a:ext cx="2354745"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送風機を作り、風が自分に当たる場合と当たらない場合を比較させ、共通点や差異点から疑問や気付きを引き出せるようにする。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24" name="テキスト ボックス 23">
            <a:extLst>
              <a:ext uri="{FF2B5EF4-FFF2-40B4-BE49-F238E27FC236}">
                <a16:creationId xmlns:a16="http://schemas.microsoft.com/office/drawing/2014/main" id="{6F984ECE-8CAC-781A-9235-F8D685DEF408}"/>
              </a:ext>
            </a:extLst>
          </p:cNvPr>
          <p:cNvSpPr txBox="1"/>
          <p:nvPr/>
        </p:nvSpPr>
        <p:spPr>
          <a:xfrm>
            <a:off x="7474608" y="3949099"/>
            <a:ext cx="2369250" cy="1143005"/>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乾電池</a:t>
            </a:r>
            <a:r>
              <a:rPr lang="en-US" altLang="ja-JP" sz="1138" dirty="0">
                <a:latin typeface="HG丸ｺﾞｼｯｸM-PRO" panose="020F0600000000000000" pitchFamily="50" charset="-128"/>
                <a:ea typeface="HG丸ｺﾞｼｯｸM-PRO" panose="020F0600000000000000" pitchFamily="50" charset="-128"/>
              </a:rPr>
              <a:t>1</a:t>
            </a:r>
            <a:r>
              <a:rPr lang="ja-JP" altLang="en-US" sz="1138" dirty="0">
                <a:latin typeface="HG丸ｺﾞｼｯｸM-PRO" panose="020F0600000000000000" pitchFamily="50" charset="-128"/>
                <a:ea typeface="HG丸ｺﾞｼｯｸM-PRO" panose="020F0600000000000000" pitchFamily="50" charset="-128"/>
              </a:rPr>
              <a:t>個のときと同じ速さで回ったつなぎ方と１個のときよりも速く回ったつなぎ方を仲間分けさせ、モーターの回る速さと乾電池のつなぎ方を関係付けられるようにする。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11" name="四角形: 角を丸くする 10">
            <a:extLst>
              <a:ext uri="{FF2B5EF4-FFF2-40B4-BE49-F238E27FC236}">
                <a16:creationId xmlns:a16="http://schemas.microsoft.com/office/drawing/2014/main" id="{61A6451E-571C-0015-F3C0-796B57D44872}"/>
              </a:ext>
            </a:extLst>
          </p:cNvPr>
          <p:cNvSpPr/>
          <p:nvPr/>
        </p:nvSpPr>
        <p:spPr>
          <a:xfrm>
            <a:off x="125014" y="1070418"/>
            <a:ext cx="1303101" cy="26388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6" name="テキスト ボックス 15">
            <a:extLst>
              <a:ext uri="{FF2B5EF4-FFF2-40B4-BE49-F238E27FC236}">
                <a16:creationId xmlns:a16="http://schemas.microsoft.com/office/drawing/2014/main" id="{956CC90B-B711-53BC-B63A-65CB2E1C05D4}"/>
              </a:ext>
            </a:extLst>
          </p:cNvPr>
          <p:cNvSpPr txBox="1"/>
          <p:nvPr/>
        </p:nvSpPr>
        <p:spPr>
          <a:xfrm>
            <a:off x="235850" y="1060774"/>
            <a:ext cx="1135066" cy="292388"/>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nvGrpSpPr>
          <p:cNvPr id="18" name="グループ化 17">
            <a:extLst>
              <a:ext uri="{FF2B5EF4-FFF2-40B4-BE49-F238E27FC236}">
                <a16:creationId xmlns:a16="http://schemas.microsoft.com/office/drawing/2014/main" id="{27E18E4B-E6CB-890B-D76F-536FF0E3DE44}"/>
              </a:ext>
            </a:extLst>
          </p:cNvPr>
          <p:cNvGrpSpPr/>
          <p:nvPr/>
        </p:nvGrpSpPr>
        <p:grpSpPr>
          <a:xfrm>
            <a:off x="2715457" y="1720968"/>
            <a:ext cx="3534039" cy="292388"/>
            <a:chOff x="3417648" y="1498134"/>
            <a:chExt cx="4246409" cy="359861"/>
          </a:xfrm>
        </p:grpSpPr>
        <p:sp>
          <p:nvSpPr>
            <p:cNvPr id="23" name="四角形: 角を丸くする 22">
              <a:extLst>
                <a:ext uri="{FF2B5EF4-FFF2-40B4-BE49-F238E27FC236}">
                  <a16:creationId xmlns:a16="http://schemas.microsoft.com/office/drawing/2014/main" id="{B11743F0-6275-3D61-CD50-1F5B2FB3B243}"/>
                </a:ext>
              </a:extLst>
            </p:cNvPr>
            <p:cNvSpPr/>
            <p:nvPr/>
          </p:nvSpPr>
          <p:spPr>
            <a:xfrm>
              <a:off x="3417648" y="1510176"/>
              <a:ext cx="4061973" cy="3042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5" name="テキスト ボックス 24">
              <a:extLst>
                <a:ext uri="{FF2B5EF4-FFF2-40B4-BE49-F238E27FC236}">
                  <a16:creationId xmlns:a16="http://schemas.microsoft.com/office/drawing/2014/main" id="{DBBABCFC-C324-D7DF-D4CE-A38C3755631B}"/>
                </a:ext>
              </a:extLst>
            </p:cNvPr>
            <p:cNvSpPr txBox="1"/>
            <p:nvPr/>
          </p:nvSpPr>
          <p:spPr>
            <a:xfrm>
              <a:off x="3434114" y="1498134"/>
              <a:ext cx="4229943" cy="359861"/>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児童が「見方・考え方」を働かせている姿の例</a:t>
              </a:r>
            </a:p>
          </p:txBody>
        </p:sp>
      </p:grpSp>
      <p:sp>
        <p:nvSpPr>
          <p:cNvPr id="26" name="四角形: 角を丸くする 25">
            <a:extLst>
              <a:ext uri="{FF2B5EF4-FFF2-40B4-BE49-F238E27FC236}">
                <a16:creationId xmlns:a16="http://schemas.microsoft.com/office/drawing/2014/main" id="{7F80C336-0827-ACAA-060F-76ED23198C3A}"/>
              </a:ext>
            </a:extLst>
          </p:cNvPr>
          <p:cNvSpPr/>
          <p:nvPr/>
        </p:nvSpPr>
        <p:spPr>
          <a:xfrm>
            <a:off x="5450723" y="699691"/>
            <a:ext cx="4246531"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445399" y="666945"/>
            <a:ext cx="3959927"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「量的・関係的な視点」「比較する」「関係付ける」　</a:t>
            </a:r>
          </a:p>
        </p:txBody>
      </p:sp>
      <p:sp>
        <p:nvSpPr>
          <p:cNvPr id="12" name="テキスト ボックス 11">
            <a:extLst>
              <a:ext uri="{FF2B5EF4-FFF2-40B4-BE49-F238E27FC236}">
                <a16:creationId xmlns:a16="http://schemas.microsoft.com/office/drawing/2014/main" id="{AF393D02-1C61-00B8-4BD4-2F0640C40D09}"/>
              </a:ext>
            </a:extLst>
          </p:cNvPr>
          <p:cNvSpPr txBox="1"/>
          <p:nvPr/>
        </p:nvSpPr>
        <p:spPr>
          <a:xfrm>
            <a:off x="2629259" y="1104774"/>
            <a:ext cx="4753899" cy="542456"/>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・乾電池の数やつなぎ方を変えると、電流の大きさや向きが変わり、豆電球の明　</a:t>
            </a:r>
            <a:endParaRPr lang="en-US" altLang="ja-JP" sz="975" dirty="0"/>
          </a:p>
          <a:p>
            <a:r>
              <a:rPr lang="ja-JP" altLang="en-US" sz="975" dirty="0"/>
              <a:t>　るさやモーターの回り方が変わること。</a:t>
            </a:r>
            <a:endParaRPr lang="en-US" altLang="ja-JP" sz="975" dirty="0"/>
          </a:p>
        </p:txBody>
      </p:sp>
      <p:grpSp>
        <p:nvGrpSpPr>
          <p:cNvPr id="22" name="グループ化 21">
            <a:extLst>
              <a:ext uri="{FF2B5EF4-FFF2-40B4-BE49-F238E27FC236}">
                <a16:creationId xmlns:a16="http://schemas.microsoft.com/office/drawing/2014/main" id="{A8957F62-598D-8978-7D60-261D4C86B52C}"/>
              </a:ext>
            </a:extLst>
          </p:cNvPr>
          <p:cNvGrpSpPr/>
          <p:nvPr/>
        </p:nvGrpSpPr>
        <p:grpSpPr>
          <a:xfrm>
            <a:off x="7548365" y="1076907"/>
            <a:ext cx="2132009" cy="442557"/>
            <a:chOff x="9314025" y="508158"/>
            <a:chExt cx="2624010" cy="544685"/>
          </a:xfrm>
        </p:grpSpPr>
        <p:sp>
          <p:nvSpPr>
            <p:cNvPr id="27" name="四角形: 角を丸くする 26">
              <a:extLst>
                <a:ext uri="{FF2B5EF4-FFF2-40B4-BE49-F238E27FC236}">
                  <a16:creationId xmlns:a16="http://schemas.microsoft.com/office/drawing/2014/main" id="{35DC40A2-699D-84D5-118B-5D70A2D91B25}"/>
                </a:ext>
              </a:extLst>
            </p:cNvPr>
            <p:cNvSpPr/>
            <p:nvPr/>
          </p:nvSpPr>
          <p:spPr>
            <a:xfrm>
              <a:off x="9345562" y="549190"/>
              <a:ext cx="2592473" cy="455018"/>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9" name="テキスト ボックス 28">
              <a:extLst>
                <a:ext uri="{FF2B5EF4-FFF2-40B4-BE49-F238E27FC236}">
                  <a16:creationId xmlns:a16="http://schemas.microsoft.com/office/drawing/2014/main" id="{3CBDC30B-D5EE-E12C-5214-CB74907F72F8}"/>
                </a:ext>
              </a:extLst>
            </p:cNvPr>
            <p:cNvSpPr txBox="1"/>
            <p:nvPr/>
          </p:nvSpPr>
          <p:spPr>
            <a:xfrm>
              <a:off x="9314025" y="508158"/>
              <a:ext cx="2554339" cy="544685"/>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　「見方・考え方」を豊かにする</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ポイントの例</a:t>
              </a:r>
            </a:p>
          </p:txBody>
        </p:sp>
      </p:grpSp>
      <p:sp>
        <p:nvSpPr>
          <p:cNvPr id="31" name="テキスト ボックス 30">
            <a:extLst>
              <a:ext uri="{FF2B5EF4-FFF2-40B4-BE49-F238E27FC236}">
                <a16:creationId xmlns:a16="http://schemas.microsoft.com/office/drawing/2014/main" id="{541B8E5B-D91E-C95A-B68E-6CB9ED1118CD}"/>
              </a:ext>
            </a:extLst>
          </p:cNvPr>
          <p:cNvSpPr txBox="1"/>
          <p:nvPr/>
        </p:nvSpPr>
        <p:spPr>
          <a:xfrm>
            <a:off x="3946184" y="2001480"/>
            <a:ext cx="3560841"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比較して</a:t>
            </a:r>
            <a:r>
              <a:rPr lang="ja-JP" altLang="en-US" sz="1200" dirty="0">
                <a:latin typeface="BIZ UDPゴシック" panose="020B0400000000000000" pitchFamily="50" charset="-128"/>
                <a:ea typeface="BIZ UDPゴシック" panose="020B04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共通点や差異点から問題を見いだす</a:t>
            </a:r>
          </a:p>
        </p:txBody>
      </p:sp>
      <p:pic>
        <p:nvPicPr>
          <p:cNvPr id="34" name="図 33">
            <a:extLst>
              <a:ext uri="{FF2B5EF4-FFF2-40B4-BE49-F238E27FC236}">
                <a16:creationId xmlns:a16="http://schemas.microsoft.com/office/drawing/2014/main" id="{52BB7ABB-AD51-B53C-7365-96A5B46133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9382" y="2560270"/>
            <a:ext cx="597016" cy="636817"/>
          </a:xfrm>
          <a:prstGeom prst="rect">
            <a:avLst/>
          </a:prstGeom>
        </p:spPr>
      </p:pic>
      <p:grpSp>
        <p:nvGrpSpPr>
          <p:cNvPr id="68" name="グループ化 67">
            <a:extLst>
              <a:ext uri="{FF2B5EF4-FFF2-40B4-BE49-F238E27FC236}">
                <a16:creationId xmlns:a16="http://schemas.microsoft.com/office/drawing/2014/main" id="{F6EF6317-9DB0-0812-DCB6-493E8988ADF3}"/>
              </a:ext>
            </a:extLst>
          </p:cNvPr>
          <p:cNvGrpSpPr/>
          <p:nvPr/>
        </p:nvGrpSpPr>
        <p:grpSpPr>
          <a:xfrm rot="5400000">
            <a:off x="2885582" y="2535701"/>
            <a:ext cx="417142" cy="668114"/>
            <a:chOff x="3360658" y="1880719"/>
            <a:chExt cx="558199" cy="785572"/>
          </a:xfrm>
        </p:grpSpPr>
        <p:grpSp>
          <p:nvGrpSpPr>
            <p:cNvPr id="50" name="グループ化 49">
              <a:extLst>
                <a:ext uri="{FF2B5EF4-FFF2-40B4-BE49-F238E27FC236}">
                  <a16:creationId xmlns:a16="http://schemas.microsoft.com/office/drawing/2014/main" id="{619C5943-DCDF-D0AA-F308-17F9BDDD66BA}"/>
                </a:ext>
              </a:extLst>
            </p:cNvPr>
            <p:cNvGrpSpPr/>
            <p:nvPr/>
          </p:nvGrpSpPr>
          <p:grpSpPr>
            <a:xfrm>
              <a:off x="3360658" y="2172837"/>
              <a:ext cx="558199" cy="493454"/>
              <a:chOff x="0" y="0"/>
              <a:chExt cx="1356360" cy="1249680"/>
            </a:xfrm>
          </p:grpSpPr>
          <p:sp>
            <p:nvSpPr>
              <p:cNvPr id="51" name="楕円 50">
                <a:extLst>
                  <a:ext uri="{FF2B5EF4-FFF2-40B4-BE49-F238E27FC236}">
                    <a16:creationId xmlns:a16="http://schemas.microsoft.com/office/drawing/2014/main" id="{D56D3673-6965-6110-914F-B1950394C984}"/>
                  </a:ext>
                </a:extLst>
              </p:cNvPr>
              <p:cNvSpPr/>
              <p:nvPr/>
            </p:nvSpPr>
            <p:spPr>
              <a:xfrm>
                <a:off x="0" y="0"/>
                <a:ext cx="1356360" cy="1249680"/>
              </a:xfrm>
              <a:prstGeom prst="ellipse">
                <a:avLst/>
              </a:prstGeom>
              <a:noFill/>
              <a:ln w="38100" cap="flat" cmpd="sng" algn="ctr">
                <a:solidFill>
                  <a:srgbClr val="FF0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2" name="斜め縞 51">
                <a:extLst>
                  <a:ext uri="{FF2B5EF4-FFF2-40B4-BE49-F238E27FC236}">
                    <a16:creationId xmlns:a16="http://schemas.microsoft.com/office/drawing/2014/main" id="{81AF9263-3B57-DDB7-3EAB-181EE1185F61}"/>
                  </a:ext>
                </a:extLst>
              </p:cNvPr>
              <p:cNvSpPr/>
              <p:nvPr/>
            </p:nvSpPr>
            <p:spPr>
              <a:xfrm rot="1315020">
                <a:off x="224790" y="567690"/>
                <a:ext cx="414655" cy="560070"/>
              </a:xfrm>
              <a:prstGeom prst="diagStripe">
                <a:avLst>
                  <a:gd name="adj" fmla="val 51915"/>
                </a:avLst>
              </a:prstGeom>
              <a:solidFill>
                <a:srgbClr val="FF0000"/>
              </a:solidFill>
              <a:ln w="12700" cap="flat" cmpd="sng" algn="ctr">
                <a:solidFill>
                  <a:srgbClr val="FF0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3" name="斜め縞 52">
                <a:extLst>
                  <a:ext uri="{FF2B5EF4-FFF2-40B4-BE49-F238E27FC236}">
                    <a16:creationId xmlns:a16="http://schemas.microsoft.com/office/drawing/2014/main" id="{FA18F2B3-001E-0ED7-56BA-3F7155C74B25}"/>
                  </a:ext>
                </a:extLst>
              </p:cNvPr>
              <p:cNvSpPr/>
              <p:nvPr/>
            </p:nvSpPr>
            <p:spPr>
              <a:xfrm rot="7726295">
                <a:off x="362902" y="34608"/>
                <a:ext cx="398145" cy="583565"/>
              </a:xfrm>
              <a:prstGeom prst="diagStripe">
                <a:avLst>
                  <a:gd name="adj" fmla="val 48314"/>
                </a:avLst>
              </a:prstGeom>
              <a:solidFill>
                <a:srgbClr val="FF0000"/>
              </a:solidFill>
              <a:ln w="12700" cap="flat" cmpd="sng" algn="ctr">
                <a:solidFill>
                  <a:srgbClr val="FF0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4" name="斜め縞 53">
                <a:extLst>
                  <a:ext uri="{FF2B5EF4-FFF2-40B4-BE49-F238E27FC236}">
                    <a16:creationId xmlns:a16="http://schemas.microsoft.com/office/drawing/2014/main" id="{2F504D56-9935-8C19-CFD9-0C3B936FB293}"/>
                  </a:ext>
                </a:extLst>
              </p:cNvPr>
              <p:cNvSpPr/>
              <p:nvPr/>
            </p:nvSpPr>
            <p:spPr>
              <a:xfrm rot="4873569">
                <a:off x="698818" y="497522"/>
                <a:ext cx="398145" cy="583565"/>
              </a:xfrm>
              <a:prstGeom prst="diagStripe">
                <a:avLst>
                  <a:gd name="adj" fmla="val 46092"/>
                </a:avLst>
              </a:prstGeom>
              <a:solidFill>
                <a:srgbClr val="FF0000"/>
              </a:solidFill>
              <a:ln w="12700" cap="flat" cmpd="sng" algn="ctr">
                <a:solidFill>
                  <a:srgbClr val="FF0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sp>
          <p:nvSpPr>
            <p:cNvPr id="60" name="フリーフォーム: 図形 59">
              <a:extLst>
                <a:ext uri="{FF2B5EF4-FFF2-40B4-BE49-F238E27FC236}">
                  <a16:creationId xmlns:a16="http://schemas.microsoft.com/office/drawing/2014/main" id="{20A7CCA0-513C-E275-82A6-C5C371C1D1F5}"/>
                </a:ext>
              </a:extLst>
            </p:cNvPr>
            <p:cNvSpPr/>
            <p:nvPr/>
          </p:nvSpPr>
          <p:spPr>
            <a:xfrm>
              <a:off x="3436536" y="1899138"/>
              <a:ext cx="70339" cy="341644"/>
            </a:xfrm>
            <a:custGeom>
              <a:avLst/>
              <a:gdLst>
                <a:gd name="connsiteX0" fmla="*/ 0 w 70339"/>
                <a:gd name="connsiteY0" fmla="*/ 0 h 341644"/>
                <a:gd name="connsiteX1" fmla="*/ 60290 w 70339"/>
                <a:gd name="connsiteY1" fmla="*/ 60290 h 341644"/>
                <a:gd name="connsiteX2" fmla="*/ 70339 w 70339"/>
                <a:gd name="connsiteY2" fmla="*/ 100484 h 341644"/>
                <a:gd name="connsiteX3" fmla="*/ 60290 w 70339"/>
                <a:gd name="connsiteY3" fmla="*/ 251209 h 341644"/>
                <a:gd name="connsiteX4" fmla="*/ 40194 w 70339"/>
                <a:gd name="connsiteY4" fmla="*/ 281354 h 341644"/>
                <a:gd name="connsiteX5" fmla="*/ 40194 w 70339"/>
                <a:gd name="connsiteY5" fmla="*/ 341644 h 34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39" h="341644">
                  <a:moveTo>
                    <a:pt x="0" y="0"/>
                  </a:moveTo>
                  <a:cubicBezTo>
                    <a:pt x="20097" y="20097"/>
                    <a:pt x="43992" y="37007"/>
                    <a:pt x="60290" y="60290"/>
                  </a:cubicBezTo>
                  <a:cubicBezTo>
                    <a:pt x="68210" y="71604"/>
                    <a:pt x="70339" y="86674"/>
                    <a:pt x="70339" y="100484"/>
                  </a:cubicBezTo>
                  <a:cubicBezTo>
                    <a:pt x="70339" y="150837"/>
                    <a:pt x="68568" y="201541"/>
                    <a:pt x="60290" y="251209"/>
                  </a:cubicBezTo>
                  <a:cubicBezTo>
                    <a:pt x="58305" y="263121"/>
                    <a:pt x="42814" y="269565"/>
                    <a:pt x="40194" y="281354"/>
                  </a:cubicBezTo>
                  <a:cubicBezTo>
                    <a:pt x="35835" y="300972"/>
                    <a:pt x="40194" y="321547"/>
                    <a:pt x="40194" y="341644"/>
                  </a:cubicBezTo>
                </a:path>
              </a:pathLst>
            </a:custGeom>
            <a:noFill/>
            <a:ln w="571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1" name="フリーフォーム: 図形 60">
              <a:extLst>
                <a:ext uri="{FF2B5EF4-FFF2-40B4-BE49-F238E27FC236}">
                  <a16:creationId xmlns:a16="http://schemas.microsoft.com/office/drawing/2014/main" id="{17652763-A481-6A5E-2AD5-3B8F1A4D9D2C}"/>
                </a:ext>
              </a:extLst>
            </p:cNvPr>
            <p:cNvSpPr/>
            <p:nvPr/>
          </p:nvSpPr>
          <p:spPr>
            <a:xfrm>
              <a:off x="3588936" y="1880719"/>
              <a:ext cx="70339" cy="341644"/>
            </a:xfrm>
            <a:custGeom>
              <a:avLst/>
              <a:gdLst>
                <a:gd name="connsiteX0" fmla="*/ 0 w 70339"/>
                <a:gd name="connsiteY0" fmla="*/ 0 h 341644"/>
                <a:gd name="connsiteX1" fmla="*/ 60290 w 70339"/>
                <a:gd name="connsiteY1" fmla="*/ 60290 h 341644"/>
                <a:gd name="connsiteX2" fmla="*/ 70339 w 70339"/>
                <a:gd name="connsiteY2" fmla="*/ 100484 h 341644"/>
                <a:gd name="connsiteX3" fmla="*/ 60290 w 70339"/>
                <a:gd name="connsiteY3" fmla="*/ 251209 h 341644"/>
                <a:gd name="connsiteX4" fmla="*/ 40194 w 70339"/>
                <a:gd name="connsiteY4" fmla="*/ 281354 h 341644"/>
                <a:gd name="connsiteX5" fmla="*/ 40194 w 70339"/>
                <a:gd name="connsiteY5" fmla="*/ 341644 h 34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39" h="341644">
                  <a:moveTo>
                    <a:pt x="0" y="0"/>
                  </a:moveTo>
                  <a:cubicBezTo>
                    <a:pt x="20097" y="20097"/>
                    <a:pt x="43992" y="37007"/>
                    <a:pt x="60290" y="60290"/>
                  </a:cubicBezTo>
                  <a:cubicBezTo>
                    <a:pt x="68210" y="71604"/>
                    <a:pt x="70339" y="86674"/>
                    <a:pt x="70339" y="100484"/>
                  </a:cubicBezTo>
                  <a:cubicBezTo>
                    <a:pt x="70339" y="150837"/>
                    <a:pt x="68568" y="201541"/>
                    <a:pt x="60290" y="251209"/>
                  </a:cubicBezTo>
                  <a:cubicBezTo>
                    <a:pt x="58305" y="263121"/>
                    <a:pt x="42814" y="269565"/>
                    <a:pt x="40194" y="281354"/>
                  </a:cubicBezTo>
                  <a:cubicBezTo>
                    <a:pt x="35835" y="300972"/>
                    <a:pt x="40194" y="321547"/>
                    <a:pt x="40194" y="341644"/>
                  </a:cubicBezTo>
                </a:path>
              </a:pathLst>
            </a:custGeom>
            <a:noFill/>
            <a:ln w="571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2" name="フリーフォーム: 図形 61">
              <a:extLst>
                <a:ext uri="{FF2B5EF4-FFF2-40B4-BE49-F238E27FC236}">
                  <a16:creationId xmlns:a16="http://schemas.microsoft.com/office/drawing/2014/main" id="{12253710-DAB1-833F-098A-935294DBE6DE}"/>
                </a:ext>
              </a:extLst>
            </p:cNvPr>
            <p:cNvSpPr/>
            <p:nvPr/>
          </p:nvSpPr>
          <p:spPr>
            <a:xfrm>
              <a:off x="3763559" y="1883301"/>
              <a:ext cx="70339" cy="341644"/>
            </a:xfrm>
            <a:custGeom>
              <a:avLst/>
              <a:gdLst>
                <a:gd name="connsiteX0" fmla="*/ 0 w 70339"/>
                <a:gd name="connsiteY0" fmla="*/ 0 h 341644"/>
                <a:gd name="connsiteX1" fmla="*/ 60290 w 70339"/>
                <a:gd name="connsiteY1" fmla="*/ 60290 h 341644"/>
                <a:gd name="connsiteX2" fmla="*/ 70339 w 70339"/>
                <a:gd name="connsiteY2" fmla="*/ 100484 h 341644"/>
                <a:gd name="connsiteX3" fmla="*/ 60290 w 70339"/>
                <a:gd name="connsiteY3" fmla="*/ 251209 h 341644"/>
                <a:gd name="connsiteX4" fmla="*/ 40194 w 70339"/>
                <a:gd name="connsiteY4" fmla="*/ 281354 h 341644"/>
                <a:gd name="connsiteX5" fmla="*/ 40194 w 70339"/>
                <a:gd name="connsiteY5" fmla="*/ 341644 h 34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39" h="341644">
                  <a:moveTo>
                    <a:pt x="0" y="0"/>
                  </a:moveTo>
                  <a:cubicBezTo>
                    <a:pt x="20097" y="20097"/>
                    <a:pt x="43992" y="37007"/>
                    <a:pt x="60290" y="60290"/>
                  </a:cubicBezTo>
                  <a:cubicBezTo>
                    <a:pt x="68210" y="71604"/>
                    <a:pt x="70339" y="86674"/>
                    <a:pt x="70339" y="100484"/>
                  </a:cubicBezTo>
                  <a:cubicBezTo>
                    <a:pt x="70339" y="150837"/>
                    <a:pt x="68568" y="201541"/>
                    <a:pt x="60290" y="251209"/>
                  </a:cubicBezTo>
                  <a:cubicBezTo>
                    <a:pt x="58305" y="263121"/>
                    <a:pt x="42814" y="269565"/>
                    <a:pt x="40194" y="281354"/>
                  </a:cubicBezTo>
                  <a:cubicBezTo>
                    <a:pt x="35835" y="300972"/>
                    <a:pt x="40194" y="321547"/>
                    <a:pt x="40194" y="341644"/>
                  </a:cubicBezTo>
                </a:path>
              </a:pathLst>
            </a:custGeom>
            <a:noFill/>
            <a:ln w="571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grpSp>
      <p:grpSp>
        <p:nvGrpSpPr>
          <p:cNvPr id="67" name="グループ化 66">
            <a:extLst>
              <a:ext uri="{FF2B5EF4-FFF2-40B4-BE49-F238E27FC236}">
                <a16:creationId xmlns:a16="http://schemas.microsoft.com/office/drawing/2014/main" id="{19F50085-76EA-EB03-CFCE-1EF84B431CBE}"/>
              </a:ext>
            </a:extLst>
          </p:cNvPr>
          <p:cNvGrpSpPr/>
          <p:nvPr/>
        </p:nvGrpSpPr>
        <p:grpSpPr>
          <a:xfrm rot="5400000">
            <a:off x="2904791" y="1977940"/>
            <a:ext cx="395622" cy="597015"/>
            <a:chOff x="4044372" y="2162794"/>
            <a:chExt cx="558199" cy="763196"/>
          </a:xfrm>
        </p:grpSpPr>
        <p:grpSp>
          <p:nvGrpSpPr>
            <p:cNvPr id="55" name="グループ化 54">
              <a:extLst>
                <a:ext uri="{FF2B5EF4-FFF2-40B4-BE49-F238E27FC236}">
                  <a16:creationId xmlns:a16="http://schemas.microsoft.com/office/drawing/2014/main" id="{EE568356-3E4E-F170-1658-38721711ADC8}"/>
                </a:ext>
              </a:extLst>
            </p:cNvPr>
            <p:cNvGrpSpPr/>
            <p:nvPr/>
          </p:nvGrpSpPr>
          <p:grpSpPr>
            <a:xfrm>
              <a:off x="4044372" y="2162794"/>
              <a:ext cx="558199" cy="493454"/>
              <a:chOff x="0" y="0"/>
              <a:chExt cx="1356360" cy="1249680"/>
            </a:xfrm>
          </p:grpSpPr>
          <p:sp>
            <p:nvSpPr>
              <p:cNvPr id="56" name="楕円 55">
                <a:extLst>
                  <a:ext uri="{FF2B5EF4-FFF2-40B4-BE49-F238E27FC236}">
                    <a16:creationId xmlns:a16="http://schemas.microsoft.com/office/drawing/2014/main" id="{797F51B2-314D-A9BA-54F9-42D9EAE6ED2E}"/>
                  </a:ext>
                </a:extLst>
              </p:cNvPr>
              <p:cNvSpPr/>
              <p:nvPr/>
            </p:nvSpPr>
            <p:spPr>
              <a:xfrm>
                <a:off x="0" y="0"/>
                <a:ext cx="1356360" cy="1249680"/>
              </a:xfrm>
              <a:prstGeom prst="ellipse">
                <a:avLst/>
              </a:prstGeom>
              <a:noFill/>
              <a:ln w="38100" cap="flat" cmpd="sng" algn="ctr">
                <a:solidFill>
                  <a:srgbClr val="FF0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7" name="斜め縞 56">
                <a:extLst>
                  <a:ext uri="{FF2B5EF4-FFF2-40B4-BE49-F238E27FC236}">
                    <a16:creationId xmlns:a16="http://schemas.microsoft.com/office/drawing/2014/main" id="{4FD54049-4F39-79B1-5D5F-031E05849B3C}"/>
                  </a:ext>
                </a:extLst>
              </p:cNvPr>
              <p:cNvSpPr/>
              <p:nvPr/>
            </p:nvSpPr>
            <p:spPr>
              <a:xfrm rot="1315020">
                <a:off x="224790" y="567690"/>
                <a:ext cx="414655" cy="560070"/>
              </a:xfrm>
              <a:prstGeom prst="diagStripe">
                <a:avLst>
                  <a:gd name="adj" fmla="val 51915"/>
                </a:avLst>
              </a:prstGeom>
              <a:solidFill>
                <a:srgbClr val="FF0000"/>
              </a:solidFill>
              <a:ln w="12700" cap="flat" cmpd="sng" algn="ctr">
                <a:solidFill>
                  <a:srgbClr val="FF0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8" name="斜め縞 57">
                <a:extLst>
                  <a:ext uri="{FF2B5EF4-FFF2-40B4-BE49-F238E27FC236}">
                    <a16:creationId xmlns:a16="http://schemas.microsoft.com/office/drawing/2014/main" id="{54149055-DE55-6899-9F55-AC9875A21C95}"/>
                  </a:ext>
                </a:extLst>
              </p:cNvPr>
              <p:cNvSpPr/>
              <p:nvPr/>
            </p:nvSpPr>
            <p:spPr>
              <a:xfrm rot="7726295">
                <a:off x="362902" y="34608"/>
                <a:ext cx="398145" cy="583565"/>
              </a:xfrm>
              <a:prstGeom prst="diagStripe">
                <a:avLst>
                  <a:gd name="adj" fmla="val 48314"/>
                </a:avLst>
              </a:prstGeom>
              <a:solidFill>
                <a:srgbClr val="FF0000"/>
              </a:solidFill>
              <a:ln w="12700" cap="flat" cmpd="sng" algn="ctr">
                <a:solidFill>
                  <a:srgbClr val="FF0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9" name="斜め縞 58">
                <a:extLst>
                  <a:ext uri="{FF2B5EF4-FFF2-40B4-BE49-F238E27FC236}">
                    <a16:creationId xmlns:a16="http://schemas.microsoft.com/office/drawing/2014/main" id="{6E2A955E-C0C7-8B32-DF93-BC0686D7FDE6}"/>
                  </a:ext>
                </a:extLst>
              </p:cNvPr>
              <p:cNvSpPr/>
              <p:nvPr/>
            </p:nvSpPr>
            <p:spPr>
              <a:xfrm rot="4873569">
                <a:off x="698818" y="497522"/>
                <a:ext cx="398145" cy="583565"/>
              </a:xfrm>
              <a:prstGeom prst="diagStripe">
                <a:avLst>
                  <a:gd name="adj" fmla="val 46092"/>
                </a:avLst>
              </a:prstGeom>
              <a:solidFill>
                <a:srgbClr val="FF0000"/>
              </a:solidFill>
              <a:ln w="12700" cap="flat" cmpd="sng" algn="ctr">
                <a:solidFill>
                  <a:srgbClr val="FF0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sp>
          <p:nvSpPr>
            <p:cNvPr id="64" name="フリーフォーム: 図形 63">
              <a:extLst>
                <a:ext uri="{FF2B5EF4-FFF2-40B4-BE49-F238E27FC236}">
                  <a16:creationId xmlns:a16="http://schemas.microsoft.com/office/drawing/2014/main" id="{D57D2CFA-39BA-F0D4-0BE2-E91A5DDED551}"/>
                </a:ext>
              </a:extLst>
            </p:cNvPr>
            <p:cNvSpPr/>
            <p:nvPr/>
          </p:nvSpPr>
          <p:spPr>
            <a:xfrm rot="10800000">
              <a:off x="4150388" y="2584346"/>
              <a:ext cx="70339" cy="341644"/>
            </a:xfrm>
            <a:custGeom>
              <a:avLst/>
              <a:gdLst>
                <a:gd name="connsiteX0" fmla="*/ 0 w 70339"/>
                <a:gd name="connsiteY0" fmla="*/ 0 h 341644"/>
                <a:gd name="connsiteX1" fmla="*/ 60290 w 70339"/>
                <a:gd name="connsiteY1" fmla="*/ 60290 h 341644"/>
                <a:gd name="connsiteX2" fmla="*/ 70339 w 70339"/>
                <a:gd name="connsiteY2" fmla="*/ 100484 h 341644"/>
                <a:gd name="connsiteX3" fmla="*/ 60290 w 70339"/>
                <a:gd name="connsiteY3" fmla="*/ 251209 h 341644"/>
                <a:gd name="connsiteX4" fmla="*/ 40194 w 70339"/>
                <a:gd name="connsiteY4" fmla="*/ 281354 h 341644"/>
                <a:gd name="connsiteX5" fmla="*/ 40194 w 70339"/>
                <a:gd name="connsiteY5" fmla="*/ 341644 h 34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39" h="341644">
                  <a:moveTo>
                    <a:pt x="0" y="0"/>
                  </a:moveTo>
                  <a:cubicBezTo>
                    <a:pt x="20097" y="20097"/>
                    <a:pt x="43992" y="37007"/>
                    <a:pt x="60290" y="60290"/>
                  </a:cubicBezTo>
                  <a:cubicBezTo>
                    <a:pt x="68210" y="71604"/>
                    <a:pt x="70339" y="86674"/>
                    <a:pt x="70339" y="100484"/>
                  </a:cubicBezTo>
                  <a:cubicBezTo>
                    <a:pt x="70339" y="150837"/>
                    <a:pt x="68568" y="201541"/>
                    <a:pt x="60290" y="251209"/>
                  </a:cubicBezTo>
                  <a:cubicBezTo>
                    <a:pt x="58305" y="263121"/>
                    <a:pt x="42814" y="269565"/>
                    <a:pt x="40194" y="281354"/>
                  </a:cubicBezTo>
                  <a:cubicBezTo>
                    <a:pt x="35835" y="300972"/>
                    <a:pt x="40194" y="321547"/>
                    <a:pt x="40194" y="341644"/>
                  </a:cubicBezTo>
                </a:path>
              </a:pathLst>
            </a:custGeom>
            <a:noFill/>
            <a:ln w="571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5" name="フリーフォーム: 図形 64">
              <a:extLst>
                <a:ext uri="{FF2B5EF4-FFF2-40B4-BE49-F238E27FC236}">
                  <a16:creationId xmlns:a16="http://schemas.microsoft.com/office/drawing/2014/main" id="{E6F97B27-805F-9DAD-D979-2BEC0C9B92E7}"/>
                </a:ext>
              </a:extLst>
            </p:cNvPr>
            <p:cNvSpPr/>
            <p:nvPr/>
          </p:nvSpPr>
          <p:spPr>
            <a:xfrm rot="10800000">
              <a:off x="4302788" y="2565927"/>
              <a:ext cx="70339" cy="341644"/>
            </a:xfrm>
            <a:custGeom>
              <a:avLst/>
              <a:gdLst>
                <a:gd name="connsiteX0" fmla="*/ 0 w 70339"/>
                <a:gd name="connsiteY0" fmla="*/ 0 h 341644"/>
                <a:gd name="connsiteX1" fmla="*/ 60290 w 70339"/>
                <a:gd name="connsiteY1" fmla="*/ 60290 h 341644"/>
                <a:gd name="connsiteX2" fmla="*/ 70339 w 70339"/>
                <a:gd name="connsiteY2" fmla="*/ 100484 h 341644"/>
                <a:gd name="connsiteX3" fmla="*/ 60290 w 70339"/>
                <a:gd name="connsiteY3" fmla="*/ 251209 h 341644"/>
                <a:gd name="connsiteX4" fmla="*/ 40194 w 70339"/>
                <a:gd name="connsiteY4" fmla="*/ 281354 h 341644"/>
                <a:gd name="connsiteX5" fmla="*/ 40194 w 70339"/>
                <a:gd name="connsiteY5" fmla="*/ 341644 h 34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39" h="341644">
                  <a:moveTo>
                    <a:pt x="0" y="0"/>
                  </a:moveTo>
                  <a:cubicBezTo>
                    <a:pt x="20097" y="20097"/>
                    <a:pt x="43992" y="37007"/>
                    <a:pt x="60290" y="60290"/>
                  </a:cubicBezTo>
                  <a:cubicBezTo>
                    <a:pt x="68210" y="71604"/>
                    <a:pt x="70339" y="86674"/>
                    <a:pt x="70339" y="100484"/>
                  </a:cubicBezTo>
                  <a:cubicBezTo>
                    <a:pt x="70339" y="150837"/>
                    <a:pt x="68568" y="201541"/>
                    <a:pt x="60290" y="251209"/>
                  </a:cubicBezTo>
                  <a:cubicBezTo>
                    <a:pt x="58305" y="263121"/>
                    <a:pt x="42814" y="269565"/>
                    <a:pt x="40194" y="281354"/>
                  </a:cubicBezTo>
                  <a:cubicBezTo>
                    <a:pt x="35835" y="300972"/>
                    <a:pt x="40194" y="321547"/>
                    <a:pt x="40194" y="341644"/>
                  </a:cubicBezTo>
                </a:path>
              </a:pathLst>
            </a:custGeom>
            <a:noFill/>
            <a:ln w="571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6" name="フリーフォーム: 図形 65">
              <a:extLst>
                <a:ext uri="{FF2B5EF4-FFF2-40B4-BE49-F238E27FC236}">
                  <a16:creationId xmlns:a16="http://schemas.microsoft.com/office/drawing/2014/main" id="{0D10BEC8-6909-1D4A-A88D-3E870CC283A1}"/>
                </a:ext>
              </a:extLst>
            </p:cNvPr>
            <p:cNvSpPr/>
            <p:nvPr/>
          </p:nvSpPr>
          <p:spPr>
            <a:xfrm rot="10800000">
              <a:off x="4477411" y="2568509"/>
              <a:ext cx="70339" cy="341644"/>
            </a:xfrm>
            <a:custGeom>
              <a:avLst/>
              <a:gdLst>
                <a:gd name="connsiteX0" fmla="*/ 0 w 70339"/>
                <a:gd name="connsiteY0" fmla="*/ 0 h 341644"/>
                <a:gd name="connsiteX1" fmla="*/ 60290 w 70339"/>
                <a:gd name="connsiteY1" fmla="*/ 60290 h 341644"/>
                <a:gd name="connsiteX2" fmla="*/ 70339 w 70339"/>
                <a:gd name="connsiteY2" fmla="*/ 100484 h 341644"/>
                <a:gd name="connsiteX3" fmla="*/ 60290 w 70339"/>
                <a:gd name="connsiteY3" fmla="*/ 251209 h 341644"/>
                <a:gd name="connsiteX4" fmla="*/ 40194 w 70339"/>
                <a:gd name="connsiteY4" fmla="*/ 281354 h 341644"/>
                <a:gd name="connsiteX5" fmla="*/ 40194 w 70339"/>
                <a:gd name="connsiteY5" fmla="*/ 341644 h 34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39" h="341644">
                  <a:moveTo>
                    <a:pt x="0" y="0"/>
                  </a:moveTo>
                  <a:cubicBezTo>
                    <a:pt x="20097" y="20097"/>
                    <a:pt x="43992" y="37007"/>
                    <a:pt x="60290" y="60290"/>
                  </a:cubicBezTo>
                  <a:cubicBezTo>
                    <a:pt x="68210" y="71604"/>
                    <a:pt x="70339" y="86674"/>
                    <a:pt x="70339" y="100484"/>
                  </a:cubicBezTo>
                  <a:cubicBezTo>
                    <a:pt x="70339" y="150837"/>
                    <a:pt x="68568" y="201541"/>
                    <a:pt x="60290" y="251209"/>
                  </a:cubicBezTo>
                  <a:cubicBezTo>
                    <a:pt x="58305" y="263121"/>
                    <a:pt x="42814" y="269565"/>
                    <a:pt x="40194" y="281354"/>
                  </a:cubicBezTo>
                  <a:cubicBezTo>
                    <a:pt x="35835" y="300972"/>
                    <a:pt x="40194" y="321547"/>
                    <a:pt x="40194" y="341644"/>
                  </a:cubicBezTo>
                </a:path>
              </a:pathLst>
            </a:custGeom>
            <a:noFill/>
            <a:ln w="571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grpSp>
      <p:sp>
        <p:nvSpPr>
          <p:cNvPr id="69" name="吹き出し: 角を丸めた四角形 68">
            <a:extLst>
              <a:ext uri="{FF2B5EF4-FFF2-40B4-BE49-F238E27FC236}">
                <a16:creationId xmlns:a16="http://schemas.microsoft.com/office/drawing/2014/main" id="{E3593668-DA5A-521F-559C-7318C9AFCC8A}"/>
              </a:ext>
            </a:extLst>
          </p:cNvPr>
          <p:cNvSpPr/>
          <p:nvPr/>
        </p:nvSpPr>
        <p:spPr>
          <a:xfrm>
            <a:off x="4162073" y="2324643"/>
            <a:ext cx="2307212" cy="408521"/>
          </a:xfrm>
          <a:prstGeom prst="wedgeRoundRectCallout">
            <a:avLst>
              <a:gd name="adj1" fmla="val -54702"/>
              <a:gd name="adj2" fmla="val -31996"/>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風が自分に当たらない友達もいるな。何が違うんだろう？</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70" name="図 69">
            <a:extLst>
              <a:ext uri="{FF2B5EF4-FFF2-40B4-BE49-F238E27FC236}">
                <a16:creationId xmlns:a16="http://schemas.microsoft.com/office/drawing/2014/main" id="{F6C5EE73-79A3-F5E8-539B-7EE394CD32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5306" y="2030599"/>
            <a:ext cx="495398" cy="496270"/>
          </a:xfrm>
          <a:prstGeom prst="rect">
            <a:avLst/>
          </a:prstGeom>
        </p:spPr>
      </p:pic>
      <p:sp>
        <p:nvSpPr>
          <p:cNvPr id="71" name="吹き出し: 角を丸めた四角形 70">
            <a:extLst>
              <a:ext uri="{FF2B5EF4-FFF2-40B4-BE49-F238E27FC236}">
                <a16:creationId xmlns:a16="http://schemas.microsoft.com/office/drawing/2014/main" id="{2FE80551-20F2-58B6-ABF5-E4AEAE64886C}"/>
              </a:ext>
            </a:extLst>
          </p:cNvPr>
          <p:cNvSpPr/>
          <p:nvPr/>
        </p:nvSpPr>
        <p:spPr>
          <a:xfrm>
            <a:off x="4133966" y="2794033"/>
            <a:ext cx="2940431" cy="253433"/>
          </a:xfrm>
          <a:prstGeom prst="wedgeRoundRectCallout">
            <a:avLst>
              <a:gd name="adj1" fmla="val -54702"/>
              <a:gd name="adj2" fmla="val -31996"/>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もっと風を強くするにはどうしたらいいかな？</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73" name="図 72">
            <a:extLst>
              <a:ext uri="{FF2B5EF4-FFF2-40B4-BE49-F238E27FC236}">
                <a16:creationId xmlns:a16="http://schemas.microsoft.com/office/drawing/2014/main" id="{61945BE7-5A63-1B04-50B2-3ACDCEBD58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500" y="5130214"/>
            <a:ext cx="654363" cy="736127"/>
          </a:xfrm>
          <a:prstGeom prst="rect">
            <a:avLst/>
          </a:prstGeom>
        </p:spPr>
      </p:pic>
      <p:sp>
        <p:nvSpPr>
          <p:cNvPr id="75" name="正方形/長方形 74">
            <a:extLst>
              <a:ext uri="{FF2B5EF4-FFF2-40B4-BE49-F238E27FC236}">
                <a16:creationId xmlns:a16="http://schemas.microsoft.com/office/drawing/2014/main" id="{B5EDB870-C79B-AE0D-CCFF-966303CDE357}"/>
              </a:ext>
            </a:extLst>
          </p:cNvPr>
          <p:cNvSpPr/>
          <p:nvPr/>
        </p:nvSpPr>
        <p:spPr>
          <a:xfrm>
            <a:off x="5275563" y="3522440"/>
            <a:ext cx="2032166" cy="51087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リモコンは乾電池を２個使っていたな。懐中電灯は乾電池をたくさん入れているな。</a:t>
            </a:r>
          </a:p>
        </p:txBody>
      </p:sp>
      <p:sp>
        <p:nvSpPr>
          <p:cNvPr id="76" name="正方形/長方形 75">
            <a:extLst>
              <a:ext uri="{FF2B5EF4-FFF2-40B4-BE49-F238E27FC236}">
                <a16:creationId xmlns:a16="http://schemas.microsoft.com/office/drawing/2014/main" id="{161E2213-204E-72B4-BEF0-6B8D829D7D48}"/>
              </a:ext>
            </a:extLst>
          </p:cNvPr>
          <p:cNvSpPr/>
          <p:nvPr/>
        </p:nvSpPr>
        <p:spPr>
          <a:xfrm>
            <a:off x="3171452" y="3525695"/>
            <a:ext cx="2053326" cy="51230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リモコンに乾電池を入れるとき、間違った向きで入れたら動かなかったな。</a:t>
            </a:r>
          </a:p>
        </p:txBody>
      </p:sp>
      <p:sp>
        <p:nvSpPr>
          <p:cNvPr id="77" name="正方形/長方形 76">
            <a:extLst>
              <a:ext uri="{FF2B5EF4-FFF2-40B4-BE49-F238E27FC236}">
                <a16:creationId xmlns:a16="http://schemas.microsoft.com/office/drawing/2014/main" id="{F19AAD1A-371C-8574-15D7-1FCCB39BE336}"/>
              </a:ext>
            </a:extLst>
          </p:cNvPr>
          <p:cNvSpPr/>
          <p:nvPr/>
        </p:nvSpPr>
        <p:spPr>
          <a:xfrm>
            <a:off x="3129578" y="4213799"/>
            <a:ext cx="1915790" cy="39547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乾電池の向きを変えると電流の向きが変わると思う。</a:t>
            </a:r>
          </a:p>
        </p:txBody>
      </p:sp>
      <p:sp>
        <p:nvSpPr>
          <p:cNvPr id="78" name="矢印: 下 77">
            <a:extLst>
              <a:ext uri="{FF2B5EF4-FFF2-40B4-BE49-F238E27FC236}">
                <a16:creationId xmlns:a16="http://schemas.microsoft.com/office/drawing/2014/main" id="{15536790-5356-8ABD-19C4-55C063B715D8}"/>
              </a:ext>
            </a:extLst>
          </p:cNvPr>
          <p:cNvSpPr/>
          <p:nvPr/>
        </p:nvSpPr>
        <p:spPr>
          <a:xfrm>
            <a:off x="6469285" y="3963802"/>
            <a:ext cx="239007" cy="215906"/>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79" name="正方形/長方形 78">
            <a:extLst>
              <a:ext uri="{FF2B5EF4-FFF2-40B4-BE49-F238E27FC236}">
                <a16:creationId xmlns:a16="http://schemas.microsoft.com/office/drawing/2014/main" id="{AC03756B-BF6E-C416-FC14-7E4910FADA81}"/>
              </a:ext>
            </a:extLst>
          </p:cNvPr>
          <p:cNvSpPr/>
          <p:nvPr/>
        </p:nvSpPr>
        <p:spPr>
          <a:xfrm>
            <a:off x="5083019" y="4210255"/>
            <a:ext cx="2284901" cy="40199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乾電池の数が多いほど、モーター速く回り、豆電球は明るくなると思う。</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80" name="テキスト ボックス 79">
            <a:extLst>
              <a:ext uri="{FF2B5EF4-FFF2-40B4-BE49-F238E27FC236}">
                <a16:creationId xmlns:a16="http://schemas.microsoft.com/office/drawing/2014/main" id="{3F5E3CBC-9277-FD93-D015-5E9EC6A1972F}"/>
              </a:ext>
            </a:extLst>
          </p:cNvPr>
          <p:cNvSpPr txBox="1"/>
          <p:nvPr/>
        </p:nvSpPr>
        <p:spPr>
          <a:xfrm>
            <a:off x="2615185" y="3209478"/>
            <a:ext cx="4692544" cy="307777"/>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生活経験と</a:t>
            </a:r>
            <a:r>
              <a:rPr lang="ja-JP" altLang="en-US" sz="1400" dirty="0">
                <a:latin typeface="HGPｺﾞｼｯｸE" panose="020B0900000000000000" pitchFamily="50" charset="-128"/>
                <a:ea typeface="HGPｺﾞｼｯｸE" panose="020B0900000000000000" pitchFamily="50" charset="-128"/>
              </a:rPr>
              <a:t>関係付けて、量的・関係的な視点で</a:t>
            </a:r>
            <a:r>
              <a:rPr lang="ja-JP" altLang="en-US" sz="1200" dirty="0">
                <a:latin typeface="HG丸ｺﾞｼｯｸM-PRO" panose="020F0600000000000000" pitchFamily="50" charset="-128"/>
                <a:ea typeface="HG丸ｺﾞｼｯｸM-PRO" panose="020F0600000000000000" pitchFamily="50" charset="-128"/>
              </a:rPr>
              <a:t>予想を立てる</a:t>
            </a:r>
          </a:p>
        </p:txBody>
      </p:sp>
      <p:pic>
        <p:nvPicPr>
          <p:cNvPr id="81" name="図 80">
            <a:extLst>
              <a:ext uri="{FF2B5EF4-FFF2-40B4-BE49-F238E27FC236}">
                <a16:creationId xmlns:a16="http://schemas.microsoft.com/office/drawing/2014/main" id="{90667A8E-6D76-F4BE-1F34-0A11CE5D5E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4914" y="3503119"/>
            <a:ext cx="610804" cy="795836"/>
          </a:xfrm>
          <a:prstGeom prst="rect">
            <a:avLst/>
          </a:prstGeom>
        </p:spPr>
      </p:pic>
      <p:sp>
        <p:nvSpPr>
          <p:cNvPr id="82" name="矢印: 下 81">
            <a:extLst>
              <a:ext uri="{FF2B5EF4-FFF2-40B4-BE49-F238E27FC236}">
                <a16:creationId xmlns:a16="http://schemas.microsoft.com/office/drawing/2014/main" id="{BD2AA615-A14F-59D5-F96A-5C362BD86599}"/>
              </a:ext>
            </a:extLst>
          </p:cNvPr>
          <p:cNvSpPr/>
          <p:nvPr/>
        </p:nvSpPr>
        <p:spPr>
          <a:xfrm>
            <a:off x="3930522" y="3975672"/>
            <a:ext cx="239007" cy="215906"/>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83" name="テキスト ボックス 82">
            <a:extLst>
              <a:ext uri="{FF2B5EF4-FFF2-40B4-BE49-F238E27FC236}">
                <a16:creationId xmlns:a16="http://schemas.microsoft.com/office/drawing/2014/main" id="{7A17C20C-9943-5B1D-C048-B7CBBE0DF56D}"/>
              </a:ext>
            </a:extLst>
          </p:cNvPr>
          <p:cNvSpPr txBox="1"/>
          <p:nvPr/>
        </p:nvSpPr>
        <p:spPr>
          <a:xfrm>
            <a:off x="2666715" y="4715966"/>
            <a:ext cx="2893877"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量的・関係的な視点で</a:t>
            </a:r>
            <a:r>
              <a:rPr lang="ja-JP" altLang="en-US" sz="1200" dirty="0">
                <a:latin typeface="HG丸ｺﾞｼｯｸM-PRO" panose="020F0600000000000000" pitchFamily="50" charset="-128"/>
                <a:ea typeface="HG丸ｺﾞｼｯｸM-PRO" panose="020F0600000000000000" pitchFamily="50" charset="-128"/>
              </a:rPr>
              <a:t>考察する</a:t>
            </a:r>
          </a:p>
        </p:txBody>
      </p:sp>
      <p:pic>
        <p:nvPicPr>
          <p:cNvPr id="85" name="図 84">
            <a:extLst>
              <a:ext uri="{FF2B5EF4-FFF2-40B4-BE49-F238E27FC236}">
                <a16:creationId xmlns:a16="http://schemas.microsoft.com/office/drawing/2014/main" id="{954D2324-555C-B27F-F720-0A94881B3B1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708070" y="4081601"/>
            <a:ext cx="314516" cy="344675"/>
          </a:xfrm>
          <a:prstGeom prst="rect">
            <a:avLst/>
          </a:prstGeom>
        </p:spPr>
      </p:pic>
      <p:grpSp>
        <p:nvGrpSpPr>
          <p:cNvPr id="86" name="グループ化 85">
            <a:extLst>
              <a:ext uri="{FF2B5EF4-FFF2-40B4-BE49-F238E27FC236}">
                <a16:creationId xmlns:a16="http://schemas.microsoft.com/office/drawing/2014/main" id="{9A9B49C3-94BF-FEA2-11EC-4A74C33AC428}"/>
              </a:ext>
            </a:extLst>
          </p:cNvPr>
          <p:cNvGrpSpPr/>
          <p:nvPr/>
        </p:nvGrpSpPr>
        <p:grpSpPr>
          <a:xfrm>
            <a:off x="2723205" y="5180238"/>
            <a:ext cx="534886" cy="634281"/>
            <a:chOff x="4890760" y="1938387"/>
            <a:chExt cx="870920" cy="1211001"/>
          </a:xfrm>
        </p:grpSpPr>
        <p:grpSp>
          <p:nvGrpSpPr>
            <p:cNvPr id="87" name="グループ化 86">
              <a:extLst>
                <a:ext uri="{FF2B5EF4-FFF2-40B4-BE49-F238E27FC236}">
                  <a16:creationId xmlns:a16="http://schemas.microsoft.com/office/drawing/2014/main" id="{955FB5AD-C5FE-F90A-2E91-643D108E85B7}"/>
                </a:ext>
              </a:extLst>
            </p:cNvPr>
            <p:cNvGrpSpPr/>
            <p:nvPr/>
          </p:nvGrpSpPr>
          <p:grpSpPr>
            <a:xfrm>
              <a:off x="4904430" y="1938387"/>
              <a:ext cx="857250" cy="1055370"/>
              <a:chOff x="0" y="0"/>
              <a:chExt cx="857250" cy="1055494"/>
            </a:xfrm>
          </p:grpSpPr>
          <p:sp>
            <p:nvSpPr>
              <p:cNvPr id="89" name="フリーフォーム: 図形 88">
                <a:extLst>
                  <a:ext uri="{FF2B5EF4-FFF2-40B4-BE49-F238E27FC236}">
                    <a16:creationId xmlns:a16="http://schemas.microsoft.com/office/drawing/2014/main" id="{5C2A718A-3C65-91C2-B438-1AB3A2515C0A}"/>
                  </a:ext>
                </a:extLst>
              </p:cNvPr>
              <p:cNvSpPr/>
              <p:nvPr/>
            </p:nvSpPr>
            <p:spPr>
              <a:xfrm>
                <a:off x="0" y="392430"/>
                <a:ext cx="465166" cy="655320"/>
              </a:xfrm>
              <a:custGeom>
                <a:avLst/>
                <a:gdLst>
                  <a:gd name="connsiteX0" fmla="*/ 441960 w 465166"/>
                  <a:gd name="connsiteY0" fmla="*/ 0 h 655320"/>
                  <a:gd name="connsiteX1" fmla="*/ 464820 w 465166"/>
                  <a:gd name="connsiteY1" fmla="*/ 38100 h 655320"/>
                  <a:gd name="connsiteX2" fmla="*/ 449580 w 465166"/>
                  <a:gd name="connsiteY2" fmla="*/ 106680 h 655320"/>
                  <a:gd name="connsiteX3" fmla="*/ 327660 w 465166"/>
                  <a:gd name="connsiteY3" fmla="*/ 182880 h 655320"/>
                  <a:gd name="connsiteX4" fmla="*/ 281940 w 465166"/>
                  <a:gd name="connsiteY4" fmla="*/ 213360 h 655320"/>
                  <a:gd name="connsiteX5" fmla="*/ 259080 w 465166"/>
                  <a:gd name="connsiteY5" fmla="*/ 228600 h 655320"/>
                  <a:gd name="connsiteX6" fmla="*/ 167640 w 465166"/>
                  <a:gd name="connsiteY6" fmla="*/ 266700 h 655320"/>
                  <a:gd name="connsiteX7" fmla="*/ 144780 w 465166"/>
                  <a:gd name="connsiteY7" fmla="*/ 289560 h 655320"/>
                  <a:gd name="connsiteX8" fmla="*/ 68580 w 465166"/>
                  <a:gd name="connsiteY8" fmla="*/ 327660 h 655320"/>
                  <a:gd name="connsiteX9" fmla="*/ 0 w 465166"/>
                  <a:gd name="connsiteY9" fmla="*/ 403860 h 655320"/>
                  <a:gd name="connsiteX10" fmla="*/ 22860 w 465166"/>
                  <a:gd name="connsiteY10" fmla="*/ 617220 h 655320"/>
                  <a:gd name="connsiteX11" fmla="*/ 38100 w 465166"/>
                  <a:gd name="connsiteY11" fmla="*/ 640080 h 655320"/>
                  <a:gd name="connsiteX12" fmla="*/ 60960 w 465166"/>
                  <a:gd name="connsiteY12" fmla="*/ 655320 h 65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5166" h="655320">
                    <a:moveTo>
                      <a:pt x="441960" y="0"/>
                    </a:moveTo>
                    <a:cubicBezTo>
                      <a:pt x="449580" y="12700"/>
                      <a:pt x="463765" y="23327"/>
                      <a:pt x="464820" y="38100"/>
                    </a:cubicBezTo>
                    <a:cubicBezTo>
                      <a:pt x="466488" y="61458"/>
                      <a:pt x="462243" y="86982"/>
                      <a:pt x="449580" y="106680"/>
                    </a:cubicBezTo>
                    <a:cubicBezTo>
                      <a:pt x="437248" y="125863"/>
                      <a:pt x="340792" y="175001"/>
                      <a:pt x="327660" y="182880"/>
                    </a:cubicBezTo>
                    <a:cubicBezTo>
                      <a:pt x="311954" y="192304"/>
                      <a:pt x="297180" y="203200"/>
                      <a:pt x="281940" y="213360"/>
                    </a:cubicBezTo>
                    <a:cubicBezTo>
                      <a:pt x="274320" y="218440"/>
                      <a:pt x="267271" y="224504"/>
                      <a:pt x="259080" y="228600"/>
                    </a:cubicBezTo>
                    <a:cubicBezTo>
                      <a:pt x="209189" y="253545"/>
                      <a:pt x="239236" y="239852"/>
                      <a:pt x="167640" y="266700"/>
                    </a:cubicBezTo>
                    <a:cubicBezTo>
                      <a:pt x="160020" y="274320"/>
                      <a:pt x="153958" y="283912"/>
                      <a:pt x="144780" y="289560"/>
                    </a:cubicBezTo>
                    <a:cubicBezTo>
                      <a:pt x="120595" y="304443"/>
                      <a:pt x="90755" y="309920"/>
                      <a:pt x="68580" y="327660"/>
                    </a:cubicBezTo>
                    <a:cubicBezTo>
                      <a:pt x="16177" y="369582"/>
                      <a:pt x="39502" y="344608"/>
                      <a:pt x="0" y="403860"/>
                    </a:cubicBezTo>
                    <a:cubicBezTo>
                      <a:pt x="7620" y="474980"/>
                      <a:pt x="11471" y="546606"/>
                      <a:pt x="22860" y="617220"/>
                    </a:cubicBezTo>
                    <a:cubicBezTo>
                      <a:pt x="24318" y="626261"/>
                      <a:pt x="31624" y="633604"/>
                      <a:pt x="38100" y="640080"/>
                    </a:cubicBezTo>
                    <a:cubicBezTo>
                      <a:pt x="44576" y="646556"/>
                      <a:pt x="60960" y="655320"/>
                      <a:pt x="60960" y="655320"/>
                    </a:cubicBezTo>
                  </a:path>
                </a:pathLst>
              </a:custGeom>
              <a:ln w="28575">
                <a:solidFill>
                  <a:srgbClr val="FF0000"/>
                </a:solidFill>
              </a:ln>
            </p:spPr>
            <p:style>
              <a:lnRef idx="3">
                <a:schemeClr val="dk1"/>
              </a:lnRef>
              <a:fillRef idx="0">
                <a:schemeClr val="dk1"/>
              </a:fillRef>
              <a:effectRef idx="2">
                <a:schemeClr val="dk1"/>
              </a:effectRef>
              <a:fontRef idx="minor">
                <a:schemeClr val="tx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90" name="フリーフォーム: 図形 89">
                <a:extLst>
                  <a:ext uri="{FF2B5EF4-FFF2-40B4-BE49-F238E27FC236}">
                    <a16:creationId xmlns:a16="http://schemas.microsoft.com/office/drawing/2014/main" id="{BDED9B54-BA27-48A3-D4D3-13537508177E}"/>
                  </a:ext>
                </a:extLst>
              </p:cNvPr>
              <p:cNvSpPr/>
              <p:nvPr/>
            </p:nvSpPr>
            <p:spPr>
              <a:xfrm>
                <a:off x="461010" y="392430"/>
                <a:ext cx="396240" cy="663064"/>
              </a:xfrm>
              <a:custGeom>
                <a:avLst/>
                <a:gdLst>
                  <a:gd name="connsiteX0" fmla="*/ 0 w 396240"/>
                  <a:gd name="connsiteY0" fmla="*/ 15364 h 663064"/>
                  <a:gd name="connsiteX1" fmla="*/ 45720 w 396240"/>
                  <a:gd name="connsiteY1" fmla="*/ 124 h 663064"/>
                  <a:gd name="connsiteX2" fmla="*/ 99060 w 396240"/>
                  <a:gd name="connsiteY2" fmla="*/ 45844 h 663064"/>
                  <a:gd name="connsiteX3" fmla="*/ 160020 w 396240"/>
                  <a:gd name="connsiteY3" fmla="*/ 99184 h 663064"/>
                  <a:gd name="connsiteX4" fmla="*/ 182880 w 396240"/>
                  <a:gd name="connsiteY4" fmla="*/ 106804 h 663064"/>
                  <a:gd name="connsiteX5" fmla="*/ 243840 w 396240"/>
                  <a:gd name="connsiteY5" fmla="*/ 152524 h 663064"/>
                  <a:gd name="connsiteX6" fmla="*/ 266700 w 396240"/>
                  <a:gd name="connsiteY6" fmla="*/ 183004 h 663064"/>
                  <a:gd name="connsiteX7" fmla="*/ 281940 w 396240"/>
                  <a:gd name="connsiteY7" fmla="*/ 205864 h 663064"/>
                  <a:gd name="connsiteX8" fmla="*/ 335280 w 396240"/>
                  <a:gd name="connsiteY8" fmla="*/ 266824 h 663064"/>
                  <a:gd name="connsiteX9" fmla="*/ 350520 w 396240"/>
                  <a:gd name="connsiteY9" fmla="*/ 304924 h 663064"/>
                  <a:gd name="connsiteX10" fmla="*/ 381000 w 396240"/>
                  <a:gd name="connsiteY10" fmla="*/ 358264 h 663064"/>
                  <a:gd name="connsiteX11" fmla="*/ 396240 w 396240"/>
                  <a:gd name="connsiteY11" fmla="*/ 411604 h 663064"/>
                  <a:gd name="connsiteX12" fmla="*/ 388620 w 396240"/>
                  <a:gd name="connsiteY12" fmla="*/ 564004 h 663064"/>
                  <a:gd name="connsiteX13" fmla="*/ 365760 w 396240"/>
                  <a:gd name="connsiteY13" fmla="*/ 594484 h 663064"/>
                  <a:gd name="connsiteX14" fmla="*/ 320040 w 396240"/>
                  <a:gd name="connsiteY14" fmla="*/ 632584 h 663064"/>
                  <a:gd name="connsiteX15" fmla="*/ 289560 w 396240"/>
                  <a:gd name="connsiteY15" fmla="*/ 663064 h 66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40" h="663064">
                    <a:moveTo>
                      <a:pt x="0" y="15364"/>
                    </a:moveTo>
                    <a:cubicBezTo>
                      <a:pt x="15240" y="10284"/>
                      <a:pt x="29722" y="-1330"/>
                      <a:pt x="45720" y="124"/>
                    </a:cubicBezTo>
                    <a:cubicBezTo>
                      <a:pt x="82312" y="3451"/>
                      <a:pt x="81393" y="25653"/>
                      <a:pt x="99060" y="45844"/>
                    </a:cubicBezTo>
                    <a:cubicBezTo>
                      <a:pt x="114509" y="63500"/>
                      <a:pt x="137068" y="87708"/>
                      <a:pt x="160020" y="99184"/>
                    </a:cubicBezTo>
                    <a:cubicBezTo>
                      <a:pt x="167204" y="102776"/>
                      <a:pt x="175260" y="104264"/>
                      <a:pt x="182880" y="106804"/>
                    </a:cubicBezTo>
                    <a:cubicBezTo>
                      <a:pt x="203200" y="122044"/>
                      <a:pt x="228600" y="132204"/>
                      <a:pt x="243840" y="152524"/>
                    </a:cubicBezTo>
                    <a:cubicBezTo>
                      <a:pt x="251460" y="162684"/>
                      <a:pt x="259318" y="172670"/>
                      <a:pt x="266700" y="183004"/>
                    </a:cubicBezTo>
                    <a:cubicBezTo>
                      <a:pt x="272023" y="190456"/>
                      <a:pt x="275980" y="198911"/>
                      <a:pt x="281940" y="205864"/>
                    </a:cubicBezTo>
                    <a:cubicBezTo>
                      <a:pt x="305541" y="233398"/>
                      <a:pt x="317817" y="235391"/>
                      <a:pt x="335280" y="266824"/>
                    </a:cubicBezTo>
                    <a:cubicBezTo>
                      <a:pt x="341923" y="278781"/>
                      <a:pt x="344403" y="292690"/>
                      <a:pt x="350520" y="304924"/>
                    </a:cubicBezTo>
                    <a:cubicBezTo>
                      <a:pt x="388784" y="381451"/>
                      <a:pt x="340923" y="264750"/>
                      <a:pt x="381000" y="358264"/>
                    </a:cubicBezTo>
                    <a:cubicBezTo>
                      <a:pt x="387559" y="373568"/>
                      <a:pt x="392373" y="396137"/>
                      <a:pt x="396240" y="411604"/>
                    </a:cubicBezTo>
                    <a:cubicBezTo>
                      <a:pt x="393700" y="462404"/>
                      <a:pt x="396982" y="513833"/>
                      <a:pt x="388620" y="564004"/>
                    </a:cubicBezTo>
                    <a:cubicBezTo>
                      <a:pt x="386532" y="576531"/>
                      <a:pt x="374025" y="584841"/>
                      <a:pt x="365760" y="594484"/>
                    </a:cubicBezTo>
                    <a:cubicBezTo>
                      <a:pt x="343290" y="620699"/>
                      <a:pt x="346032" y="614019"/>
                      <a:pt x="320040" y="632584"/>
                    </a:cubicBezTo>
                    <a:cubicBezTo>
                      <a:pt x="287528" y="655807"/>
                      <a:pt x="289560" y="642976"/>
                      <a:pt x="289560" y="663064"/>
                    </a:cubicBezTo>
                  </a:path>
                </a:pathLst>
              </a:cu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pic>
            <p:nvPicPr>
              <p:cNvPr id="91" name="図 90">
                <a:extLst>
                  <a:ext uri="{FF2B5EF4-FFF2-40B4-BE49-F238E27FC236}">
                    <a16:creationId xmlns:a16="http://schemas.microsoft.com/office/drawing/2014/main" id="{231757EC-B0B8-1FFA-CDE6-2BCDD1FDE145}"/>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800" y="0"/>
                <a:ext cx="365760" cy="480695"/>
              </a:xfrm>
              <a:prstGeom prst="rect">
                <a:avLst/>
              </a:prstGeom>
              <a:noFill/>
              <a:ln>
                <a:noFill/>
              </a:ln>
            </p:spPr>
          </p:pic>
        </p:grpSp>
        <p:pic>
          <p:nvPicPr>
            <p:cNvPr id="88" name="図 87">
              <a:extLst>
                <a:ext uri="{FF2B5EF4-FFF2-40B4-BE49-F238E27FC236}">
                  <a16:creationId xmlns:a16="http://schemas.microsoft.com/office/drawing/2014/main" id="{FADA9088-B439-F228-AF62-65DB605FCC87}"/>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28637" t="58696" r="60207" b="34783"/>
            <a:stretch/>
          </p:blipFill>
          <p:spPr bwMode="auto">
            <a:xfrm>
              <a:off x="4890760" y="2821728"/>
              <a:ext cx="834390" cy="327660"/>
            </a:xfrm>
            <a:prstGeom prst="rect">
              <a:avLst/>
            </a:prstGeom>
            <a:ln>
              <a:noFill/>
            </a:ln>
            <a:extLst>
              <a:ext uri="{53640926-AAD7-44D8-BBD7-CCE9431645EC}">
                <a14:shadowObscured xmlns:a14="http://schemas.microsoft.com/office/drawing/2010/main"/>
              </a:ext>
            </a:extLst>
          </p:spPr>
        </p:pic>
      </p:grpSp>
      <p:grpSp>
        <p:nvGrpSpPr>
          <p:cNvPr id="98" name="グループ化 97">
            <a:extLst>
              <a:ext uri="{FF2B5EF4-FFF2-40B4-BE49-F238E27FC236}">
                <a16:creationId xmlns:a16="http://schemas.microsoft.com/office/drawing/2014/main" id="{7DF74063-7294-25CF-F816-675DE988383D}"/>
              </a:ext>
            </a:extLst>
          </p:cNvPr>
          <p:cNvGrpSpPr/>
          <p:nvPr/>
        </p:nvGrpSpPr>
        <p:grpSpPr>
          <a:xfrm>
            <a:off x="3732218" y="5583357"/>
            <a:ext cx="637699" cy="808990"/>
            <a:chOff x="0" y="0"/>
            <a:chExt cx="784860" cy="995680"/>
          </a:xfrm>
        </p:grpSpPr>
        <p:sp>
          <p:nvSpPr>
            <p:cNvPr id="99" name="フリーフォーム: 図形 98">
              <a:extLst>
                <a:ext uri="{FF2B5EF4-FFF2-40B4-BE49-F238E27FC236}">
                  <a16:creationId xmlns:a16="http://schemas.microsoft.com/office/drawing/2014/main" id="{7B4AB149-4F0D-08C8-0439-A58484030D41}"/>
                </a:ext>
              </a:extLst>
            </p:cNvPr>
            <p:cNvSpPr/>
            <p:nvPr/>
          </p:nvSpPr>
          <p:spPr>
            <a:xfrm>
              <a:off x="0" y="293370"/>
              <a:ext cx="423781" cy="487045"/>
            </a:xfrm>
            <a:custGeom>
              <a:avLst/>
              <a:gdLst>
                <a:gd name="connsiteX0" fmla="*/ 441960 w 465166"/>
                <a:gd name="connsiteY0" fmla="*/ 0 h 655320"/>
                <a:gd name="connsiteX1" fmla="*/ 464820 w 465166"/>
                <a:gd name="connsiteY1" fmla="*/ 38100 h 655320"/>
                <a:gd name="connsiteX2" fmla="*/ 449580 w 465166"/>
                <a:gd name="connsiteY2" fmla="*/ 106680 h 655320"/>
                <a:gd name="connsiteX3" fmla="*/ 327660 w 465166"/>
                <a:gd name="connsiteY3" fmla="*/ 182880 h 655320"/>
                <a:gd name="connsiteX4" fmla="*/ 281940 w 465166"/>
                <a:gd name="connsiteY4" fmla="*/ 213360 h 655320"/>
                <a:gd name="connsiteX5" fmla="*/ 259080 w 465166"/>
                <a:gd name="connsiteY5" fmla="*/ 228600 h 655320"/>
                <a:gd name="connsiteX6" fmla="*/ 167640 w 465166"/>
                <a:gd name="connsiteY6" fmla="*/ 266700 h 655320"/>
                <a:gd name="connsiteX7" fmla="*/ 144780 w 465166"/>
                <a:gd name="connsiteY7" fmla="*/ 289560 h 655320"/>
                <a:gd name="connsiteX8" fmla="*/ 68580 w 465166"/>
                <a:gd name="connsiteY8" fmla="*/ 327660 h 655320"/>
                <a:gd name="connsiteX9" fmla="*/ 0 w 465166"/>
                <a:gd name="connsiteY9" fmla="*/ 403860 h 655320"/>
                <a:gd name="connsiteX10" fmla="*/ 22860 w 465166"/>
                <a:gd name="connsiteY10" fmla="*/ 617220 h 655320"/>
                <a:gd name="connsiteX11" fmla="*/ 38100 w 465166"/>
                <a:gd name="connsiteY11" fmla="*/ 640080 h 655320"/>
                <a:gd name="connsiteX12" fmla="*/ 60960 w 465166"/>
                <a:gd name="connsiteY12" fmla="*/ 655320 h 65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5166" h="655320">
                  <a:moveTo>
                    <a:pt x="441960" y="0"/>
                  </a:moveTo>
                  <a:cubicBezTo>
                    <a:pt x="449580" y="12700"/>
                    <a:pt x="463765" y="23327"/>
                    <a:pt x="464820" y="38100"/>
                  </a:cubicBezTo>
                  <a:cubicBezTo>
                    <a:pt x="466488" y="61458"/>
                    <a:pt x="462243" y="86982"/>
                    <a:pt x="449580" y="106680"/>
                  </a:cubicBezTo>
                  <a:cubicBezTo>
                    <a:pt x="437248" y="125863"/>
                    <a:pt x="340792" y="175001"/>
                    <a:pt x="327660" y="182880"/>
                  </a:cubicBezTo>
                  <a:cubicBezTo>
                    <a:pt x="311954" y="192304"/>
                    <a:pt x="297180" y="203200"/>
                    <a:pt x="281940" y="213360"/>
                  </a:cubicBezTo>
                  <a:cubicBezTo>
                    <a:pt x="274320" y="218440"/>
                    <a:pt x="267271" y="224504"/>
                    <a:pt x="259080" y="228600"/>
                  </a:cubicBezTo>
                  <a:cubicBezTo>
                    <a:pt x="209189" y="253545"/>
                    <a:pt x="239236" y="239852"/>
                    <a:pt x="167640" y="266700"/>
                  </a:cubicBezTo>
                  <a:cubicBezTo>
                    <a:pt x="160020" y="274320"/>
                    <a:pt x="153958" y="283912"/>
                    <a:pt x="144780" y="289560"/>
                  </a:cubicBezTo>
                  <a:cubicBezTo>
                    <a:pt x="120595" y="304443"/>
                    <a:pt x="90755" y="309920"/>
                    <a:pt x="68580" y="327660"/>
                  </a:cubicBezTo>
                  <a:cubicBezTo>
                    <a:pt x="16177" y="369582"/>
                    <a:pt x="39502" y="344608"/>
                    <a:pt x="0" y="403860"/>
                  </a:cubicBezTo>
                  <a:cubicBezTo>
                    <a:pt x="7620" y="474980"/>
                    <a:pt x="11471" y="546606"/>
                    <a:pt x="22860" y="617220"/>
                  </a:cubicBezTo>
                  <a:cubicBezTo>
                    <a:pt x="24318" y="626261"/>
                    <a:pt x="31624" y="633604"/>
                    <a:pt x="38100" y="640080"/>
                  </a:cubicBezTo>
                  <a:cubicBezTo>
                    <a:pt x="44576" y="646556"/>
                    <a:pt x="60960" y="655320"/>
                    <a:pt x="60960" y="655320"/>
                  </a:cubicBezTo>
                </a:path>
              </a:pathLst>
            </a:custGeom>
            <a:ln w="28575">
              <a:solidFill>
                <a:srgbClr val="FF0000"/>
              </a:solidFill>
            </a:ln>
          </p:spPr>
          <p:style>
            <a:lnRef idx="3">
              <a:schemeClr val="dk1"/>
            </a:lnRef>
            <a:fillRef idx="0">
              <a:schemeClr val="dk1"/>
            </a:fillRef>
            <a:effectRef idx="2">
              <a:schemeClr val="dk1"/>
            </a:effectRef>
            <a:fontRef idx="minor">
              <a:schemeClr val="tx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100" name="フリーフォーム: 図形 99">
              <a:extLst>
                <a:ext uri="{FF2B5EF4-FFF2-40B4-BE49-F238E27FC236}">
                  <a16:creationId xmlns:a16="http://schemas.microsoft.com/office/drawing/2014/main" id="{6A9F7482-10AC-F39B-7EEB-63876C76600E}"/>
                </a:ext>
              </a:extLst>
            </p:cNvPr>
            <p:cNvSpPr/>
            <p:nvPr/>
          </p:nvSpPr>
          <p:spPr>
            <a:xfrm>
              <a:off x="422910" y="293370"/>
              <a:ext cx="361950" cy="492760"/>
            </a:xfrm>
            <a:custGeom>
              <a:avLst/>
              <a:gdLst>
                <a:gd name="connsiteX0" fmla="*/ 0 w 396240"/>
                <a:gd name="connsiteY0" fmla="*/ 15364 h 663064"/>
                <a:gd name="connsiteX1" fmla="*/ 45720 w 396240"/>
                <a:gd name="connsiteY1" fmla="*/ 124 h 663064"/>
                <a:gd name="connsiteX2" fmla="*/ 99060 w 396240"/>
                <a:gd name="connsiteY2" fmla="*/ 45844 h 663064"/>
                <a:gd name="connsiteX3" fmla="*/ 160020 w 396240"/>
                <a:gd name="connsiteY3" fmla="*/ 99184 h 663064"/>
                <a:gd name="connsiteX4" fmla="*/ 182880 w 396240"/>
                <a:gd name="connsiteY4" fmla="*/ 106804 h 663064"/>
                <a:gd name="connsiteX5" fmla="*/ 243840 w 396240"/>
                <a:gd name="connsiteY5" fmla="*/ 152524 h 663064"/>
                <a:gd name="connsiteX6" fmla="*/ 266700 w 396240"/>
                <a:gd name="connsiteY6" fmla="*/ 183004 h 663064"/>
                <a:gd name="connsiteX7" fmla="*/ 281940 w 396240"/>
                <a:gd name="connsiteY7" fmla="*/ 205864 h 663064"/>
                <a:gd name="connsiteX8" fmla="*/ 335280 w 396240"/>
                <a:gd name="connsiteY8" fmla="*/ 266824 h 663064"/>
                <a:gd name="connsiteX9" fmla="*/ 350520 w 396240"/>
                <a:gd name="connsiteY9" fmla="*/ 304924 h 663064"/>
                <a:gd name="connsiteX10" fmla="*/ 381000 w 396240"/>
                <a:gd name="connsiteY10" fmla="*/ 358264 h 663064"/>
                <a:gd name="connsiteX11" fmla="*/ 396240 w 396240"/>
                <a:gd name="connsiteY11" fmla="*/ 411604 h 663064"/>
                <a:gd name="connsiteX12" fmla="*/ 388620 w 396240"/>
                <a:gd name="connsiteY12" fmla="*/ 564004 h 663064"/>
                <a:gd name="connsiteX13" fmla="*/ 365760 w 396240"/>
                <a:gd name="connsiteY13" fmla="*/ 594484 h 663064"/>
                <a:gd name="connsiteX14" fmla="*/ 320040 w 396240"/>
                <a:gd name="connsiteY14" fmla="*/ 632584 h 663064"/>
                <a:gd name="connsiteX15" fmla="*/ 289560 w 396240"/>
                <a:gd name="connsiteY15" fmla="*/ 663064 h 66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40" h="663064">
                  <a:moveTo>
                    <a:pt x="0" y="15364"/>
                  </a:moveTo>
                  <a:cubicBezTo>
                    <a:pt x="15240" y="10284"/>
                    <a:pt x="29722" y="-1330"/>
                    <a:pt x="45720" y="124"/>
                  </a:cubicBezTo>
                  <a:cubicBezTo>
                    <a:pt x="82312" y="3451"/>
                    <a:pt x="81393" y="25653"/>
                    <a:pt x="99060" y="45844"/>
                  </a:cubicBezTo>
                  <a:cubicBezTo>
                    <a:pt x="114509" y="63500"/>
                    <a:pt x="137068" y="87708"/>
                    <a:pt x="160020" y="99184"/>
                  </a:cubicBezTo>
                  <a:cubicBezTo>
                    <a:pt x="167204" y="102776"/>
                    <a:pt x="175260" y="104264"/>
                    <a:pt x="182880" y="106804"/>
                  </a:cubicBezTo>
                  <a:cubicBezTo>
                    <a:pt x="203200" y="122044"/>
                    <a:pt x="228600" y="132204"/>
                    <a:pt x="243840" y="152524"/>
                  </a:cubicBezTo>
                  <a:cubicBezTo>
                    <a:pt x="251460" y="162684"/>
                    <a:pt x="259318" y="172670"/>
                    <a:pt x="266700" y="183004"/>
                  </a:cubicBezTo>
                  <a:cubicBezTo>
                    <a:pt x="272023" y="190456"/>
                    <a:pt x="275980" y="198911"/>
                    <a:pt x="281940" y="205864"/>
                  </a:cubicBezTo>
                  <a:cubicBezTo>
                    <a:pt x="305541" y="233398"/>
                    <a:pt x="317817" y="235391"/>
                    <a:pt x="335280" y="266824"/>
                  </a:cubicBezTo>
                  <a:cubicBezTo>
                    <a:pt x="341923" y="278781"/>
                    <a:pt x="344403" y="292690"/>
                    <a:pt x="350520" y="304924"/>
                  </a:cubicBezTo>
                  <a:cubicBezTo>
                    <a:pt x="388784" y="381451"/>
                    <a:pt x="340923" y="264750"/>
                    <a:pt x="381000" y="358264"/>
                  </a:cubicBezTo>
                  <a:cubicBezTo>
                    <a:pt x="387559" y="373568"/>
                    <a:pt x="392373" y="396137"/>
                    <a:pt x="396240" y="411604"/>
                  </a:cubicBezTo>
                  <a:cubicBezTo>
                    <a:pt x="393700" y="462404"/>
                    <a:pt x="396982" y="513833"/>
                    <a:pt x="388620" y="564004"/>
                  </a:cubicBezTo>
                  <a:cubicBezTo>
                    <a:pt x="386532" y="576531"/>
                    <a:pt x="374025" y="584841"/>
                    <a:pt x="365760" y="594484"/>
                  </a:cubicBezTo>
                  <a:cubicBezTo>
                    <a:pt x="343290" y="620699"/>
                    <a:pt x="346032" y="614019"/>
                    <a:pt x="320040" y="632584"/>
                  </a:cubicBezTo>
                  <a:cubicBezTo>
                    <a:pt x="287528" y="655807"/>
                    <a:pt x="289560" y="642976"/>
                    <a:pt x="289560" y="663064"/>
                  </a:cubicBezTo>
                </a:path>
              </a:pathLst>
            </a:cu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pic>
          <p:nvPicPr>
            <p:cNvPr id="101" name="図 100">
              <a:extLst>
                <a:ext uri="{FF2B5EF4-FFF2-40B4-BE49-F238E27FC236}">
                  <a16:creationId xmlns:a16="http://schemas.microsoft.com/office/drawing/2014/main" id="{F72A2A66-1A5E-D314-4A99-B52417F77074}"/>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800" y="0"/>
              <a:ext cx="276225" cy="356870"/>
            </a:xfrm>
            <a:prstGeom prst="rect">
              <a:avLst/>
            </a:prstGeom>
            <a:noFill/>
            <a:ln>
              <a:noFill/>
            </a:ln>
          </p:spPr>
        </p:pic>
        <p:pic>
          <p:nvPicPr>
            <p:cNvPr id="102" name="図 101">
              <a:extLst>
                <a:ext uri="{FF2B5EF4-FFF2-40B4-BE49-F238E27FC236}">
                  <a16:creationId xmlns:a16="http://schemas.microsoft.com/office/drawing/2014/main" id="{1A7AA191-101D-7414-7773-332F8B556BDB}"/>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28637" t="58696" r="60207" b="34783"/>
            <a:stretch/>
          </p:blipFill>
          <p:spPr bwMode="auto">
            <a:xfrm>
              <a:off x="68580" y="571500"/>
              <a:ext cx="630555" cy="210820"/>
            </a:xfrm>
            <a:prstGeom prst="rect">
              <a:avLst/>
            </a:prstGeom>
            <a:ln>
              <a:noFill/>
            </a:ln>
            <a:extLst>
              <a:ext uri="{53640926-AAD7-44D8-BBD7-CCE9431645EC}">
                <a14:shadowObscured xmlns:a14="http://schemas.microsoft.com/office/drawing/2010/main"/>
              </a:ext>
            </a:extLst>
          </p:spPr>
        </p:pic>
        <p:pic>
          <p:nvPicPr>
            <p:cNvPr id="103" name="図 102">
              <a:extLst>
                <a:ext uri="{FF2B5EF4-FFF2-40B4-BE49-F238E27FC236}">
                  <a16:creationId xmlns:a16="http://schemas.microsoft.com/office/drawing/2014/main" id="{B25173CF-BAE9-5A0A-2FA9-0C0110D4B392}"/>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28637" t="58696" r="60207" b="34783"/>
            <a:stretch/>
          </p:blipFill>
          <p:spPr bwMode="auto">
            <a:xfrm>
              <a:off x="68580" y="784860"/>
              <a:ext cx="630555" cy="210820"/>
            </a:xfrm>
            <a:prstGeom prst="rect">
              <a:avLst/>
            </a:prstGeom>
            <a:ln>
              <a:noFill/>
            </a:ln>
            <a:extLst>
              <a:ext uri="{53640926-AAD7-44D8-BBD7-CCE9431645EC}">
                <a14:shadowObscured xmlns:a14="http://schemas.microsoft.com/office/drawing/2010/main"/>
              </a:ext>
            </a:extLst>
          </p:spPr>
        </p:pic>
        <p:sp>
          <p:nvSpPr>
            <p:cNvPr id="104" name="フリーフォーム: 図形 103">
              <a:extLst>
                <a:ext uri="{FF2B5EF4-FFF2-40B4-BE49-F238E27FC236}">
                  <a16:creationId xmlns:a16="http://schemas.microsoft.com/office/drawing/2014/main" id="{B9C158E1-C5D6-E164-B6FD-2FEE93AE607C}"/>
                </a:ext>
              </a:extLst>
            </p:cNvPr>
            <p:cNvSpPr/>
            <p:nvPr/>
          </p:nvSpPr>
          <p:spPr>
            <a:xfrm>
              <a:off x="38100" y="697230"/>
              <a:ext cx="76200" cy="205740"/>
            </a:xfrm>
            <a:custGeom>
              <a:avLst/>
              <a:gdLst>
                <a:gd name="connsiteX0" fmla="*/ 76200 w 76200"/>
                <a:gd name="connsiteY0" fmla="*/ 205740 h 205740"/>
                <a:gd name="connsiteX1" fmla="*/ 38100 w 76200"/>
                <a:gd name="connsiteY1" fmla="*/ 198120 h 205740"/>
                <a:gd name="connsiteX2" fmla="*/ 0 w 76200"/>
                <a:gd name="connsiteY2" fmla="*/ 152400 h 205740"/>
                <a:gd name="connsiteX3" fmla="*/ 7620 w 76200"/>
                <a:gd name="connsiteY3" fmla="*/ 45720 h 205740"/>
                <a:gd name="connsiteX4" fmla="*/ 38100 w 76200"/>
                <a:gd name="connsiteY4" fmla="*/ 22860 h 205740"/>
                <a:gd name="connsiteX5" fmla="*/ 76200 w 76200"/>
                <a:gd name="connsiteY5" fmla="*/ 0 h 20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00" h="205740">
                  <a:moveTo>
                    <a:pt x="76200" y="205740"/>
                  </a:moveTo>
                  <a:cubicBezTo>
                    <a:pt x="63500" y="203200"/>
                    <a:pt x="49684" y="203912"/>
                    <a:pt x="38100" y="198120"/>
                  </a:cubicBezTo>
                  <a:cubicBezTo>
                    <a:pt x="23432" y="190786"/>
                    <a:pt x="8752" y="165528"/>
                    <a:pt x="0" y="152400"/>
                  </a:cubicBezTo>
                  <a:cubicBezTo>
                    <a:pt x="2540" y="116840"/>
                    <a:pt x="-2439" y="79922"/>
                    <a:pt x="7620" y="45720"/>
                  </a:cubicBezTo>
                  <a:cubicBezTo>
                    <a:pt x="11204" y="33536"/>
                    <a:pt x="27533" y="29905"/>
                    <a:pt x="38100" y="22860"/>
                  </a:cubicBezTo>
                  <a:cubicBezTo>
                    <a:pt x="50423" y="14645"/>
                    <a:pt x="76200" y="0"/>
                    <a:pt x="76200" y="0"/>
                  </a:cubicBezTo>
                </a:path>
              </a:pathLst>
            </a:cu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105" name="フリーフォーム: 図形 104">
              <a:extLst>
                <a:ext uri="{FF2B5EF4-FFF2-40B4-BE49-F238E27FC236}">
                  <a16:creationId xmlns:a16="http://schemas.microsoft.com/office/drawing/2014/main" id="{986975C3-6A7A-F679-1FBD-050521E415B9}"/>
                </a:ext>
              </a:extLst>
            </p:cNvPr>
            <p:cNvSpPr/>
            <p:nvPr/>
          </p:nvSpPr>
          <p:spPr>
            <a:xfrm>
              <a:off x="598170" y="697230"/>
              <a:ext cx="97790" cy="205740"/>
            </a:xfrm>
            <a:custGeom>
              <a:avLst/>
              <a:gdLst>
                <a:gd name="connsiteX0" fmla="*/ 15240 w 98315"/>
                <a:gd name="connsiteY0" fmla="*/ 0 h 205750"/>
                <a:gd name="connsiteX1" fmla="*/ 68580 w 98315"/>
                <a:gd name="connsiteY1" fmla="*/ 15240 h 205750"/>
                <a:gd name="connsiteX2" fmla="*/ 83820 w 98315"/>
                <a:gd name="connsiteY2" fmla="*/ 190500 h 205750"/>
                <a:gd name="connsiteX3" fmla="*/ 38100 w 98315"/>
                <a:gd name="connsiteY3" fmla="*/ 198120 h 205750"/>
                <a:gd name="connsiteX4" fmla="*/ 0 w 98315"/>
                <a:gd name="connsiteY4" fmla="*/ 205740 h 20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15" h="205750">
                  <a:moveTo>
                    <a:pt x="15240" y="0"/>
                  </a:moveTo>
                  <a:cubicBezTo>
                    <a:pt x="33020" y="5080"/>
                    <a:pt x="52724" y="5726"/>
                    <a:pt x="68580" y="15240"/>
                  </a:cubicBezTo>
                  <a:cubicBezTo>
                    <a:pt x="121266" y="46852"/>
                    <a:pt x="88948" y="175848"/>
                    <a:pt x="83820" y="190500"/>
                  </a:cubicBezTo>
                  <a:cubicBezTo>
                    <a:pt x="78716" y="205083"/>
                    <a:pt x="53250" y="195090"/>
                    <a:pt x="38100" y="198120"/>
                  </a:cubicBezTo>
                  <a:cubicBezTo>
                    <a:pt x="-3080" y="206356"/>
                    <a:pt x="20090" y="205740"/>
                    <a:pt x="0" y="205740"/>
                  </a:cubicBezTo>
                </a:path>
              </a:pathLst>
            </a:custGeom>
            <a:ln w="28575">
              <a:solidFill>
                <a:schemeClr val="tx1"/>
              </a:solidFill>
            </a:ln>
          </p:spPr>
          <p:style>
            <a:lnRef idx="1">
              <a:schemeClr val="dk1"/>
            </a:lnRef>
            <a:fillRef idx="0">
              <a:schemeClr val="dk1"/>
            </a:fillRef>
            <a:effectRef idx="0">
              <a:schemeClr val="dk1"/>
            </a:effectRef>
            <a:fontRef idx="minor">
              <a:schemeClr val="tx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grpSp>
        <p:nvGrpSpPr>
          <p:cNvPr id="106" name="グループ化 105">
            <a:extLst>
              <a:ext uri="{FF2B5EF4-FFF2-40B4-BE49-F238E27FC236}">
                <a16:creationId xmlns:a16="http://schemas.microsoft.com/office/drawing/2014/main" id="{C3F0AB27-B07F-4BF4-7BA2-356A7334206A}"/>
              </a:ext>
            </a:extLst>
          </p:cNvPr>
          <p:cNvGrpSpPr/>
          <p:nvPr/>
        </p:nvGrpSpPr>
        <p:grpSpPr>
          <a:xfrm>
            <a:off x="2674521" y="5809827"/>
            <a:ext cx="977702" cy="590748"/>
            <a:chOff x="0" y="0"/>
            <a:chExt cx="1203325" cy="727075"/>
          </a:xfrm>
        </p:grpSpPr>
        <p:grpSp>
          <p:nvGrpSpPr>
            <p:cNvPr id="107" name="グループ化 106">
              <a:extLst>
                <a:ext uri="{FF2B5EF4-FFF2-40B4-BE49-F238E27FC236}">
                  <a16:creationId xmlns:a16="http://schemas.microsoft.com/office/drawing/2014/main" id="{AAF1D513-7926-904A-96AB-BE879EB4EA4D}"/>
                </a:ext>
              </a:extLst>
            </p:cNvPr>
            <p:cNvGrpSpPr/>
            <p:nvPr/>
          </p:nvGrpSpPr>
          <p:grpSpPr>
            <a:xfrm>
              <a:off x="0" y="43815"/>
              <a:ext cx="1203325" cy="683260"/>
              <a:chOff x="0" y="0"/>
              <a:chExt cx="1203705" cy="683260"/>
            </a:xfrm>
          </p:grpSpPr>
          <p:sp>
            <p:nvSpPr>
              <p:cNvPr id="111" name="フリーフォーム: 図形 110">
                <a:extLst>
                  <a:ext uri="{FF2B5EF4-FFF2-40B4-BE49-F238E27FC236}">
                    <a16:creationId xmlns:a16="http://schemas.microsoft.com/office/drawing/2014/main" id="{0CC6DE2E-FC21-7036-4A12-013467F3FBBF}"/>
                  </a:ext>
                </a:extLst>
              </p:cNvPr>
              <p:cNvSpPr/>
              <p:nvPr/>
            </p:nvSpPr>
            <p:spPr>
              <a:xfrm>
                <a:off x="659130" y="255270"/>
                <a:ext cx="544575" cy="316865"/>
              </a:xfrm>
              <a:custGeom>
                <a:avLst/>
                <a:gdLst>
                  <a:gd name="connsiteX0" fmla="*/ 0 w 396240"/>
                  <a:gd name="connsiteY0" fmla="*/ 15364 h 663064"/>
                  <a:gd name="connsiteX1" fmla="*/ 45720 w 396240"/>
                  <a:gd name="connsiteY1" fmla="*/ 124 h 663064"/>
                  <a:gd name="connsiteX2" fmla="*/ 99060 w 396240"/>
                  <a:gd name="connsiteY2" fmla="*/ 45844 h 663064"/>
                  <a:gd name="connsiteX3" fmla="*/ 160020 w 396240"/>
                  <a:gd name="connsiteY3" fmla="*/ 99184 h 663064"/>
                  <a:gd name="connsiteX4" fmla="*/ 182880 w 396240"/>
                  <a:gd name="connsiteY4" fmla="*/ 106804 h 663064"/>
                  <a:gd name="connsiteX5" fmla="*/ 243840 w 396240"/>
                  <a:gd name="connsiteY5" fmla="*/ 152524 h 663064"/>
                  <a:gd name="connsiteX6" fmla="*/ 266700 w 396240"/>
                  <a:gd name="connsiteY6" fmla="*/ 183004 h 663064"/>
                  <a:gd name="connsiteX7" fmla="*/ 281940 w 396240"/>
                  <a:gd name="connsiteY7" fmla="*/ 205864 h 663064"/>
                  <a:gd name="connsiteX8" fmla="*/ 335280 w 396240"/>
                  <a:gd name="connsiteY8" fmla="*/ 266824 h 663064"/>
                  <a:gd name="connsiteX9" fmla="*/ 350520 w 396240"/>
                  <a:gd name="connsiteY9" fmla="*/ 304924 h 663064"/>
                  <a:gd name="connsiteX10" fmla="*/ 381000 w 396240"/>
                  <a:gd name="connsiteY10" fmla="*/ 358264 h 663064"/>
                  <a:gd name="connsiteX11" fmla="*/ 396240 w 396240"/>
                  <a:gd name="connsiteY11" fmla="*/ 411604 h 663064"/>
                  <a:gd name="connsiteX12" fmla="*/ 388620 w 396240"/>
                  <a:gd name="connsiteY12" fmla="*/ 564004 h 663064"/>
                  <a:gd name="connsiteX13" fmla="*/ 365760 w 396240"/>
                  <a:gd name="connsiteY13" fmla="*/ 594484 h 663064"/>
                  <a:gd name="connsiteX14" fmla="*/ 320040 w 396240"/>
                  <a:gd name="connsiteY14" fmla="*/ 632584 h 663064"/>
                  <a:gd name="connsiteX15" fmla="*/ 289560 w 396240"/>
                  <a:gd name="connsiteY15" fmla="*/ 663064 h 66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40" h="663064">
                    <a:moveTo>
                      <a:pt x="0" y="15364"/>
                    </a:moveTo>
                    <a:cubicBezTo>
                      <a:pt x="15240" y="10284"/>
                      <a:pt x="29722" y="-1330"/>
                      <a:pt x="45720" y="124"/>
                    </a:cubicBezTo>
                    <a:cubicBezTo>
                      <a:pt x="82312" y="3451"/>
                      <a:pt x="81393" y="25653"/>
                      <a:pt x="99060" y="45844"/>
                    </a:cubicBezTo>
                    <a:cubicBezTo>
                      <a:pt x="114509" y="63500"/>
                      <a:pt x="137068" y="87708"/>
                      <a:pt x="160020" y="99184"/>
                    </a:cubicBezTo>
                    <a:cubicBezTo>
                      <a:pt x="167204" y="102776"/>
                      <a:pt x="175260" y="104264"/>
                      <a:pt x="182880" y="106804"/>
                    </a:cubicBezTo>
                    <a:cubicBezTo>
                      <a:pt x="203200" y="122044"/>
                      <a:pt x="228600" y="132204"/>
                      <a:pt x="243840" y="152524"/>
                    </a:cubicBezTo>
                    <a:cubicBezTo>
                      <a:pt x="251460" y="162684"/>
                      <a:pt x="259318" y="172670"/>
                      <a:pt x="266700" y="183004"/>
                    </a:cubicBezTo>
                    <a:cubicBezTo>
                      <a:pt x="272023" y="190456"/>
                      <a:pt x="275980" y="198911"/>
                      <a:pt x="281940" y="205864"/>
                    </a:cubicBezTo>
                    <a:cubicBezTo>
                      <a:pt x="305541" y="233398"/>
                      <a:pt x="317817" y="235391"/>
                      <a:pt x="335280" y="266824"/>
                    </a:cubicBezTo>
                    <a:cubicBezTo>
                      <a:pt x="341923" y="278781"/>
                      <a:pt x="344403" y="292690"/>
                      <a:pt x="350520" y="304924"/>
                    </a:cubicBezTo>
                    <a:cubicBezTo>
                      <a:pt x="388784" y="381451"/>
                      <a:pt x="340923" y="264750"/>
                      <a:pt x="381000" y="358264"/>
                    </a:cubicBezTo>
                    <a:cubicBezTo>
                      <a:pt x="387559" y="373568"/>
                      <a:pt x="392373" y="396137"/>
                      <a:pt x="396240" y="411604"/>
                    </a:cubicBezTo>
                    <a:cubicBezTo>
                      <a:pt x="393700" y="462404"/>
                      <a:pt x="396982" y="513833"/>
                      <a:pt x="388620" y="564004"/>
                    </a:cubicBezTo>
                    <a:cubicBezTo>
                      <a:pt x="386532" y="576531"/>
                      <a:pt x="374025" y="584841"/>
                      <a:pt x="365760" y="594484"/>
                    </a:cubicBezTo>
                    <a:cubicBezTo>
                      <a:pt x="343290" y="620699"/>
                      <a:pt x="346032" y="614019"/>
                      <a:pt x="320040" y="632584"/>
                    </a:cubicBezTo>
                    <a:cubicBezTo>
                      <a:pt x="287528" y="655807"/>
                      <a:pt x="289560" y="642976"/>
                      <a:pt x="289560" y="663064"/>
                    </a:cubicBezTo>
                  </a:path>
                </a:pathLst>
              </a:cu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112" name="フリーフォーム: 図形 111">
                <a:extLst>
                  <a:ext uri="{FF2B5EF4-FFF2-40B4-BE49-F238E27FC236}">
                    <a16:creationId xmlns:a16="http://schemas.microsoft.com/office/drawing/2014/main" id="{985FAD90-F24F-5A3A-8250-CE1E1AADFAC3}"/>
                  </a:ext>
                </a:extLst>
              </p:cNvPr>
              <p:cNvSpPr/>
              <p:nvPr/>
            </p:nvSpPr>
            <p:spPr>
              <a:xfrm>
                <a:off x="7620" y="209550"/>
                <a:ext cx="621030" cy="368300"/>
              </a:xfrm>
              <a:custGeom>
                <a:avLst/>
                <a:gdLst>
                  <a:gd name="connsiteX0" fmla="*/ 441960 w 465166"/>
                  <a:gd name="connsiteY0" fmla="*/ 0 h 655320"/>
                  <a:gd name="connsiteX1" fmla="*/ 464820 w 465166"/>
                  <a:gd name="connsiteY1" fmla="*/ 38100 h 655320"/>
                  <a:gd name="connsiteX2" fmla="*/ 449580 w 465166"/>
                  <a:gd name="connsiteY2" fmla="*/ 106680 h 655320"/>
                  <a:gd name="connsiteX3" fmla="*/ 327660 w 465166"/>
                  <a:gd name="connsiteY3" fmla="*/ 182880 h 655320"/>
                  <a:gd name="connsiteX4" fmla="*/ 281940 w 465166"/>
                  <a:gd name="connsiteY4" fmla="*/ 213360 h 655320"/>
                  <a:gd name="connsiteX5" fmla="*/ 259080 w 465166"/>
                  <a:gd name="connsiteY5" fmla="*/ 228600 h 655320"/>
                  <a:gd name="connsiteX6" fmla="*/ 167640 w 465166"/>
                  <a:gd name="connsiteY6" fmla="*/ 266700 h 655320"/>
                  <a:gd name="connsiteX7" fmla="*/ 144780 w 465166"/>
                  <a:gd name="connsiteY7" fmla="*/ 289560 h 655320"/>
                  <a:gd name="connsiteX8" fmla="*/ 68580 w 465166"/>
                  <a:gd name="connsiteY8" fmla="*/ 327660 h 655320"/>
                  <a:gd name="connsiteX9" fmla="*/ 0 w 465166"/>
                  <a:gd name="connsiteY9" fmla="*/ 403860 h 655320"/>
                  <a:gd name="connsiteX10" fmla="*/ 22860 w 465166"/>
                  <a:gd name="connsiteY10" fmla="*/ 617220 h 655320"/>
                  <a:gd name="connsiteX11" fmla="*/ 38100 w 465166"/>
                  <a:gd name="connsiteY11" fmla="*/ 640080 h 655320"/>
                  <a:gd name="connsiteX12" fmla="*/ 60960 w 465166"/>
                  <a:gd name="connsiteY12" fmla="*/ 655320 h 65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5166" h="655320">
                    <a:moveTo>
                      <a:pt x="441960" y="0"/>
                    </a:moveTo>
                    <a:cubicBezTo>
                      <a:pt x="449580" y="12700"/>
                      <a:pt x="463765" y="23327"/>
                      <a:pt x="464820" y="38100"/>
                    </a:cubicBezTo>
                    <a:cubicBezTo>
                      <a:pt x="466488" y="61458"/>
                      <a:pt x="462243" y="86982"/>
                      <a:pt x="449580" y="106680"/>
                    </a:cubicBezTo>
                    <a:cubicBezTo>
                      <a:pt x="437248" y="125863"/>
                      <a:pt x="340792" y="175001"/>
                      <a:pt x="327660" y="182880"/>
                    </a:cubicBezTo>
                    <a:cubicBezTo>
                      <a:pt x="311954" y="192304"/>
                      <a:pt x="297180" y="203200"/>
                      <a:pt x="281940" y="213360"/>
                    </a:cubicBezTo>
                    <a:cubicBezTo>
                      <a:pt x="274320" y="218440"/>
                      <a:pt x="267271" y="224504"/>
                      <a:pt x="259080" y="228600"/>
                    </a:cubicBezTo>
                    <a:cubicBezTo>
                      <a:pt x="209189" y="253545"/>
                      <a:pt x="239236" y="239852"/>
                      <a:pt x="167640" y="266700"/>
                    </a:cubicBezTo>
                    <a:cubicBezTo>
                      <a:pt x="160020" y="274320"/>
                      <a:pt x="153958" y="283912"/>
                      <a:pt x="144780" y="289560"/>
                    </a:cubicBezTo>
                    <a:cubicBezTo>
                      <a:pt x="120595" y="304443"/>
                      <a:pt x="90755" y="309920"/>
                      <a:pt x="68580" y="327660"/>
                    </a:cubicBezTo>
                    <a:cubicBezTo>
                      <a:pt x="16177" y="369582"/>
                      <a:pt x="39502" y="344608"/>
                      <a:pt x="0" y="403860"/>
                    </a:cubicBezTo>
                    <a:cubicBezTo>
                      <a:pt x="7620" y="474980"/>
                      <a:pt x="11471" y="546606"/>
                      <a:pt x="22860" y="617220"/>
                    </a:cubicBezTo>
                    <a:cubicBezTo>
                      <a:pt x="24318" y="626261"/>
                      <a:pt x="31624" y="633604"/>
                      <a:pt x="38100" y="640080"/>
                    </a:cubicBezTo>
                    <a:cubicBezTo>
                      <a:pt x="44576" y="646556"/>
                      <a:pt x="60960" y="655320"/>
                      <a:pt x="60960" y="655320"/>
                    </a:cubicBezTo>
                  </a:path>
                </a:pathLst>
              </a:custGeom>
              <a:ln w="28575">
                <a:solidFill>
                  <a:srgbClr val="FF0000"/>
                </a:solidFill>
              </a:ln>
            </p:spPr>
            <p:style>
              <a:lnRef idx="3">
                <a:schemeClr val="dk1"/>
              </a:lnRef>
              <a:fillRef idx="0">
                <a:schemeClr val="dk1"/>
              </a:fillRef>
              <a:effectRef idx="2">
                <a:schemeClr val="dk1"/>
              </a:effectRef>
              <a:fontRef idx="minor">
                <a:schemeClr val="tx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pic>
            <p:nvPicPr>
              <p:cNvPr id="113" name="図 112">
                <a:extLst>
                  <a:ext uri="{FF2B5EF4-FFF2-40B4-BE49-F238E27FC236}">
                    <a16:creationId xmlns:a16="http://schemas.microsoft.com/office/drawing/2014/main" id="{DEEBC945-FC5C-0319-4907-881EEB852801}"/>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72440" y="0"/>
                <a:ext cx="276225" cy="309245"/>
              </a:xfrm>
              <a:prstGeom prst="rect">
                <a:avLst/>
              </a:prstGeom>
              <a:noFill/>
              <a:ln>
                <a:noFill/>
              </a:ln>
            </p:spPr>
          </p:pic>
          <p:pic>
            <p:nvPicPr>
              <p:cNvPr id="114" name="図 113">
                <a:extLst>
                  <a:ext uri="{FF2B5EF4-FFF2-40B4-BE49-F238E27FC236}">
                    <a16:creationId xmlns:a16="http://schemas.microsoft.com/office/drawing/2014/main" id="{EE60923A-716B-AA49-4EF5-C90A00DCE49A}"/>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28637" t="58696" r="60207" b="34783"/>
              <a:stretch/>
            </p:blipFill>
            <p:spPr bwMode="auto">
              <a:xfrm>
                <a:off x="0" y="472440"/>
                <a:ext cx="630555" cy="210820"/>
              </a:xfrm>
              <a:prstGeom prst="rect">
                <a:avLst/>
              </a:prstGeom>
              <a:ln>
                <a:noFill/>
              </a:ln>
              <a:extLst>
                <a:ext uri="{53640926-AAD7-44D8-BBD7-CCE9431645EC}">
                  <a14:shadowObscured xmlns:a14="http://schemas.microsoft.com/office/drawing/2010/main"/>
                </a:ext>
              </a:extLst>
            </p:spPr>
          </p:pic>
          <p:pic>
            <p:nvPicPr>
              <p:cNvPr id="115" name="図 114">
                <a:extLst>
                  <a:ext uri="{FF2B5EF4-FFF2-40B4-BE49-F238E27FC236}">
                    <a16:creationId xmlns:a16="http://schemas.microsoft.com/office/drawing/2014/main" id="{EE60923A-716B-AA49-4EF5-C90A00DCE49A}"/>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28637" t="58696" r="60207" b="34783"/>
              <a:stretch/>
            </p:blipFill>
            <p:spPr bwMode="auto">
              <a:xfrm>
                <a:off x="510540" y="472440"/>
                <a:ext cx="630555" cy="210820"/>
              </a:xfrm>
              <a:prstGeom prst="rect">
                <a:avLst/>
              </a:prstGeom>
              <a:ln>
                <a:noFill/>
              </a:ln>
              <a:extLst>
                <a:ext uri="{53640926-AAD7-44D8-BBD7-CCE9431645EC}">
                  <a14:shadowObscured xmlns:a14="http://schemas.microsoft.com/office/drawing/2010/main"/>
                </a:ext>
              </a:extLst>
            </p:spPr>
          </p:pic>
        </p:grpSp>
        <p:sp>
          <p:nvSpPr>
            <p:cNvPr id="108" name="フリーフォーム: 図形 107">
              <a:extLst>
                <a:ext uri="{FF2B5EF4-FFF2-40B4-BE49-F238E27FC236}">
                  <a16:creationId xmlns:a16="http://schemas.microsoft.com/office/drawing/2014/main" id="{E4A630C9-400E-3C0E-755E-95027D1869A5}"/>
                </a:ext>
              </a:extLst>
            </p:cNvPr>
            <p:cNvSpPr/>
            <p:nvPr/>
          </p:nvSpPr>
          <p:spPr>
            <a:xfrm>
              <a:off x="499110" y="17145"/>
              <a:ext cx="60960" cy="76200"/>
            </a:xfrm>
            <a:custGeom>
              <a:avLst/>
              <a:gdLst>
                <a:gd name="connsiteX0" fmla="*/ 0 w 60960"/>
                <a:gd name="connsiteY0" fmla="*/ 0 h 76200"/>
                <a:gd name="connsiteX1" fmla="*/ 30480 w 60960"/>
                <a:gd name="connsiteY1" fmla="*/ 38100 h 76200"/>
                <a:gd name="connsiteX2" fmla="*/ 60960 w 60960"/>
                <a:gd name="connsiteY2" fmla="*/ 76200 h 76200"/>
              </a:gdLst>
              <a:ahLst/>
              <a:cxnLst>
                <a:cxn ang="0">
                  <a:pos x="connsiteX0" y="connsiteY0"/>
                </a:cxn>
                <a:cxn ang="0">
                  <a:pos x="connsiteX1" y="connsiteY1"/>
                </a:cxn>
                <a:cxn ang="0">
                  <a:pos x="connsiteX2" y="connsiteY2"/>
                </a:cxn>
              </a:cxnLst>
              <a:rect l="l" t="t" r="r" b="b"/>
              <a:pathLst>
                <a:path w="60960" h="76200">
                  <a:moveTo>
                    <a:pt x="0" y="0"/>
                  </a:moveTo>
                  <a:cubicBezTo>
                    <a:pt x="10160" y="12700"/>
                    <a:pt x="20722" y="25089"/>
                    <a:pt x="30480" y="38100"/>
                  </a:cubicBezTo>
                  <a:cubicBezTo>
                    <a:pt x="59318" y="76550"/>
                    <a:pt x="31704" y="46944"/>
                    <a:pt x="60960" y="76200"/>
                  </a:cubicBezTo>
                </a:path>
              </a:pathLst>
            </a:custGeom>
            <a:ln w="28575"/>
          </p:spPr>
          <p:style>
            <a:lnRef idx="3">
              <a:schemeClr val="accent4"/>
            </a:lnRef>
            <a:fillRef idx="0">
              <a:schemeClr val="accent4"/>
            </a:fillRef>
            <a:effectRef idx="2">
              <a:schemeClr val="accent4"/>
            </a:effectRef>
            <a:fontRef idx="minor">
              <a:schemeClr val="tx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109" name="フリーフォーム: 図形 108">
              <a:extLst>
                <a:ext uri="{FF2B5EF4-FFF2-40B4-BE49-F238E27FC236}">
                  <a16:creationId xmlns:a16="http://schemas.microsoft.com/office/drawing/2014/main" id="{DA837271-FB87-4841-6D23-2BB3B3464E57}"/>
                </a:ext>
              </a:extLst>
            </p:cNvPr>
            <p:cNvSpPr/>
            <p:nvPr/>
          </p:nvSpPr>
          <p:spPr>
            <a:xfrm rot="4604981">
              <a:off x="661035" y="30480"/>
              <a:ext cx="60960" cy="76200"/>
            </a:xfrm>
            <a:custGeom>
              <a:avLst/>
              <a:gdLst>
                <a:gd name="connsiteX0" fmla="*/ 0 w 60960"/>
                <a:gd name="connsiteY0" fmla="*/ 0 h 76200"/>
                <a:gd name="connsiteX1" fmla="*/ 30480 w 60960"/>
                <a:gd name="connsiteY1" fmla="*/ 38100 h 76200"/>
                <a:gd name="connsiteX2" fmla="*/ 60960 w 60960"/>
                <a:gd name="connsiteY2" fmla="*/ 76200 h 76200"/>
              </a:gdLst>
              <a:ahLst/>
              <a:cxnLst>
                <a:cxn ang="0">
                  <a:pos x="connsiteX0" y="connsiteY0"/>
                </a:cxn>
                <a:cxn ang="0">
                  <a:pos x="connsiteX1" y="connsiteY1"/>
                </a:cxn>
                <a:cxn ang="0">
                  <a:pos x="connsiteX2" y="connsiteY2"/>
                </a:cxn>
              </a:cxnLst>
              <a:rect l="l" t="t" r="r" b="b"/>
              <a:pathLst>
                <a:path w="60960" h="76200">
                  <a:moveTo>
                    <a:pt x="0" y="0"/>
                  </a:moveTo>
                  <a:cubicBezTo>
                    <a:pt x="10160" y="12700"/>
                    <a:pt x="20722" y="25089"/>
                    <a:pt x="30480" y="38100"/>
                  </a:cubicBezTo>
                  <a:cubicBezTo>
                    <a:pt x="59318" y="76550"/>
                    <a:pt x="31704" y="46944"/>
                    <a:pt x="60960" y="76200"/>
                  </a:cubicBezTo>
                </a:path>
              </a:pathLst>
            </a:custGeom>
            <a:noFill/>
            <a:ln w="28575" cap="flat" cmpd="sng" algn="ctr">
              <a:solidFill>
                <a:srgbClr val="FFC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110" name="フリーフォーム: 図形 109">
              <a:extLst>
                <a:ext uri="{FF2B5EF4-FFF2-40B4-BE49-F238E27FC236}">
                  <a16:creationId xmlns:a16="http://schemas.microsoft.com/office/drawing/2014/main" id="{8B5B4DDE-3D14-158D-A569-06956052636C}"/>
                </a:ext>
              </a:extLst>
            </p:cNvPr>
            <p:cNvSpPr/>
            <p:nvPr/>
          </p:nvSpPr>
          <p:spPr>
            <a:xfrm rot="3787574">
              <a:off x="592455" y="-7620"/>
              <a:ext cx="60960" cy="76200"/>
            </a:xfrm>
            <a:custGeom>
              <a:avLst/>
              <a:gdLst>
                <a:gd name="connsiteX0" fmla="*/ 0 w 60960"/>
                <a:gd name="connsiteY0" fmla="*/ 0 h 76200"/>
                <a:gd name="connsiteX1" fmla="*/ 30480 w 60960"/>
                <a:gd name="connsiteY1" fmla="*/ 38100 h 76200"/>
                <a:gd name="connsiteX2" fmla="*/ 60960 w 60960"/>
                <a:gd name="connsiteY2" fmla="*/ 76200 h 76200"/>
              </a:gdLst>
              <a:ahLst/>
              <a:cxnLst>
                <a:cxn ang="0">
                  <a:pos x="connsiteX0" y="connsiteY0"/>
                </a:cxn>
                <a:cxn ang="0">
                  <a:pos x="connsiteX1" y="connsiteY1"/>
                </a:cxn>
                <a:cxn ang="0">
                  <a:pos x="connsiteX2" y="connsiteY2"/>
                </a:cxn>
              </a:cxnLst>
              <a:rect l="l" t="t" r="r" b="b"/>
              <a:pathLst>
                <a:path w="60960" h="76200">
                  <a:moveTo>
                    <a:pt x="0" y="0"/>
                  </a:moveTo>
                  <a:cubicBezTo>
                    <a:pt x="10160" y="12700"/>
                    <a:pt x="20722" y="25089"/>
                    <a:pt x="30480" y="38100"/>
                  </a:cubicBezTo>
                  <a:cubicBezTo>
                    <a:pt x="59318" y="76550"/>
                    <a:pt x="31704" y="46944"/>
                    <a:pt x="60960" y="76200"/>
                  </a:cubicBezTo>
                </a:path>
              </a:pathLst>
            </a:custGeom>
            <a:noFill/>
            <a:ln w="28575" cap="flat" cmpd="sng" algn="ctr">
              <a:solidFill>
                <a:srgbClr val="FFC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sp>
        <p:nvSpPr>
          <p:cNvPr id="118" name="吹き出し: 角を丸めた四角形 117">
            <a:extLst>
              <a:ext uri="{FF2B5EF4-FFF2-40B4-BE49-F238E27FC236}">
                <a16:creationId xmlns:a16="http://schemas.microsoft.com/office/drawing/2014/main" id="{58236D42-BEDD-1048-B712-B4C2A30E6274}"/>
              </a:ext>
            </a:extLst>
          </p:cNvPr>
          <p:cNvSpPr/>
          <p:nvPr/>
        </p:nvSpPr>
        <p:spPr>
          <a:xfrm>
            <a:off x="3891576" y="5045784"/>
            <a:ext cx="3474464" cy="399612"/>
          </a:xfrm>
          <a:prstGeom prst="wedgeRoundRectCallout">
            <a:avLst>
              <a:gd name="adj1" fmla="val -52817"/>
              <a:gd name="adj2" fmla="val 43072"/>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100" dirty="0">
                <a:latin typeface="HG丸ｺﾞｼｯｸM-PRO" panose="020F0600000000000000" pitchFamily="50" charset="-128"/>
                <a:ea typeface="HG丸ｺﾞｼｯｸM-PRO" panose="020F0600000000000000" pitchFamily="50" charset="-128"/>
              </a:rPr>
              <a:t>乾電池の数が増えると、電流の大きさが大きくなり、</a:t>
            </a:r>
            <a:endParaRPr lang="en-US" altLang="ja-JP" sz="1100" dirty="0">
              <a:latin typeface="HG丸ｺﾞｼｯｸM-PRO" panose="020F0600000000000000" pitchFamily="50" charset="-128"/>
              <a:ea typeface="HG丸ｺﾞｼｯｸM-PRO" panose="020F0600000000000000" pitchFamily="50" charset="-128"/>
            </a:endParaRPr>
          </a:p>
          <a:p>
            <a:r>
              <a:rPr lang="ja-JP" altLang="en-US" sz="1100" dirty="0">
                <a:latin typeface="HG丸ｺﾞｼｯｸM-PRO" panose="020F0600000000000000" pitchFamily="50" charset="-128"/>
                <a:ea typeface="HG丸ｺﾞｼｯｸM-PRO" panose="020F0600000000000000" pitchFamily="50" charset="-128"/>
              </a:rPr>
              <a:t>豆電球が明るくなるんだな。</a:t>
            </a:r>
            <a:endParaRPr lang="ja-JP" altLang="en-US" sz="1200" dirty="0">
              <a:latin typeface="HG丸ｺﾞｼｯｸM-PRO" panose="020F0600000000000000" pitchFamily="50" charset="-128"/>
              <a:ea typeface="HG丸ｺﾞｼｯｸM-PRO" panose="020F0600000000000000" pitchFamily="50" charset="-128"/>
            </a:endParaRPr>
          </a:p>
        </p:txBody>
      </p:sp>
      <p:sp>
        <p:nvSpPr>
          <p:cNvPr id="119" name="吹き出し: 角を丸めた四角形 118">
            <a:extLst>
              <a:ext uri="{FF2B5EF4-FFF2-40B4-BE49-F238E27FC236}">
                <a16:creationId xmlns:a16="http://schemas.microsoft.com/office/drawing/2014/main" id="{32588752-CFF0-0247-F386-883A8DB5EDF7}"/>
              </a:ext>
            </a:extLst>
          </p:cNvPr>
          <p:cNvSpPr/>
          <p:nvPr/>
        </p:nvSpPr>
        <p:spPr>
          <a:xfrm>
            <a:off x="4483972" y="5513362"/>
            <a:ext cx="2761140" cy="833410"/>
          </a:xfrm>
          <a:prstGeom prst="wedgeRoundRectCallout">
            <a:avLst>
              <a:gd name="adj1" fmla="val -54776"/>
              <a:gd name="adj2" fmla="val -34838"/>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138" dirty="0">
                <a:latin typeface="HG丸ｺﾞｼｯｸM-PRO" panose="020F0600000000000000" pitchFamily="50" charset="-128"/>
                <a:ea typeface="HG丸ｺﾞｼｯｸM-PRO" panose="020F0600000000000000" pitchFamily="50" charset="-128"/>
              </a:rPr>
              <a:t>乾電池の数が増えても、並列つなぎの場合は豆電球の明るさは変わらないんだな。乾電池の数だけでなく、つなぎ方も関係しているんだな。</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ACA2493E-891F-E5D6-765D-59B46E51C697}"/>
              </a:ext>
            </a:extLst>
          </p:cNvPr>
          <p:cNvSpPr txBox="1"/>
          <p:nvPr/>
        </p:nvSpPr>
        <p:spPr>
          <a:xfrm>
            <a:off x="7457665" y="6100555"/>
            <a:ext cx="2433238" cy="792781"/>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小３「電気の通り道」→</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→小５「電流がつくる磁力」</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→小６「電気の利用」</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→中２「電流とその利用」</a:t>
            </a:r>
            <a:endParaRPr lang="en-US" altLang="ja-JP" sz="1138"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2F84A2BA-9CDC-B40F-48F9-24634361646F}"/>
              </a:ext>
            </a:extLst>
          </p:cNvPr>
          <p:cNvSpPr txBox="1"/>
          <p:nvPr/>
        </p:nvSpPr>
        <p:spPr>
          <a:xfrm>
            <a:off x="7467566" y="3091801"/>
            <a:ext cx="2376769"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「〇と□はどのような関係にあるだろうか？」と問いかけ、何が変わったら、何が変わったのかに気付けるようにする。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5" name="テキスト ボックス 4">
            <a:extLst>
              <a:ext uri="{FF2B5EF4-FFF2-40B4-BE49-F238E27FC236}">
                <a16:creationId xmlns:a16="http://schemas.microsoft.com/office/drawing/2014/main" id="{7EF3A0D5-EFCF-41A0-80AD-0EF3A64A3A62}"/>
              </a:ext>
            </a:extLst>
          </p:cNvPr>
          <p:cNvSpPr txBox="1"/>
          <p:nvPr/>
        </p:nvSpPr>
        <p:spPr>
          <a:xfrm>
            <a:off x="9502800" y="6474037"/>
            <a:ext cx="412955"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９</a:t>
            </a:r>
          </a:p>
        </p:txBody>
      </p:sp>
    </p:spTree>
    <p:extLst>
      <p:ext uri="{BB962C8B-B14F-4D97-AF65-F5344CB8AC3E}">
        <p14:creationId xmlns:p14="http://schemas.microsoft.com/office/powerpoint/2010/main" val="1211593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CB4E27C9-65A3-730A-99A7-C7826B07EAE9}"/>
              </a:ext>
            </a:extLst>
          </p:cNvPr>
          <p:cNvSpPr txBox="1"/>
          <p:nvPr/>
        </p:nvSpPr>
        <p:spPr>
          <a:xfrm>
            <a:off x="2790530" y="5034133"/>
            <a:ext cx="4426078" cy="542456"/>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・虫めがねを紙から遠ざけていくと、光の集まる部分は小さくなって、</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明るくなっていくな。温度も上がっていく気がする。</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（量的・関係的）</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0" name="正方形/長方形 39">
            <a:extLst>
              <a:ext uri="{FF2B5EF4-FFF2-40B4-BE49-F238E27FC236}">
                <a16:creationId xmlns:a16="http://schemas.microsoft.com/office/drawing/2014/main" id="{635FE678-1A17-1E66-40BF-C7C8E1519966}"/>
              </a:ext>
            </a:extLst>
          </p:cNvPr>
          <p:cNvSpPr/>
          <p:nvPr/>
        </p:nvSpPr>
        <p:spPr>
          <a:xfrm>
            <a:off x="-8371" y="644911"/>
            <a:ext cx="9906000" cy="6213089"/>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324374" y="1673575"/>
            <a:ext cx="226625" cy="2934993"/>
          </a:xfrm>
          <a:prstGeom prst="downArrow">
            <a:avLst>
              <a:gd name="adj1" fmla="val 50000"/>
              <a:gd name="adj2" fmla="val 646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619712" y="1858665"/>
            <a:ext cx="4793856" cy="4841372"/>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63" dirty="0"/>
              <a:t>ｂ</a:t>
            </a:r>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103301" y="1298472"/>
            <a:ext cx="2449641" cy="553998"/>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スチール缶をクレーンで持ち上げるときに、電磁石を使うよさは何だろうか。</a:t>
            </a:r>
            <a:endParaRPr lang="en-US" altLang="ja-JP" sz="1000" dirty="0">
              <a:latin typeface="HG創英角ｺﾞｼｯｸUB" panose="020B0909000000000000" pitchFamily="49" charset="-128"/>
              <a:ea typeface="HG創英角ｺﾞｼｯｸUB" panose="020B0909000000000000" pitchFamily="49"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9603" y="684172"/>
            <a:ext cx="4436783" cy="338554"/>
          </a:xfrm>
          <a:prstGeom prst="rect">
            <a:avLst/>
          </a:prstGeom>
          <a:noFill/>
        </p:spPr>
        <p:txBody>
          <a:bodyPr wrap="square" rtlCol="0">
            <a:spAutoFit/>
          </a:bodyPr>
          <a:lstStyle/>
          <a:p>
            <a:r>
              <a:rPr lang="ja-JP" altLang="en-US" sz="1600" dirty="0"/>
              <a:t>小５　「電流がつくる磁力」　</a:t>
            </a:r>
            <a:r>
              <a:rPr lang="ja-JP" altLang="en-US" sz="1600" dirty="0">
                <a:latin typeface="+mn-ea"/>
              </a:rPr>
              <a:t>全</a:t>
            </a:r>
            <a:r>
              <a:rPr lang="en-US" altLang="ja-JP" sz="1600" dirty="0">
                <a:latin typeface="+mn-ea"/>
              </a:rPr>
              <a:t>11</a:t>
            </a:r>
            <a:r>
              <a:rPr lang="ja-JP" altLang="en-US" sz="1600" dirty="0">
                <a:latin typeface="+mn-ea"/>
              </a:rPr>
              <a:t>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81741" y="1919796"/>
            <a:ext cx="244964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電磁石にはどのような性質があるのだろうか。</a:t>
            </a:r>
            <a:endParaRPr lang="en-US" altLang="ja-JP" sz="100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81740" y="2378162"/>
            <a:ext cx="245225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電磁石の極を変えるには、どのようにすればよいのだろうか。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66752" y="2834280"/>
            <a:ext cx="2470726"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電磁石が鉄を引き付ける力を、もっと強くするにはどのようにすればよいのだろうか。</a:t>
            </a:r>
            <a:endParaRPr lang="en-US" altLang="ja-JP" sz="100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81739" y="4633057"/>
            <a:ext cx="2447863" cy="1477328"/>
          </a:xfrm>
          <a:prstGeom prst="rect">
            <a:avLst/>
          </a:prstGeom>
          <a:solidFill>
            <a:schemeClr val="bg1"/>
          </a:solidFill>
          <a:ln w="38100">
            <a:solidFill>
              <a:srgbClr val="0033CC"/>
            </a:solidFill>
          </a:ln>
        </p:spPr>
        <p:txBody>
          <a:bodyPr wrap="square" rtlCol="0">
            <a:spAutoFit/>
          </a:bodyPr>
          <a:lstStyle/>
          <a:p>
            <a:r>
              <a:rPr lang="ja-JP" altLang="en-US" sz="1000" dirty="0"/>
              <a:t>電磁石は磁石と同じように鉄を引き付けるが、電流が流れていないときは、その働きがないので、スチール缶を引き付けたり、離したりすることができる。電磁石はコイルの巻き数や電流の大きさを大きくすることで、引き付ける力を大きくすることができる。だから、物の重さに合わせて電流の大きさを変えればよい。</a:t>
            </a:r>
            <a:endParaRPr lang="en-US" altLang="ja-JP" sz="1000" dirty="0"/>
          </a:p>
        </p:txBody>
      </p:sp>
      <p:sp>
        <p:nvSpPr>
          <p:cNvPr id="13" name="テキスト ボックス 12">
            <a:extLst>
              <a:ext uri="{FF2B5EF4-FFF2-40B4-BE49-F238E27FC236}">
                <a16:creationId xmlns:a16="http://schemas.microsoft.com/office/drawing/2014/main" id="{FB0BE846-EB28-C745-1CF5-9663BBBB200F}"/>
              </a:ext>
            </a:extLst>
          </p:cNvPr>
          <p:cNvSpPr txBox="1"/>
          <p:nvPr/>
        </p:nvSpPr>
        <p:spPr>
          <a:xfrm>
            <a:off x="7478140" y="5402645"/>
            <a:ext cx="2318558" cy="617670"/>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変える条件、変えない条件をキーワードにして、条件を整理できるようにする。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7" name="テキスト ボックス 36">
            <a:extLst>
              <a:ext uri="{FF2B5EF4-FFF2-40B4-BE49-F238E27FC236}">
                <a16:creationId xmlns:a16="http://schemas.microsoft.com/office/drawing/2014/main" id="{CBB54617-6C4A-B0CA-107B-0AE862948554}"/>
              </a:ext>
            </a:extLst>
          </p:cNvPr>
          <p:cNvSpPr txBox="1"/>
          <p:nvPr/>
        </p:nvSpPr>
        <p:spPr>
          <a:xfrm>
            <a:off x="7486543" y="2789282"/>
            <a:ext cx="2352777"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予想の理由を問いかけ、学んできたことと関係付けて予想できるようにする。必要に応じて、既習事項の教科書を提示して思い出せるようにする。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66752" y="3445273"/>
            <a:ext cx="2486188"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電磁石の性質を使ったおもちゃを作って説明してみよう。</a:t>
            </a:r>
            <a:endParaRPr lang="en-US" altLang="ja-JP" sz="1000" dirty="0"/>
          </a:p>
        </p:txBody>
      </p:sp>
      <p:sp>
        <p:nvSpPr>
          <p:cNvPr id="12" name="四角形: 角を丸くする 11">
            <a:extLst>
              <a:ext uri="{FF2B5EF4-FFF2-40B4-BE49-F238E27FC236}">
                <a16:creationId xmlns:a16="http://schemas.microsoft.com/office/drawing/2014/main" id="{B5C92BA7-BCFA-CD28-C5E1-CC96D38584E0}"/>
              </a:ext>
            </a:extLst>
          </p:cNvPr>
          <p:cNvSpPr/>
          <p:nvPr/>
        </p:nvSpPr>
        <p:spPr>
          <a:xfrm>
            <a:off x="5280547" y="672062"/>
            <a:ext cx="4447852"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433804" y="622885"/>
            <a:ext cx="4408583"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「量的・関係的な視点」「条件を制御する」「関係付ける」　</a:t>
            </a:r>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477872" y="1570505"/>
            <a:ext cx="2370044" cy="1143005"/>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電磁石を使ったクレーンの写真を見せたり、全員に電磁石を使ったおもちゃのクレーンゲームを体験させたりする。その中で、既習事項の磁石と電磁石を比較させ一人一人が疑問をもてるようにする。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11" name="テキスト ボックス 10">
            <a:extLst>
              <a:ext uri="{FF2B5EF4-FFF2-40B4-BE49-F238E27FC236}">
                <a16:creationId xmlns:a16="http://schemas.microsoft.com/office/drawing/2014/main" id="{09685525-71E1-42E0-7557-72D115CDF17A}"/>
              </a:ext>
            </a:extLst>
          </p:cNvPr>
          <p:cNvSpPr txBox="1"/>
          <p:nvPr/>
        </p:nvSpPr>
        <p:spPr>
          <a:xfrm>
            <a:off x="81740" y="3899583"/>
            <a:ext cx="2458801"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活動例</a:t>
            </a:r>
            <a:r>
              <a:rPr lang="en-US" altLang="ja-JP" sz="1000" dirty="0"/>
              <a:t>】</a:t>
            </a:r>
            <a:r>
              <a:rPr lang="ja-JP" altLang="en-US" sz="1000" dirty="0"/>
              <a:t>身の回りで使われている電磁石を探してみよう。</a:t>
            </a:r>
            <a:endParaRPr lang="en-US" altLang="ja-JP" sz="1000" dirty="0"/>
          </a:p>
        </p:txBody>
      </p:sp>
      <p:sp>
        <p:nvSpPr>
          <p:cNvPr id="35" name="テキスト ボックス 34">
            <a:extLst>
              <a:ext uri="{FF2B5EF4-FFF2-40B4-BE49-F238E27FC236}">
                <a16:creationId xmlns:a16="http://schemas.microsoft.com/office/drawing/2014/main" id="{261D4962-666C-173C-1301-3A70181FF657}"/>
              </a:ext>
            </a:extLst>
          </p:cNvPr>
          <p:cNvSpPr txBox="1"/>
          <p:nvPr/>
        </p:nvSpPr>
        <p:spPr>
          <a:xfrm>
            <a:off x="2629505" y="1080515"/>
            <a:ext cx="4784064" cy="692497"/>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・電流の流れているコイルは、鉄心を磁化する働きがあり、電流の向きが変わると、　</a:t>
            </a:r>
            <a:endParaRPr lang="en-US" altLang="ja-JP" sz="975" dirty="0"/>
          </a:p>
          <a:p>
            <a:r>
              <a:rPr lang="ja-JP" altLang="en-US" sz="975" dirty="0"/>
              <a:t>　電磁石の極も変わること。</a:t>
            </a:r>
            <a:endParaRPr lang="en-US" altLang="ja-JP" sz="975" dirty="0"/>
          </a:p>
          <a:p>
            <a:r>
              <a:rPr lang="ja-JP" altLang="en-US" sz="975" dirty="0"/>
              <a:t>・電磁石の強さは、電流の大きさや導線の巻き数によって変わること。</a:t>
            </a:r>
            <a:endParaRPr lang="en-US" altLang="ja-JP" sz="975" dirty="0"/>
          </a:p>
        </p:txBody>
      </p:sp>
      <p:sp>
        <p:nvSpPr>
          <p:cNvPr id="50" name="思考の吹き出し: 雲形 49">
            <a:extLst>
              <a:ext uri="{FF2B5EF4-FFF2-40B4-BE49-F238E27FC236}">
                <a16:creationId xmlns:a16="http://schemas.microsoft.com/office/drawing/2014/main" id="{53DF6D72-24F7-89B4-2CB9-DEAEA0A52622}"/>
              </a:ext>
            </a:extLst>
          </p:cNvPr>
          <p:cNvSpPr/>
          <p:nvPr/>
        </p:nvSpPr>
        <p:spPr>
          <a:xfrm>
            <a:off x="2820978" y="2331009"/>
            <a:ext cx="989424" cy="584929"/>
          </a:xfrm>
          <a:prstGeom prst="cloudCallout">
            <a:avLst>
              <a:gd name="adj1" fmla="val 45769"/>
              <a:gd name="adj2" fmla="val 35152"/>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sz="1463"/>
          </a:p>
        </p:txBody>
      </p:sp>
      <p:pic>
        <p:nvPicPr>
          <p:cNvPr id="51" name="図 50">
            <a:extLst>
              <a:ext uri="{FF2B5EF4-FFF2-40B4-BE49-F238E27FC236}">
                <a16:creationId xmlns:a16="http://schemas.microsoft.com/office/drawing/2014/main" id="{CB7844B5-52E0-765C-C2E8-8B9C75C0BB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13797">
            <a:off x="3061804" y="2353658"/>
            <a:ext cx="533524" cy="420150"/>
          </a:xfrm>
          <a:prstGeom prst="rect">
            <a:avLst/>
          </a:prstGeom>
        </p:spPr>
      </p:pic>
      <p:pic>
        <p:nvPicPr>
          <p:cNvPr id="52" name="図 51">
            <a:extLst>
              <a:ext uri="{FF2B5EF4-FFF2-40B4-BE49-F238E27FC236}">
                <a16:creationId xmlns:a16="http://schemas.microsoft.com/office/drawing/2014/main" id="{DA038D6D-38AA-01FF-32B5-EA84FBFCCB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526835">
            <a:off x="2987755" y="2620280"/>
            <a:ext cx="193521" cy="193521"/>
          </a:xfrm>
          <a:prstGeom prst="rect">
            <a:avLst/>
          </a:prstGeom>
        </p:spPr>
      </p:pic>
      <p:pic>
        <p:nvPicPr>
          <p:cNvPr id="53" name="図 52">
            <a:extLst>
              <a:ext uri="{FF2B5EF4-FFF2-40B4-BE49-F238E27FC236}">
                <a16:creationId xmlns:a16="http://schemas.microsoft.com/office/drawing/2014/main" id="{DFDBD42C-2A40-757E-514C-8F143F6EAB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218532">
            <a:off x="2933828" y="2686920"/>
            <a:ext cx="211467" cy="211467"/>
          </a:xfrm>
          <a:prstGeom prst="rect">
            <a:avLst/>
          </a:prstGeom>
        </p:spPr>
      </p:pic>
      <p:pic>
        <p:nvPicPr>
          <p:cNvPr id="54" name="図 53">
            <a:extLst>
              <a:ext uri="{FF2B5EF4-FFF2-40B4-BE49-F238E27FC236}">
                <a16:creationId xmlns:a16="http://schemas.microsoft.com/office/drawing/2014/main" id="{4D181B77-6E41-4BBE-1EE5-65EEB9E34F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526835">
            <a:off x="3458439" y="2560179"/>
            <a:ext cx="193521" cy="193521"/>
          </a:xfrm>
          <a:prstGeom prst="rect">
            <a:avLst/>
          </a:prstGeom>
        </p:spPr>
      </p:pic>
      <p:pic>
        <p:nvPicPr>
          <p:cNvPr id="55" name="図 54">
            <a:extLst>
              <a:ext uri="{FF2B5EF4-FFF2-40B4-BE49-F238E27FC236}">
                <a16:creationId xmlns:a16="http://schemas.microsoft.com/office/drawing/2014/main" id="{FE395307-83AD-85AC-E149-79F0DE3515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303564">
            <a:off x="3374978" y="2609162"/>
            <a:ext cx="193521" cy="193521"/>
          </a:xfrm>
          <a:prstGeom prst="rect">
            <a:avLst/>
          </a:prstGeom>
        </p:spPr>
      </p:pic>
      <p:pic>
        <p:nvPicPr>
          <p:cNvPr id="56" name="図 55">
            <a:extLst>
              <a:ext uri="{FF2B5EF4-FFF2-40B4-BE49-F238E27FC236}">
                <a16:creationId xmlns:a16="http://schemas.microsoft.com/office/drawing/2014/main" id="{A6D7331B-691F-CB7F-50CC-F3B8325D1D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972275">
            <a:off x="3434727" y="2621962"/>
            <a:ext cx="193521" cy="193521"/>
          </a:xfrm>
          <a:prstGeom prst="rect">
            <a:avLst/>
          </a:prstGeom>
        </p:spPr>
      </p:pic>
      <p:pic>
        <p:nvPicPr>
          <p:cNvPr id="45" name="図 44">
            <a:extLst>
              <a:ext uri="{FF2B5EF4-FFF2-40B4-BE49-F238E27FC236}">
                <a16:creationId xmlns:a16="http://schemas.microsoft.com/office/drawing/2014/main" id="{048CF6B5-3798-27A1-8F30-91FE68E0B451}"/>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0854084">
            <a:off x="3052981" y="2723188"/>
            <a:ext cx="805333" cy="561483"/>
          </a:xfrm>
          <a:prstGeom prst="rect">
            <a:avLst/>
          </a:prstGeom>
          <a:noFill/>
          <a:ln>
            <a:noFill/>
          </a:ln>
        </p:spPr>
      </p:pic>
      <p:pic>
        <p:nvPicPr>
          <p:cNvPr id="48" name="図 47">
            <a:extLst>
              <a:ext uri="{FF2B5EF4-FFF2-40B4-BE49-F238E27FC236}">
                <a16:creationId xmlns:a16="http://schemas.microsoft.com/office/drawing/2014/main" id="{0260C6E2-99FA-9CF9-3050-F3F6F29FF2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80168">
            <a:off x="3215241" y="3135271"/>
            <a:ext cx="234571" cy="234571"/>
          </a:xfrm>
          <a:prstGeom prst="rect">
            <a:avLst/>
          </a:prstGeom>
        </p:spPr>
      </p:pic>
      <p:pic>
        <p:nvPicPr>
          <p:cNvPr id="47" name="図 46">
            <a:extLst>
              <a:ext uri="{FF2B5EF4-FFF2-40B4-BE49-F238E27FC236}">
                <a16:creationId xmlns:a16="http://schemas.microsoft.com/office/drawing/2014/main" id="{1B91F543-F237-CC07-619A-977D8203E2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130682">
            <a:off x="3234967" y="3187859"/>
            <a:ext cx="293524" cy="293524"/>
          </a:xfrm>
          <a:prstGeom prst="rect">
            <a:avLst/>
          </a:prstGeom>
        </p:spPr>
      </p:pic>
      <p:pic>
        <p:nvPicPr>
          <p:cNvPr id="49" name="図 48">
            <a:extLst>
              <a:ext uri="{FF2B5EF4-FFF2-40B4-BE49-F238E27FC236}">
                <a16:creationId xmlns:a16="http://schemas.microsoft.com/office/drawing/2014/main" id="{75643A1E-90E2-841A-4190-8549BEC16F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486713">
            <a:off x="3696117" y="3189368"/>
            <a:ext cx="239666" cy="239666"/>
          </a:xfrm>
          <a:prstGeom prst="rect">
            <a:avLst/>
          </a:prstGeom>
        </p:spPr>
      </p:pic>
      <p:pic>
        <p:nvPicPr>
          <p:cNvPr id="34" name="図 33">
            <a:extLst>
              <a:ext uri="{FF2B5EF4-FFF2-40B4-BE49-F238E27FC236}">
                <a16:creationId xmlns:a16="http://schemas.microsoft.com/office/drawing/2014/main" id="{887E2AA9-0CD0-F81C-949D-623078F75E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8031" y="2430600"/>
            <a:ext cx="688356" cy="843127"/>
          </a:xfrm>
          <a:prstGeom prst="rect">
            <a:avLst/>
          </a:prstGeom>
        </p:spPr>
      </p:pic>
      <p:pic>
        <p:nvPicPr>
          <p:cNvPr id="57" name="図 56">
            <a:extLst>
              <a:ext uri="{FF2B5EF4-FFF2-40B4-BE49-F238E27FC236}">
                <a16:creationId xmlns:a16="http://schemas.microsoft.com/office/drawing/2014/main" id="{9B68ED5A-BA69-F21C-F6D7-1D750F1266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015155">
            <a:off x="3619899" y="3126954"/>
            <a:ext cx="221201" cy="221201"/>
          </a:xfrm>
          <a:prstGeom prst="rect">
            <a:avLst/>
          </a:prstGeom>
        </p:spPr>
      </p:pic>
      <p:sp>
        <p:nvSpPr>
          <p:cNvPr id="58" name="吹き出し: 角を丸めた四角形 57">
            <a:extLst>
              <a:ext uri="{FF2B5EF4-FFF2-40B4-BE49-F238E27FC236}">
                <a16:creationId xmlns:a16="http://schemas.microsoft.com/office/drawing/2014/main" id="{102CC125-D8CE-1590-46C5-19CE94A1E837}"/>
              </a:ext>
            </a:extLst>
          </p:cNvPr>
          <p:cNvSpPr/>
          <p:nvPr/>
        </p:nvSpPr>
        <p:spPr>
          <a:xfrm>
            <a:off x="4470851" y="2468101"/>
            <a:ext cx="2879345" cy="693069"/>
          </a:xfrm>
          <a:prstGeom prst="wedgeRoundRectCallout">
            <a:avLst>
              <a:gd name="adj1" fmla="val -54819"/>
              <a:gd name="adj2" fmla="val -610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1050" dirty="0">
                <a:solidFill>
                  <a:prstClr val="black"/>
                </a:solidFill>
                <a:latin typeface="HG丸ｺﾞｼｯｸM-PRO" panose="020F0600000000000000" pitchFamily="50" charset="-128"/>
                <a:ea typeface="HG丸ｺﾞｼｯｸM-PRO" panose="020F0600000000000000" pitchFamily="50" charset="-128"/>
              </a:rPr>
              <a:t>磁石も電磁石も鉄を引き付けることと先の方が引き付ける力が強いことが</a:t>
            </a:r>
            <a:r>
              <a:rPr lang="ja-JP" altLang="en-US" sz="1050" u="sng" dirty="0">
                <a:solidFill>
                  <a:prstClr val="black"/>
                </a:solidFill>
                <a:latin typeface="HG丸ｺﾞｼｯｸM-PRO" panose="020F0600000000000000" pitchFamily="50" charset="-128"/>
                <a:ea typeface="HG丸ｺﾞｼｯｸM-PRO" panose="020F0600000000000000" pitchFamily="50" charset="-128"/>
              </a:rPr>
              <a:t>同じ</a:t>
            </a:r>
            <a:r>
              <a:rPr lang="ja-JP" altLang="en-US" sz="1050" dirty="0">
                <a:solidFill>
                  <a:prstClr val="black"/>
                </a:solidFill>
                <a:latin typeface="HG丸ｺﾞｼｯｸM-PRO" panose="020F0600000000000000" pitchFamily="50" charset="-128"/>
                <a:ea typeface="HG丸ｺﾞｼｯｸM-PRO" panose="020F0600000000000000" pitchFamily="50" charset="-128"/>
              </a:rPr>
              <a:t>だな。でも、電池や導線があるところは</a:t>
            </a:r>
            <a:r>
              <a:rPr lang="ja-JP" altLang="en-US" sz="1050" u="sng" dirty="0">
                <a:solidFill>
                  <a:prstClr val="black"/>
                </a:solidFill>
                <a:latin typeface="HG丸ｺﾞｼｯｸM-PRO" panose="020F0600000000000000" pitchFamily="50" charset="-128"/>
                <a:ea typeface="HG丸ｺﾞｼｯｸM-PRO" panose="020F0600000000000000" pitchFamily="50" charset="-128"/>
              </a:rPr>
              <a:t>違う</a:t>
            </a:r>
            <a:r>
              <a:rPr lang="ja-JP" altLang="en-US" sz="1050" dirty="0">
                <a:solidFill>
                  <a:prstClr val="black"/>
                </a:solidFill>
                <a:latin typeface="HG丸ｺﾞｼｯｸM-PRO" panose="020F0600000000000000" pitchFamily="50" charset="-128"/>
                <a:ea typeface="HG丸ｺﾞｼｯｸM-PRO" panose="020F0600000000000000" pitchFamily="50" charset="-128"/>
              </a:rPr>
              <a:t>な。　</a:t>
            </a:r>
            <a:endParaRPr lang="en-US" altLang="ja-JP" sz="1050" dirty="0">
              <a:solidFill>
                <a:prstClr val="black"/>
              </a:solidFill>
              <a:latin typeface="HG丸ｺﾞｼｯｸM-PRO" panose="020F0600000000000000" pitchFamily="50" charset="-128"/>
              <a:ea typeface="HG丸ｺﾞｼｯｸM-PRO" panose="020F0600000000000000" pitchFamily="50" charset="-128"/>
            </a:endParaRPr>
          </a:p>
        </p:txBody>
      </p:sp>
      <p:pic>
        <p:nvPicPr>
          <p:cNvPr id="59" name="図 58">
            <a:extLst>
              <a:ext uri="{FF2B5EF4-FFF2-40B4-BE49-F238E27FC236}">
                <a16:creationId xmlns:a16="http://schemas.microsoft.com/office/drawing/2014/main" id="{B1CD3983-375B-3EA8-BF20-0C4C83ACA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486713">
            <a:off x="3628223" y="3193429"/>
            <a:ext cx="279192" cy="293468"/>
          </a:xfrm>
          <a:prstGeom prst="rect">
            <a:avLst/>
          </a:prstGeom>
        </p:spPr>
      </p:pic>
      <p:sp>
        <p:nvSpPr>
          <p:cNvPr id="60" name="テキスト ボックス 59">
            <a:extLst>
              <a:ext uri="{FF2B5EF4-FFF2-40B4-BE49-F238E27FC236}">
                <a16:creationId xmlns:a16="http://schemas.microsoft.com/office/drawing/2014/main" id="{8CF0DA6E-41E4-DFCA-CE5B-183AC9C40AED}"/>
              </a:ext>
            </a:extLst>
          </p:cNvPr>
          <p:cNvSpPr txBox="1"/>
          <p:nvPr/>
        </p:nvSpPr>
        <p:spPr>
          <a:xfrm>
            <a:off x="3924379" y="2177876"/>
            <a:ext cx="3535668"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比較して</a:t>
            </a:r>
            <a:r>
              <a:rPr lang="ja-JP" altLang="en-US" sz="1200" dirty="0">
                <a:latin typeface="BIZ UDPゴシック" panose="020B0400000000000000" pitchFamily="50" charset="-128"/>
                <a:ea typeface="BIZ UDPゴシック" panose="020B04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共通点や差異点から問題を見いだす</a:t>
            </a:r>
          </a:p>
        </p:txBody>
      </p:sp>
      <p:sp>
        <p:nvSpPr>
          <p:cNvPr id="75" name="正方形/長方形 74">
            <a:extLst>
              <a:ext uri="{FF2B5EF4-FFF2-40B4-BE49-F238E27FC236}">
                <a16:creationId xmlns:a16="http://schemas.microsoft.com/office/drawing/2014/main" id="{3CE0E8D5-28C9-3879-71A2-79781E5D38A6}"/>
              </a:ext>
            </a:extLst>
          </p:cNvPr>
          <p:cNvSpPr/>
          <p:nvPr/>
        </p:nvSpPr>
        <p:spPr>
          <a:xfrm>
            <a:off x="5234224" y="3735673"/>
            <a:ext cx="2124217" cy="393244"/>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en-US" altLang="ja-JP" sz="1000" dirty="0">
                <a:latin typeface="HG丸ｺﾞｼｯｸM-PRO" panose="020F0600000000000000" pitchFamily="50" charset="-128"/>
                <a:ea typeface="HG丸ｺﾞｼｯｸM-PRO" panose="020F0600000000000000" pitchFamily="50" charset="-128"/>
              </a:rPr>
              <a:t>【</a:t>
            </a:r>
            <a:r>
              <a:rPr lang="ja-JP" altLang="en-US" sz="1000" dirty="0">
                <a:latin typeface="HG丸ｺﾞｼｯｸM-PRO" panose="020F0600000000000000" pitchFamily="50" charset="-128"/>
                <a:ea typeface="HG丸ｺﾞｼｯｸM-PRO" panose="020F0600000000000000" pitchFamily="50" charset="-128"/>
              </a:rPr>
              <a:t>小</a:t>
            </a:r>
            <a:r>
              <a:rPr lang="en-US" altLang="ja-JP" sz="1000" dirty="0">
                <a:latin typeface="HG丸ｺﾞｼｯｸM-PRO" panose="020F0600000000000000" pitchFamily="50" charset="-128"/>
                <a:ea typeface="HG丸ｺﾞｼｯｸM-PRO" panose="020F0600000000000000" pitchFamily="50" charset="-128"/>
              </a:rPr>
              <a:t>4】</a:t>
            </a:r>
            <a:r>
              <a:rPr lang="ja-JP" altLang="en-US" sz="1000" dirty="0">
                <a:latin typeface="HG丸ｺﾞｼｯｸM-PRO" panose="020F0600000000000000" pitchFamily="50" charset="-128"/>
                <a:ea typeface="HG丸ｺﾞｼｯｸM-PRO" panose="020F0600000000000000" pitchFamily="50" charset="-128"/>
              </a:rPr>
              <a:t>電流の向きを反対にするとプロペラが反対向きに回ったな。</a:t>
            </a:r>
          </a:p>
        </p:txBody>
      </p:sp>
      <p:sp>
        <p:nvSpPr>
          <p:cNvPr id="76" name="正方形/長方形 75">
            <a:extLst>
              <a:ext uri="{FF2B5EF4-FFF2-40B4-BE49-F238E27FC236}">
                <a16:creationId xmlns:a16="http://schemas.microsoft.com/office/drawing/2014/main" id="{BBE74E1A-FE84-1C52-E1B3-FAE35DF3C6D1}"/>
              </a:ext>
            </a:extLst>
          </p:cNvPr>
          <p:cNvSpPr/>
          <p:nvPr/>
        </p:nvSpPr>
        <p:spPr>
          <a:xfrm>
            <a:off x="3132446" y="3741181"/>
            <a:ext cx="2072852" cy="39547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en-US" altLang="ja-JP" sz="1000" dirty="0">
                <a:latin typeface="HG丸ｺﾞｼｯｸM-PRO" panose="020F0600000000000000" pitchFamily="50" charset="-128"/>
                <a:ea typeface="HG丸ｺﾞｼｯｸM-PRO" panose="020F0600000000000000" pitchFamily="50" charset="-128"/>
              </a:rPr>
              <a:t>【</a:t>
            </a:r>
            <a:r>
              <a:rPr lang="ja-JP" altLang="en-US" sz="1000" dirty="0">
                <a:latin typeface="HG丸ｺﾞｼｯｸM-PRO" panose="020F0600000000000000" pitchFamily="50" charset="-128"/>
                <a:ea typeface="HG丸ｺﾞｼｯｸM-PRO" panose="020F0600000000000000" pitchFamily="50" charset="-128"/>
              </a:rPr>
              <a:t>小</a:t>
            </a:r>
            <a:r>
              <a:rPr lang="en-US" altLang="ja-JP" sz="1000" dirty="0">
                <a:latin typeface="HG丸ｺﾞｼｯｸM-PRO" panose="020F0600000000000000" pitchFamily="50" charset="-128"/>
                <a:ea typeface="HG丸ｺﾞｼｯｸM-PRO" panose="020F0600000000000000" pitchFamily="50" charset="-128"/>
              </a:rPr>
              <a:t>4】</a:t>
            </a:r>
            <a:r>
              <a:rPr lang="ja-JP" altLang="en-US" sz="1000" dirty="0">
                <a:latin typeface="HG丸ｺﾞｼｯｸM-PRO" panose="020F0600000000000000" pitchFamily="50" charset="-128"/>
                <a:ea typeface="HG丸ｺﾞｼｯｸM-PRO" panose="020F0600000000000000" pitchFamily="50" charset="-128"/>
              </a:rPr>
              <a:t>電流が大きくなるとプロペラの回る速さが速くなったな。</a:t>
            </a:r>
          </a:p>
        </p:txBody>
      </p:sp>
      <p:sp>
        <p:nvSpPr>
          <p:cNvPr id="79" name="正方形/長方形 78">
            <a:extLst>
              <a:ext uri="{FF2B5EF4-FFF2-40B4-BE49-F238E27FC236}">
                <a16:creationId xmlns:a16="http://schemas.microsoft.com/office/drawing/2014/main" id="{BC77079E-26A4-D3F1-D2A1-CF98BD38CAB7}"/>
              </a:ext>
            </a:extLst>
          </p:cNvPr>
          <p:cNvSpPr/>
          <p:nvPr/>
        </p:nvSpPr>
        <p:spPr>
          <a:xfrm>
            <a:off x="3151972" y="4376517"/>
            <a:ext cx="1999750" cy="39547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電流を大きくしたら、電磁石の強さも大きくなると思う。</a:t>
            </a:r>
          </a:p>
        </p:txBody>
      </p:sp>
      <p:sp>
        <p:nvSpPr>
          <p:cNvPr id="77" name="矢印: 下 76">
            <a:extLst>
              <a:ext uri="{FF2B5EF4-FFF2-40B4-BE49-F238E27FC236}">
                <a16:creationId xmlns:a16="http://schemas.microsoft.com/office/drawing/2014/main" id="{71DD2BC1-5F68-6340-F25E-99C0A8CD5E09}"/>
              </a:ext>
            </a:extLst>
          </p:cNvPr>
          <p:cNvSpPr/>
          <p:nvPr/>
        </p:nvSpPr>
        <p:spPr>
          <a:xfrm>
            <a:off x="3204229" y="4141848"/>
            <a:ext cx="239007" cy="215906"/>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78" name="矢印: 下 77">
            <a:extLst>
              <a:ext uri="{FF2B5EF4-FFF2-40B4-BE49-F238E27FC236}">
                <a16:creationId xmlns:a16="http://schemas.microsoft.com/office/drawing/2014/main" id="{FC7C2C7F-9DA6-EE93-E043-603AE3BA9D1E}"/>
              </a:ext>
            </a:extLst>
          </p:cNvPr>
          <p:cNvSpPr/>
          <p:nvPr/>
        </p:nvSpPr>
        <p:spPr>
          <a:xfrm>
            <a:off x="6963544" y="4134404"/>
            <a:ext cx="239007" cy="215906"/>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80" name="正方形/長方形 79">
            <a:extLst>
              <a:ext uri="{FF2B5EF4-FFF2-40B4-BE49-F238E27FC236}">
                <a16:creationId xmlns:a16="http://schemas.microsoft.com/office/drawing/2014/main" id="{AFDA437B-BDA7-FEE2-1876-1A0DCE659869}"/>
              </a:ext>
            </a:extLst>
          </p:cNvPr>
          <p:cNvSpPr/>
          <p:nvPr/>
        </p:nvSpPr>
        <p:spPr>
          <a:xfrm>
            <a:off x="5183498" y="4362456"/>
            <a:ext cx="2174944" cy="39547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電流の向きを反対にしたら、電磁石の</a:t>
            </a:r>
            <a:r>
              <a:rPr lang="en-US" altLang="ja-JP" sz="1000" dirty="0">
                <a:latin typeface="HG丸ｺﾞｼｯｸM-PRO" panose="020F0600000000000000" pitchFamily="50" charset="-128"/>
                <a:ea typeface="HG丸ｺﾞｼｯｸM-PRO" panose="020F0600000000000000" pitchFamily="50" charset="-128"/>
              </a:rPr>
              <a:t>S</a:t>
            </a:r>
            <a:r>
              <a:rPr lang="ja-JP" altLang="en-US" sz="1000" dirty="0">
                <a:latin typeface="HG丸ｺﾞｼｯｸM-PRO" panose="020F0600000000000000" pitchFamily="50" charset="-128"/>
                <a:ea typeface="HG丸ｺﾞｼｯｸM-PRO" panose="020F0600000000000000" pitchFamily="50" charset="-128"/>
              </a:rPr>
              <a:t>極と</a:t>
            </a:r>
            <a:r>
              <a:rPr lang="en-US" altLang="ja-JP" sz="1000" dirty="0">
                <a:latin typeface="HG丸ｺﾞｼｯｸM-PRO" panose="020F0600000000000000" pitchFamily="50" charset="-128"/>
                <a:ea typeface="HG丸ｺﾞｼｯｸM-PRO" panose="020F0600000000000000" pitchFamily="50" charset="-128"/>
              </a:rPr>
              <a:t>N</a:t>
            </a:r>
            <a:r>
              <a:rPr lang="ja-JP" altLang="en-US" sz="1000" dirty="0">
                <a:latin typeface="HG丸ｺﾞｼｯｸM-PRO" panose="020F0600000000000000" pitchFamily="50" charset="-128"/>
                <a:ea typeface="HG丸ｺﾞｼｯｸM-PRO" panose="020F0600000000000000" pitchFamily="50" charset="-128"/>
              </a:rPr>
              <a:t>極が反対になると思う。</a:t>
            </a:r>
          </a:p>
        </p:txBody>
      </p:sp>
      <p:sp>
        <p:nvSpPr>
          <p:cNvPr id="81" name="テキスト ボックス 80">
            <a:extLst>
              <a:ext uri="{FF2B5EF4-FFF2-40B4-BE49-F238E27FC236}">
                <a16:creationId xmlns:a16="http://schemas.microsoft.com/office/drawing/2014/main" id="{07A4AD60-07D6-5542-F58B-C2FC4B957C37}"/>
              </a:ext>
            </a:extLst>
          </p:cNvPr>
          <p:cNvSpPr txBox="1"/>
          <p:nvPr/>
        </p:nvSpPr>
        <p:spPr>
          <a:xfrm>
            <a:off x="3463115" y="4123431"/>
            <a:ext cx="3450687" cy="292388"/>
          </a:xfrm>
          <a:prstGeom prst="rect">
            <a:avLst/>
          </a:prstGeom>
          <a:noFill/>
        </p:spPr>
        <p:txBody>
          <a:bodyPr wrap="square" rtlCol="0">
            <a:spAutoFit/>
          </a:bodyPr>
          <a:lstStyle/>
          <a:p>
            <a:r>
              <a:rPr lang="ja-JP" altLang="en-US" sz="1138" dirty="0">
                <a:latin typeface="HG丸ｺﾞｼｯｸM-PRO" panose="020F0600000000000000" pitchFamily="50" charset="-128"/>
                <a:ea typeface="HG丸ｺﾞｼｯｸM-PRO" panose="020F0600000000000000" pitchFamily="50" charset="-128"/>
              </a:rPr>
              <a:t>既習事項と</a:t>
            </a:r>
            <a:r>
              <a:rPr lang="ja-JP" altLang="en-US" sz="1300" dirty="0">
                <a:latin typeface="HGPｺﾞｼｯｸE" panose="020B0900000000000000" pitchFamily="50" charset="-128"/>
                <a:ea typeface="HGPｺﾞｼｯｸE" panose="020B0900000000000000" pitchFamily="50" charset="-128"/>
              </a:rPr>
              <a:t>関係付けて</a:t>
            </a:r>
            <a:r>
              <a:rPr lang="ja-JP" altLang="en-US" sz="1138" dirty="0">
                <a:latin typeface="HG丸ｺﾞｼｯｸM-PRO" panose="020F0600000000000000" pitchFamily="50" charset="-128"/>
                <a:ea typeface="HG丸ｺﾞｼｯｸM-PRO" panose="020F0600000000000000" pitchFamily="50" charset="-128"/>
              </a:rPr>
              <a:t>予想を立てる</a:t>
            </a:r>
          </a:p>
        </p:txBody>
      </p:sp>
      <p:pic>
        <p:nvPicPr>
          <p:cNvPr id="83" name="図 82">
            <a:extLst>
              <a:ext uri="{FF2B5EF4-FFF2-40B4-BE49-F238E27FC236}">
                <a16:creationId xmlns:a16="http://schemas.microsoft.com/office/drawing/2014/main" id="{74622639-F5C6-ADEB-6F44-31856C9CE2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2912" y="3730040"/>
            <a:ext cx="648725" cy="845245"/>
          </a:xfrm>
          <a:prstGeom prst="rect">
            <a:avLst/>
          </a:prstGeom>
        </p:spPr>
      </p:pic>
      <p:sp>
        <p:nvSpPr>
          <p:cNvPr id="84" name="テキスト ボックス 83">
            <a:extLst>
              <a:ext uri="{FF2B5EF4-FFF2-40B4-BE49-F238E27FC236}">
                <a16:creationId xmlns:a16="http://schemas.microsoft.com/office/drawing/2014/main" id="{24EB9570-9096-3D31-A169-2C7364A130A2}"/>
              </a:ext>
            </a:extLst>
          </p:cNvPr>
          <p:cNvSpPr txBox="1"/>
          <p:nvPr/>
        </p:nvSpPr>
        <p:spPr>
          <a:xfrm>
            <a:off x="2684181" y="3435457"/>
            <a:ext cx="4141381"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で予想を立て、実験方法を考える</a:t>
            </a:r>
          </a:p>
        </p:txBody>
      </p:sp>
      <p:pic>
        <p:nvPicPr>
          <p:cNvPr id="90" name="図 89">
            <a:extLst>
              <a:ext uri="{FF2B5EF4-FFF2-40B4-BE49-F238E27FC236}">
                <a16:creationId xmlns:a16="http://schemas.microsoft.com/office/drawing/2014/main" id="{7028F2CA-F394-AEE2-1218-AEA2D2B1CBA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65667" y="5186458"/>
            <a:ext cx="599449" cy="600502"/>
          </a:xfrm>
          <a:prstGeom prst="rect">
            <a:avLst/>
          </a:prstGeom>
        </p:spPr>
      </p:pic>
      <p:pic>
        <p:nvPicPr>
          <p:cNvPr id="91" name="図 90">
            <a:extLst>
              <a:ext uri="{FF2B5EF4-FFF2-40B4-BE49-F238E27FC236}">
                <a16:creationId xmlns:a16="http://schemas.microsoft.com/office/drawing/2014/main" id="{7F3CCD50-4534-3298-F2EA-DB8D6DAEFADA}"/>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0854084">
            <a:off x="3541522" y="5887994"/>
            <a:ext cx="1102026" cy="768340"/>
          </a:xfrm>
          <a:prstGeom prst="rect">
            <a:avLst/>
          </a:prstGeom>
          <a:noFill/>
          <a:ln>
            <a:noFill/>
          </a:ln>
        </p:spPr>
      </p:pic>
      <p:pic>
        <p:nvPicPr>
          <p:cNvPr id="93" name="図 92">
            <a:extLst>
              <a:ext uri="{FF2B5EF4-FFF2-40B4-BE49-F238E27FC236}">
                <a16:creationId xmlns:a16="http://schemas.microsoft.com/office/drawing/2014/main" id="{B6B84C5A-50C7-B3D3-3E8E-E92273FA9D0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352571">
            <a:off x="3515050" y="5901559"/>
            <a:ext cx="257234" cy="525145"/>
          </a:xfrm>
          <a:prstGeom prst="rect">
            <a:avLst/>
          </a:prstGeom>
        </p:spPr>
      </p:pic>
      <p:sp>
        <p:nvSpPr>
          <p:cNvPr id="94" name="吹き出し: 角を丸めた四角形 93">
            <a:extLst>
              <a:ext uri="{FF2B5EF4-FFF2-40B4-BE49-F238E27FC236}">
                <a16:creationId xmlns:a16="http://schemas.microsoft.com/office/drawing/2014/main" id="{54355555-9506-FF42-D3D2-E3233C47B808}"/>
              </a:ext>
            </a:extLst>
          </p:cNvPr>
          <p:cNvSpPr/>
          <p:nvPr/>
        </p:nvSpPr>
        <p:spPr>
          <a:xfrm>
            <a:off x="5310405" y="5032218"/>
            <a:ext cx="2039792" cy="551956"/>
          </a:xfrm>
          <a:prstGeom prst="wedgeRoundRectCallout">
            <a:avLst>
              <a:gd name="adj1" fmla="val -56182"/>
              <a:gd name="adj2" fmla="val 36708"/>
              <a:gd name="adj3" fmla="val 16667"/>
            </a:avLst>
          </a:prstGeom>
          <a:ln w="19050"/>
        </p:spPr>
        <p:style>
          <a:lnRef idx="2">
            <a:schemeClr val="accent4"/>
          </a:lnRef>
          <a:fillRef idx="1">
            <a:schemeClr val="lt1"/>
          </a:fillRef>
          <a:effectRef idx="0">
            <a:schemeClr val="accent4"/>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比べるときは、調べる条件の電流の大きさの１つだけを変えてそれ以外はそろえるから</a:t>
            </a:r>
            <a:r>
              <a:rPr lang="en-US" altLang="ja-JP" sz="1000" dirty="0">
                <a:latin typeface="HG丸ｺﾞｼｯｸM-PRO" panose="020F0600000000000000" pitchFamily="50" charset="-128"/>
                <a:ea typeface="HG丸ｺﾞｼｯｸM-PRO" panose="020F0600000000000000" pitchFamily="50" charset="-128"/>
              </a:rPr>
              <a:t>…</a:t>
            </a:r>
          </a:p>
        </p:txBody>
      </p:sp>
      <p:sp>
        <p:nvSpPr>
          <p:cNvPr id="95" name="吹き出し: 角を丸めた四角形 94">
            <a:extLst>
              <a:ext uri="{FF2B5EF4-FFF2-40B4-BE49-F238E27FC236}">
                <a16:creationId xmlns:a16="http://schemas.microsoft.com/office/drawing/2014/main" id="{3423B37F-EAFE-55FE-82C2-20517B3A47E4}"/>
              </a:ext>
            </a:extLst>
          </p:cNvPr>
          <p:cNvSpPr/>
          <p:nvPr/>
        </p:nvSpPr>
        <p:spPr>
          <a:xfrm>
            <a:off x="4839500" y="5817411"/>
            <a:ext cx="2448489" cy="612601"/>
          </a:xfrm>
          <a:prstGeom prst="wedgeRoundRectCallout">
            <a:avLst>
              <a:gd name="adj1" fmla="val -30437"/>
              <a:gd name="adj2" fmla="val -63178"/>
              <a:gd name="adj3" fmla="val 16667"/>
            </a:avLst>
          </a:prstGeom>
          <a:ln w="19050"/>
        </p:spPr>
        <p:style>
          <a:lnRef idx="2">
            <a:schemeClr val="accent4"/>
          </a:lnRef>
          <a:fillRef idx="1">
            <a:schemeClr val="lt1"/>
          </a:fillRef>
          <a:effectRef idx="0">
            <a:schemeClr val="accent4"/>
          </a:effectRef>
          <a:fontRef idx="minor">
            <a:schemeClr val="dk1"/>
          </a:fontRef>
        </p:style>
        <p:txBody>
          <a:bodyPr rtlCol="0" anchor="ctr"/>
          <a:lstStyle/>
          <a:p>
            <a:r>
              <a:rPr lang="ja-JP" altLang="en-US" sz="1200" dirty="0">
                <a:latin typeface="HGPｺﾞｼｯｸE" panose="020B0900000000000000" pitchFamily="50" charset="-128"/>
                <a:ea typeface="HGPｺﾞｼｯｸE" panose="020B0900000000000000" pitchFamily="50" charset="-128"/>
              </a:rPr>
              <a:t>変える条件は</a:t>
            </a:r>
            <a:r>
              <a:rPr lang="en-US" altLang="ja-JP" sz="1200" dirty="0">
                <a:latin typeface="HGPｺﾞｼｯｸE" panose="020B0900000000000000" pitchFamily="50" charset="-128"/>
                <a:ea typeface="HGPｺﾞｼｯｸE" panose="020B0900000000000000" pitchFamily="50" charset="-128"/>
              </a:rPr>
              <a:t>…</a:t>
            </a:r>
            <a:r>
              <a:rPr lang="ja-JP" altLang="en-US" sz="1200" dirty="0">
                <a:latin typeface="HGPｺﾞｼｯｸE" panose="020B0900000000000000" pitchFamily="50" charset="-128"/>
                <a:ea typeface="HGPｺﾞｼｯｸE" panose="020B0900000000000000" pitchFamily="50" charset="-128"/>
              </a:rPr>
              <a:t>　</a:t>
            </a:r>
            <a:r>
              <a:rPr lang="ja-JP" altLang="en-US" sz="1000" dirty="0">
                <a:latin typeface="HG丸ｺﾞｼｯｸM-PRO" panose="020F0600000000000000" pitchFamily="50" charset="-128"/>
                <a:ea typeface="HG丸ｺﾞｼｯｸM-PRO" panose="020F0600000000000000" pitchFamily="50" charset="-128"/>
              </a:rPr>
              <a:t>電流の大きさ</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PｺﾞｼｯｸE" panose="020B0900000000000000" pitchFamily="50" charset="-128"/>
                <a:ea typeface="HGPｺﾞｼｯｸE" panose="020B0900000000000000" pitchFamily="50" charset="-128"/>
              </a:rPr>
              <a:t>変えない条件は</a:t>
            </a:r>
            <a:r>
              <a:rPr lang="en-US" altLang="ja-JP" sz="1200" dirty="0">
                <a:latin typeface="HGPｺﾞｼｯｸE" panose="020B0900000000000000" pitchFamily="50" charset="-128"/>
                <a:ea typeface="HGPｺﾞｼｯｸE" panose="020B0900000000000000" pitchFamily="50" charset="-128"/>
              </a:rPr>
              <a:t>…</a:t>
            </a:r>
            <a:r>
              <a:rPr lang="ja-JP" altLang="en-US" sz="1200" dirty="0">
                <a:latin typeface="HGPｺﾞｼｯｸE" panose="020B0900000000000000" pitchFamily="50" charset="-128"/>
                <a:ea typeface="HGPｺﾞｼｯｸE" panose="020B0900000000000000" pitchFamily="50" charset="-128"/>
              </a:rPr>
              <a:t>　</a:t>
            </a:r>
            <a:r>
              <a:rPr lang="ja-JP" altLang="en-US" sz="1000" dirty="0">
                <a:latin typeface="HG丸ｺﾞｼｯｸM-PRO" panose="020F0600000000000000" pitchFamily="50" charset="-128"/>
                <a:ea typeface="HG丸ｺﾞｼｯｸM-PRO" panose="020F0600000000000000" pitchFamily="50" charset="-128"/>
              </a:rPr>
              <a:t>コイルの巻き数</a:t>
            </a:r>
            <a:endParaRPr lang="en-US" altLang="ja-JP" sz="1000"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　　　　　　　　　　くぎの太さ</a:t>
            </a:r>
            <a:endParaRPr lang="ja-JP" altLang="en-US" sz="1200" dirty="0">
              <a:latin typeface="HG丸ｺﾞｼｯｸM-PRO" panose="020F0600000000000000" pitchFamily="50" charset="-128"/>
              <a:ea typeface="HG丸ｺﾞｼｯｸM-PRO" panose="020F0600000000000000" pitchFamily="50" charset="-128"/>
            </a:endParaRPr>
          </a:p>
        </p:txBody>
      </p:sp>
      <p:sp>
        <p:nvSpPr>
          <p:cNvPr id="96" name="テキスト ボックス 95">
            <a:extLst>
              <a:ext uri="{FF2B5EF4-FFF2-40B4-BE49-F238E27FC236}">
                <a16:creationId xmlns:a16="http://schemas.microsoft.com/office/drawing/2014/main" id="{969AA650-9141-C7F8-C0E2-C9BB9D9A61BA}"/>
              </a:ext>
            </a:extLst>
          </p:cNvPr>
          <p:cNvSpPr txBox="1"/>
          <p:nvPr/>
        </p:nvSpPr>
        <p:spPr>
          <a:xfrm>
            <a:off x="2656941" y="4816485"/>
            <a:ext cx="2711713"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条件を制御して</a:t>
            </a:r>
            <a:r>
              <a:rPr lang="ja-JP" altLang="en-US" sz="1200" dirty="0">
                <a:latin typeface="HG丸ｺﾞｼｯｸM-PRO" panose="020F0600000000000000" pitchFamily="50" charset="-128"/>
                <a:ea typeface="HG丸ｺﾞｼｯｸM-PRO" panose="020F0600000000000000" pitchFamily="50" charset="-128"/>
              </a:rPr>
              <a:t>計画を立てる</a:t>
            </a:r>
            <a:endParaRPr lang="ja-JP" altLang="en-US" sz="1000" dirty="0">
              <a:latin typeface="HG丸ｺﾞｼｯｸM-PRO" panose="020F0600000000000000" pitchFamily="50" charset="-128"/>
              <a:ea typeface="HG丸ｺﾞｼｯｸM-PRO" panose="020F0600000000000000" pitchFamily="50" charset="-128"/>
            </a:endParaRPr>
          </a:p>
        </p:txBody>
      </p:sp>
      <p:sp>
        <p:nvSpPr>
          <p:cNvPr id="97" name="テキスト ボックス 96">
            <a:extLst>
              <a:ext uri="{FF2B5EF4-FFF2-40B4-BE49-F238E27FC236}">
                <a16:creationId xmlns:a16="http://schemas.microsoft.com/office/drawing/2014/main" id="{3F2140BF-6753-FAD8-E982-D9B3BC279B40}"/>
              </a:ext>
            </a:extLst>
          </p:cNvPr>
          <p:cNvSpPr txBox="1"/>
          <p:nvPr/>
        </p:nvSpPr>
        <p:spPr>
          <a:xfrm>
            <a:off x="7502347" y="3814596"/>
            <a:ext cx="2346499" cy="617670"/>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□が変化したら、〇はどうなるかを問いかけ量的・関係的な視点で予想させる。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101" name="吹き出し: 角を丸めた四角形 100">
            <a:extLst>
              <a:ext uri="{FF2B5EF4-FFF2-40B4-BE49-F238E27FC236}">
                <a16:creationId xmlns:a16="http://schemas.microsoft.com/office/drawing/2014/main" id="{616747F0-25BE-C4BB-7069-E7D7638C416E}"/>
              </a:ext>
            </a:extLst>
          </p:cNvPr>
          <p:cNvSpPr/>
          <p:nvPr/>
        </p:nvSpPr>
        <p:spPr>
          <a:xfrm>
            <a:off x="2706001" y="5086734"/>
            <a:ext cx="1886093" cy="755612"/>
          </a:xfrm>
          <a:prstGeom prst="wedgeRoundRectCallout">
            <a:avLst>
              <a:gd name="adj1" fmla="val 55161"/>
              <a:gd name="adj2" fmla="val 33661"/>
              <a:gd name="adj3" fmla="val 16667"/>
            </a:avLst>
          </a:prstGeom>
          <a:ln w="19050"/>
        </p:spPr>
        <p:style>
          <a:lnRef idx="2">
            <a:schemeClr val="accent4"/>
          </a:lnRef>
          <a:fillRef idx="1">
            <a:schemeClr val="lt1"/>
          </a:fillRef>
          <a:effectRef idx="0">
            <a:schemeClr val="accent4"/>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電磁石の強さを変化させる</a:t>
            </a:r>
            <a:endParaRPr lang="en-US" altLang="ja-JP" sz="1000"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要因は</a:t>
            </a:r>
            <a:r>
              <a:rPr lang="en-US" altLang="ja-JP" sz="1000" dirty="0">
                <a:latin typeface="HG丸ｺﾞｼｯｸM-PRO" panose="020F0600000000000000" pitchFamily="50" charset="-128"/>
                <a:ea typeface="HG丸ｺﾞｼｯｸM-PRO" panose="020F0600000000000000" pitchFamily="50" charset="-128"/>
              </a:rPr>
              <a:t>…</a:t>
            </a:r>
          </a:p>
          <a:p>
            <a:r>
              <a:rPr lang="ja-JP" altLang="en-US" sz="1000" dirty="0">
                <a:latin typeface="HG丸ｺﾞｼｯｸM-PRO" panose="020F0600000000000000" pitchFamily="50" charset="-128"/>
                <a:ea typeface="HG丸ｺﾞｼｯｸM-PRO" panose="020F0600000000000000" pitchFamily="50" charset="-128"/>
              </a:rPr>
              <a:t>電流の大きさ　くぎの太さ</a:t>
            </a:r>
            <a:endParaRPr lang="en-US" altLang="ja-JP" sz="1000"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コイルの巻き数</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AD820907-3823-DF53-9AF5-B13557961D06}"/>
              </a:ext>
            </a:extLst>
          </p:cNvPr>
          <p:cNvSpPr txBox="1"/>
          <p:nvPr/>
        </p:nvSpPr>
        <p:spPr>
          <a:xfrm>
            <a:off x="7511957" y="4512580"/>
            <a:ext cx="2340185"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電磁石の強さの変化をどうやって見るかを問いかけ、引き付けるくぎの数（量的な視点）で調べられることに気付かせる。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17" name="四角形: 角を丸くする 16">
            <a:extLst>
              <a:ext uri="{FF2B5EF4-FFF2-40B4-BE49-F238E27FC236}">
                <a16:creationId xmlns:a16="http://schemas.microsoft.com/office/drawing/2014/main" id="{E6DF2637-C4E5-B6C2-FD5F-19D99FA375E3}"/>
              </a:ext>
            </a:extLst>
          </p:cNvPr>
          <p:cNvSpPr/>
          <p:nvPr/>
        </p:nvSpPr>
        <p:spPr>
          <a:xfrm>
            <a:off x="7638096" y="1089155"/>
            <a:ext cx="2106384"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3" name="テキスト ボックス 32">
            <a:extLst>
              <a:ext uri="{FF2B5EF4-FFF2-40B4-BE49-F238E27FC236}">
                <a16:creationId xmlns:a16="http://schemas.microsoft.com/office/drawing/2014/main" id="{4D63617E-9709-8673-AEF0-BA174FFB91D8}"/>
              </a:ext>
            </a:extLst>
          </p:cNvPr>
          <p:cNvSpPr txBox="1"/>
          <p:nvPr/>
        </p:nvSpPr>
        <p:spPr>
          <a:xfrm>
            <a:off x="7547097" y="1074263"/>
            <a:ext cx="2267531" cy="442557"/>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　「見方・考え方」を豊かにする</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ポイントの例</a:t>
            </a:r>
          </a:p>
        </p:txBody>
      </p:sp>
      <p:sp>
        <p:nvSpPr>
          <p:cNvPr id="18" name="四角形: 角を丸くする 17">
            <a:extLst>
              <a:ext uri="{FF2B5EF4-FFF2-40B4-BE49-F238E27FC236}">
                <a16:creationId xmlns:a16="http://schemas.microsoft.com/office/drawing/2014/main" id="{F3D98C49-9CF6-2CA2-B52B-8A7DB9918742}"/>
              </a:ext>
            </a:extLst>
          </p:cNvPr>
          <p:cNvSpPr/>
          <p:nvPr/>
        </p:nvSpPr>
        <p:spPr>
          <a:xfrm>
            <a:off x="225763" y="983756"/>
            <a:ext cx="1208111" cy="246179"/>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98" name="テキスト ボックス 97">
            <a:extLst>
              <a:ext uri="{FF2B5EF4-FFF2-40B4-BE49-F238E27FC236}">
                <a16:creationId xmlns:a16="http://schemas.microsoft.com/office/drawing/2014/main" id="{E6BC58A5-295B-CE4B-891B-CC1CF53062DA}"/>
              </a:ext>
            </a:extLst>
          </p:cNvPr>
          <p:cNvSpPr txBox="1"/>
          <p:nvPr/>
        </p:nvSpPr>
        <p:spPr>
          <a:xfrm>
            <a:off x="335697" y="955477"/>
            <a:ext cx="1135066" cy="292388"/>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sp>
        <p:nvSpPr>
          <p:cNvPr id="19" name="矢印: 左 18">
            <a:extLst>
              <a:ext uri="{FF2B5EF4-FFF2-40B4-BE49-F238E27FC236}">
                <a16:creationId xmlns:a16="http://schemas.microsoft.com/office/drawing/2014/main" id="{C5951563-A298-865C-D0C5-2421DACED879}"/>
              </a:ext>
            </a:extLst>
          </p:cNvPr>
          <p:cNvSpPr/>
          <p:nvPr/>
        </p:nvSpPr>
        <p:spPr>
          <a:xfrm>
            <a:off x="7116774" y="2308693"/>
            <a:ext cx="359413" cy="372763"/>
          </a:xfrm>
          <a:prstGeom prst="leftArrow">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ja-JP" altLang="en-US" sz="1463" dirty="0"/>
          </a:p>
        </p:txBody>
      </p:sp>
      <p:sp>
        <p:nvSpPr>
          <p:cNvPr id="23" name="矢印: 左 22">
            <a:extLst>
              <a:ext uri="{FF2B5EF4-FFF2-40B4-BE49-F238E27FC236}">
                <a16:creationId xmlns:a16="http://schemas.microsoft.com/office/drawing/2014/main" id="{74E4FB4E-142F-66CF-0BA7-E0EDD06B5B3F}"/>
              </a:ext>
            </a:extLst>
          </p:cNvPr>
          <p:cNvSpPr/>
          <p:nvPr/>
        </p:nvSpPr>
        <p:spPr>
          <a:xfrm>
            <a:off x="7280069" y="4144490"/>
            <a:ext cx="239007" cy="372763"/>
          </a:xfrm>
          <a:prstGeom prst="leftArrow">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ja-JP" altLang="en-US" sz="1463" dirty="0"/>
          </a:p>
        </p:txBody>
      </p:sp>
      <p:sp>
        <p:nvSpPr>
          <p:cNvPr id="24" name="矢印: 左 23">
            <a:extLst>
              <a:ext uri="{FF2B5EF4-FFF2-40B4-BE49-F238E27FC236}">
                <a16:creationId xmlns:a16="http://schemas.microsoft.com/office/drawing/2014/main" id="{E1BB4FB4-E26D-AF5E-FA8D-42A3580E0E23}"/>
              </a:ext>
            </a:extLst>
          </p:cNvPr>
          <p:cNvSpPr/>
          <p:nvPr/>
        </p:nvSpPr>
        <p:spPr>
          <a:xfrm>
            <a:off x="7249296" y="5613976"/>
            <a:ext cx="239007" cy="372763"/>
          </a:xfrm>
          <a:prstGeom prst="leftArrow">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ja-JP" altLang="en-US" sz="1463" dirty="0"/>
          </a:p>
        </p:txBody>
      </p:sp>
      <p:grpSp>
        <p:nvGrpSpPr>
          <p:cNvPr id="3" name="グループ化 2">
            <a:extLst>
              <a:ext uri="{FF2B5EF4-FFF2-40B4-BE49-F238E27FC236}">
                <a16:creationId xmlns:a16="http://schemas.microsoft.com/office/drawing/2014/main" id="{0A92CB1A-F2EC-32F0-27B1-CC7336CE3142}"/>
              </a:ext>
            </a:extLst>
          </p:cNvPr>
          <p:cNvGrpSpPr/>
          <p:nvPr/>
        </p:nvGrpSpPr>
        <p:grpSpPr>
          <a:xfrm>
            <a:off x="2735364" y="1901622"/>
            <a:ext cx="3664782" cy="292388"/>
            <a:chOff x="3428667" y="1351750"/>
            <a:chExt cx="4510501" cy="359861"/>
          </a:xfrm>
        </p:grpSpPr>
        <p:sp>
          <p:nvSpPr>
            <p:cNvPr id="26" name="四角形: 角を丸くする 25">
              <a:extLst>
                <a:ext uri="{FF2B5EF4-FFF2-40B4-BE49-F238E27FC236}">
                  <a16:creationId xmlns:a16="http://schemas.microsoft.com/office/drawing/2014/main" id="{3F032DF2-EF15-52E8-9C24-BBA3F8ED1E6D}"/>
                </a:ext>
              </a:extLst>
            </p:cNvPr>
            <p:cNvSpPr/>
            <p:nvPr/>
          </p:nvSpPr>
          <p:spPr>
            <a:xfrm>
              <a:off x="3428667" y="1357028"/>
              <a:ext cx="4510501" cy="33227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2" name="テキスト ボックス 21">
              <a:extLst>
                <a:ext uri="{FF2B5EF4-FFF2-40B4-BE49-F238E27FC236}">
                  <a16:creationId xmlns:a16="http://schemas.microsoft.com/office/drawing/2014/main" id="{4AB53242-B3A9-1471-E8B0-93B3AD08A90D}"/>
                </a:ext>
              </a:extLst>
            </p:cNvPr>
            <p:cNvSpPr txBox="1"/>
            <p:nvPr/>
          </p:nvSpPr>
          <p:spPr>
            <a:xfrm>
              <a:off x="3568945" y="1351750"/>
              <a:ext cx="4229943" cy="359861"/>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児童が「見方・考え方」を働かせている姿の例</a:t>
              </a:r>
            </a:p>
          </p:txBody>
        </p:sp>
      </p:grpSp>
      <p:sp>
        <p:nvSpPr>
          <p:cNvPr id="5" name="テキスト ボックス 4">
            <a:extLst>
              <a:ext uri="{FF2B5EF4-FFF2-40B4-BE49-F238E27FC236}">
                <a16:creationId xmlns:a16="http://schemas.microsoft.com/office/drawing/2014/main" id="{5108BEBF-3FA6-1667-DCC0-FA11B168A9D9}"/>
              </a:ext>
            </a:extLst>
          </p:cNvPr>
          <p:cNvSpPr txBox="1"/>
          <p:nvPr/>
        </p:nvSpPr>
        <p:spPr>
          <a:xfrm>
            <a:off x="7501759" y="6065219"/>
            <a:ext cx="2433238" cy="792781"/>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小３「磁石の性質「電気の通り道」→</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小４「電流の働き」→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→小６「電気の利用」</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→中２「電流とその利用」</a:t>
            </a:r>
            <a:endParaRPr lang="en-US" altLang="ja-JP" sz="1138" dirty="0">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E120B4DE-C25B-1F35-2E86-447B3092EEA7}"/>
              </a:ext>
            </a:extLst>
          </p:cNvPr>
          <p:cNvSpPr txBox="1"/>
          <p:nvPr/>
        </p:nvSpPr>
        <p:spPr>
          <a:xfrm>
            <a:off x="9388099" y="6508542"/>
            <a:ext cx="712761"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１０</a:t>
            </a:r>
          </a:p>
        </p:txBody>
      </p:sp>
    </p:spTree>
    <p:extLst>
      <p:ext uri="{BB962C8B-B14F-4D97-AF65-F5344CB8AC3E}">
        <p14:creationId xmlns:p14="http://schemas.microsoft.com/office/powerpoint/2010/main" val="1939095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CB4E27C9-65A3-730A-99A7-C7826B07EAE9}"/>
              </a:ext>
            </a:extLst>
          </p:cNvPr>
          <p:cNvSpPr txBox="1"/>
          <p:nvPr/>
        </p:nvSpPr>
        <p:spPr>
          <a:xfrm>
            <a:off x="2844320" y="5034133"/>
            <a:ext cx="4426078" cy="542456"/>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・虫めがねを紙から遠ざけていくと、光の集まる部分は小さくなって、</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明るくなっていくな。温度も上がっていく気がする。</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（量的・関係的）</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0" name="正方形/長方形 39">
            <a:extLst>
              <a:ext uri="{FF2B5EF4-FFF2-40B4-BE49-F238E27FC236}">
                <a16:creationId xmlns:a16="http://schemas.microsoft.com/office/drawing/2014/main" id="{635FE678-1A17-1E66-40BF-C7C8E1519966}"/>
              </a:ext>
            </a:extLst>
          </p:cNvPr>
          <p:cNvSpPr/>
          <p:nvPr/>
        </p:nvSpPr>
        <p:spPr>
          <a:xfrm>
            <a:off x="0" y="638947"/>
            <a:ext cx="9906000" cy="6219053"/>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0" name="正方形/長方形 19">
            <a:extLst>
              <a:ext uri="{FF2B5EF4-FFF2-40B4-BE49-F238E27FC236}">
                <a16:creationId xmlns:a16="http://schemas.microsoft.com/office/drawing/2014/main" id="{39ED0360-7387-4DBF-8434-C2B7CAF735C9}"/>
              </a:ext>
            </a:extLst>
          </p:cNvPr>
          <p:cNvSpPr/>
          <p:nvPr/>
        </p:nvSpPr>
        <p:spPr>
          <a:xfrm>
            <a:off x="2651860" y="1767937"/>
            <a:ext cx="4971653" cy="5037536"/>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0" y="702725"/>
            <a:ext cx="4901565" cy="338554"/>
          </a:xfrm>
          <a:prstGeom prst="rect">
            <a:avLst/>
          </a:prstGeom>
          <a:noFill/>
        </p:spPr>
        <p:txBody>
          <a:bodyPr wrap="square" rtlCol="0">
            <a:spAutoFit/>
          </a:bodyPr>
          <a:lstStyle/>
          <a:p>
            <a:r>
              <a:rPr lang="ja-JP" altLang="en-US" sz="1600" dirty="0"/>
              <a:t>小５　「振り子の運動」　全９時間　</a:t>
            </a:r>
          </a:p>
        </p:txBody>
      </p:sp>
      <p:sp>
        <p:nvSpPr>
          <p:cNvPr id="13" name="テキスト ボックス 12">
            <a:extLst>
              <a:ext uri="{FF2B5EF4-FFF2-40B4-BE49-F238E27FC236}">
                <a16:creationId xmlns:a16="http://schemas.microsoft.com/office/drawing/2014/main" id="{FB0BE846-EB28-C745-1CF5-9663BBBB200F}"/>
              </a:ext>
            </a:extLst>
          </p:cNvPr>
          <p:cNvSpPr txBox="1"/>
          <p:nvPr/>
        </p:nvSpPr>
        <p:spPr>
          <a:xfrm>
            <a:off x="3596994" y="6312397"/>
            <a:ext cx="3946596" cy="442557"/>
          </a:xfrm>
          <a:prstGeom prst="rect">
            <a:avLst/>
          </a:prstGeom>
          <a:solidFill>
            <a:schemeClr val="bg1"/>
          </a:solidFill>
          <a:ln w="28575">
            <a:solidFill>
              <a:srgbClr val="009900"/>
            </a:solidFill>
          </a:ln>
        </p:spPr>
        <p:txBody>
          <a:bodyPr wrap="square" rtlCol="0">
            <a:spAutoFit/>
          </a:bodyPr>
          <a:lstStyle/>
          <a:p>
            <a:r>
              <a:rPr lang="ja-JP" altLang="en-US" sz="1100" dirty="0">
                <a:latin typeface="HG丸ｺﾞｼｯｸM-PRO" panose="020F0600000000000000" pitchFamily="50" charset="-128"/>
                <a:ea typeface="HG丸ｺﾞｼｯｸM-PRO" panose="020F0600000000000000" pitchFamily="50" charset="-128"/>
              </a:rPr>
              <a:t>結果をどのように表すとよいかを問いかけ、表やドットプロットで表すと規則性が読みやすくなることに気付かせる。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27" name="テキスト ボックス 26">
            <a:extLst>
              <a:ext uri="{FF2B5EF4-FFF2-40B4-BE49-F238E27FC236}">
                <a16:creationId xmlns:a16="http://schemas.microsoft.com/office/drawing/2014/main" id="{7EDF8005-E6B7-1FFE-CE10-4C69F8823EA2}"/>
              </a:ext>
            </a:extLst>
          </p:cNvPr>
          <p:cNvSpPr txBox="1"/>
          <p:nvPr/>
        </p:nvSpPr>
        <p:spPr>
          <a:xfrm>
            <a:off x="2676087" y="1177387"/>
            <a:ext cx="4899762" cy="542456"/>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・振り子が１往復する時間は、おもりの重さなどによっては変わらないが、振り子の　</a:t>
            </a:r>
            <a:endParaRPr lang="en-US" altLang="ja-JP" sz="975" dirty="0"/>
          </a:p>
          <a:p>
            <a:r>
              <a:rPr lang="ja-JP" altLang="en-US" sz="975" dirty="0"/>
              <a:t>　長さによって変わること。</a:t>
            </a:r>
            <a:endParaRPr lang="en-US" altLang="ja-JP" sz="975" dirty="0"/>
          </a:p>
        </p:txBody>
      </p:sp>
      <p:sp>
        <p:nvSpPr>
          <p:cNvPr id="46" name="四角形: 角を丸くする 45">
            <a:extLst>
              <a:ext uri="{FF2B5EF4-FFF2-40B4-BE49-F238E27FC236}">
                <a16:creationId xmlns:a16="http://schemas.microsoft.com/office/drawing/2014/main" id="{CC39D223-2578-09F5-DC67-A4805B88DF06}"/>
              </a:ext>
            </a:extLst>
          </p:cNvPr>
          <p:cNvSpPr/>
          <p:nvPr/>
        </p:nvSpPr>
        <p:spPr>
          <a:xfrm>
            <a:off x="4873729" y="2150154"/>
            <a:ext cx="2749784" cy="464318"/>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1000" dirty="0">
              <a:latin typeface="HG丸ｺﾞｼｯｸM-PRO" panose="020F0600000000000000" pitchFamily="50" charset="-128"/>
              <a:ea typeface="HG丸ｺﾞｼｯｸM-PRO" panose="020F0600000000000000" pitchFamily="50" charset="-128"/>
            </a:endParaRPr>
          </a:p>
          <a:p>
            <a:pPr algn="ctr"/>
            <a:r>
              <a:rPr lang="ja-JP" altLang="en-US" sz="1000" dirty="0">
                <a:latin typeface="HG丸ｺﾞｼｯｸM-PRO" panose="020F0600000000000000" pitchFamily="50" charset="-128"/>
                <a:ea typeface="HG丸ｺﾞｼｯｸM-PRO" panose="020F0600000000000000" pitchFamily="50" charset="-128"/>
              </a:rPr>
              <a:t>振り子の</a:t>
            </a:r>
            <a:r>
              <a:rPr lang="ja-JP" altLang="en-US" sz="1200" b="1" dirty="0">
                <a:latin typeface="HG丸ｺﾞｼｯｸM-PRO" panose="020F0600000000000000" pitchFamily="50" charset="-128"/>
                <a:ea typeface="HG丸ｺﾞｼｯｸM-PRO" panose="020F0600000000000000" pitchFamily="50" charset="-128"/>
              </a:rPr>
              <a:t>長さ</a:t>
            </a:r>
            <a:r>
              <a:rPr lang="ja-JP" altLang="en-US" sz="1000" dirty="0">
                <a:latin typeface="HG丸ｺﾞｼｯｸM-PRO" panose="020F0600000000000000" pitchFamily="50" charset="-128"/>
                <a:ea typeface="HG丸ｺﾞｼｯｸM-PRO" panose="020F0600000000000000" pitchFamily="50" charset="-128"/>
              </a:rPr>
              <a:t>、おもりの</a:t>
            </a:r>
            <a:r>
              <a:rPr lang="ja-JP" altLang="en-US" sz="1200" b="1" dirty="0">
                <a:latin typeface="HG丸ｺﾞｼｯｸM-PRO" panose="020F0600000000000000" pitchFamily="50" charset="-128"/>
                <a:ea typeface="HG丸ｺﾞｼｯｸM-PRO" panose="020F0600000000000000" pitchFamily="50" charset="-128"/>
              </a:rPr>
              <a:t>重さ</a:t>
            </a:r>
            <a:r>
              <a:rPr lang="ja-JP" altLang="en-US" sz="1000" dirty="0">
                <a:latin typeface="HG丸ｺﾞｼｯｸM-PRO" panose="020F0600000000000000" pitchFamily="50" charset="-128"/>
                <a:ea typeface="HG丸ｺﾞｼｯｸM-PRO" panose="020F0600000000000000" pitchFamily="50" charset="-128"/>
              </a:rPr>
              <a:t>、振れ</a:t>
            </a:r>
            <a:r>
              <a:rPr lang="ja-JP" altLang="en-US" sz="1200" b="1" dirty="0">
                <a:latin typeface="HG丸ｺﾞｼｯｸM-PRO" panose="020F0600000000000000" pitchFamily="50" charset="-128"/>
                <a:ea typeface="HG丸ｺﾞｼｯｸM-PRO" panose="020F0600000000000000" pitchFamily="50" charset="-128"/>
              </a:rPr>
              <a:t>幅</a:t>
            </a:r>
            <a:endParaRPr lang="en-US" altLang="ja-JP" sz="1000" b="1" dirty="0">
              <a:latin typeface="HG丸ｺﾞｼｯｸM-PRO" panose="020F0600000000000000" pitchFamily="50" charset="-128"/>
              <a:ea typeface="HG丸ｺﾞｼｯｸM-PRO" panose="020F0600000000000000" pitchFamily="50" charset="-128"/>
            </a:endParaRPr>
          </a:p>
        </p:txBody>
      </p:sp>
      <p:sp>
        <p:nvSpPr>
          <p:cNvPr id="15" name="テキスト ボックス 14">
            <a:extLst>
              <a:ext uri="{FF2B5EF4-FFF2-40B4-BE49-F238E27FC236}">
                <a16:creationId xmlns:a16="http://schemas.microsoft.com/office/drawing/2014/main" id="{F3751181-A6F2-FA3A-3D7F-7190FFAB02D1}"/>
              </a:ext>
            </a:extLst>
          </p:cNvPr>
          <p:cNvSpPr txBox="1"/>
          <p:nvPr/>
        </p:nvSpPr>
        <p:spPr>
          <a:xfrm>
            <a:off x="4901629" y="2143330"/>
            <a:ext cx="2453291" cy="253916"/>
          </a:xfrm>
          <a:prstGeom prst="rect">
            <a:avLst/>
          </a:prstGeom>
          <a:noFill/>
        </p:spPr>
        <p:txBody>
          <a:bodyPr wrap="square" rtlCol="0">
            <a:spAutoFit/>
          </a:bodyPr>
          <a:lstStyle/>
          <a:p>
            <a:r>
              <a:rPr lang="ja-JP" altLang="en-US" sz="1050" dirty="0">
                <a:latin typeface="HGP創英角ｺﾞｼｯｸUB" panose="020B0900000000000000" pitchFamily="50" charset="-128"/>
                <a:ea typeface="HGP創英角ｺﾞｼｯｸUB" panose="020B0900000000000000" pitchFamily="50" charset="-128"/>
              </a:rPr>
              <a:t>振り子の１往復する時間に関係する要因</a:t>
            </a:r>
            <a:endParaRPr lang="en-US" altLang="ja-JP" sz="1050" dirty="0">
              <a:latin typeface="HGP創英角ｺﾞｼｯｸUB" panose="020B0900000000000000" pitchFamily="50" charset="-128"/>
              <a:ea typeface="HGP創英角ｺﾞｼｯｸUB" panose="020B0900000000000000" pitchFamily="50" charset="-128"/>
            </a:endParaRPr>
          </a:p>
        </p:txBody>
      </p:sp>
      <p:sp>
        <p:nvSpPr>
          <p:cNvPr id="47" name="矢印: 下 46">
            <a:extLst>
              <a:ext uri="{FF2B5EF4-FFF2-40B4-BE49-F238E27FC236}">
                <a16:creationId xmlns:a16="http://schemas.microsoft.com/office/drawing/2014/main" id="{4EBCCBBA-FEEA-A608-E17F-13564EC8E4B6}"/>
              </a:ext>
            </a:extLst>
          </p:cNvPr>
          <p:cNvSpPr/>
          <p:nvPr/>
        </p:nvSpPr>
        <p:spPr>
          <a:xfrm>
            <a:off x="276678" y="1503313"/>
            <a:ext cx="252847" cy="4151630"/>
          </a:xfrm>
          <a:prstGeom prst="downArrow">
            <a:avLst>
              <a:gd name="adj1" fmla="val 50000"/>
              <a:gd name="adj2" fmla="val 646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48" name="テキスト ボックス 47">
            <a:extLst>
              <a:ext uri="{FF2B5EF4-FFF2-40B4-BE49-F238E27FC236}">
                <a16:creationId xmlns:a16="http://schemas.microsoft.com/office/drawing/2014/main" id="{CD5F92F9-2CDB-95EC-D7CF-5DFBF74F01D4}"/>
              </a:ext>
            </a:extLst>
          </p:cNvPr>
          <p:cNvSpPr txBox="1"/>
          <p:nvPr/>
        </p:nvSpPr>
        <p:spPr>
          <a:xfrm>
            <a:off x="51416" y="1385757"/>
            <a:ext cx="2535914" cy="400110"/>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振り子の１往復する時間は、何によって変わるのだろうか。</a:t>
            </a:r>
            <a:endParaRPr lang="en-US" altLang="ja-JP" sz="1000" dirty="0">
              <a:latin typeface="HG創英角ｺﾞｼｯｸUB" panose="020B0909000000000000" pitchFamily="49" charset="-128"/>
              <a:ea typeface="HG創英角ｺﾞｼｯｸUB" panose="020B0909000000000000" pitchFamily="49" charset="-128"/>
            </a:endParaRPr>
          </a:p>
        </p:txBody>
      </p:sp>
      <p:sp>
        <p:nvSpPr>
          <p:cNvPr id="49" name="テキスト ボックス 48">
            <a:extLst>
              <a:ext uri="{FF2B5EF4-FFF2-40B4-BE49-F238E27FC236}">
                <a16:creationId xmlns:a16="http://schemas.microsoft.com/office/drawing/2014/main" id="{0B6D1518-3F1A-8F19-13FD-E4D333FA3E8F}"/>
              </a:ext>
            </a:extLst>
          </p:cNvPr>
          <p:cNvSpPr txBox="1"/>
          <p:nvPr/>
        </p:nvSpPr>
        <p:spPr>
          <a:xfrm>
            <a:off x="48753" y="2444750"/>
            <a:ext cx="2538577"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振り子の長さを変えると、振り子が１往復する時間はどうなるのだろうか。</a:t>
            </a:r>
            <a:endParaRPr lang="en-US" altLang="ja-JP" sz="1000" dirty="0"/>
          </a:p>
        </p:txBody>
      </p:sp>
      <p:sp>
        <p:nvSpPr>
          <p:cNvPr id="50" name="テキスト ボックス 49">
            <a:extLst>
              <a:ext uri="{FF2B5EF4-FFF2-40B4-BE49-F238E27FC236}">
                <a16:creationId xmlns:a16="http://schemas.microsoft.com/office/drawing/2014/main" id="{8D1B7F17-11E8-7A5E-0405-595D541C2432}"/>
              </a:ext>
            </a:extLst>
          </p:cNvPr>
          <p:cNvSpPr txBox="1"/>
          <p:nvPr/>
        </p:nvSpPr>
        <p:spPr>
          <a:xfrm>
            <a:off x="48732" y="3078401"/>
            <a:ext cx="2538577"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おもりの重さを変えると、振り子が</a:t>
            </a:r>
            <a:r>
              <a:rPr lang="en-US" altLang="ja-JP" sz="1000" dirty="0"/>
              <a:t>1</a:t>
            </a:r>
            <a:r>
              <a:rPr lang="ja-JP" altLang="en-US" sz="1000" dirty="0"/>
              <a:t>往復する時間はどうなるのだろうか。</a:t>
            </a:r>
            <a:endParaRPr lang="en-US" altLang="ja-JP" sz="1000" dirty="0"/>
          </a:p>
        </p:txBody>
      </p:sp>
      <p:sp>
        <p:nvSpPr>
          <p:cNvPr id="51" name="テキスト ボックス 50">
            <a:extLst>
              <a:ext uri="{FF2B5EF4-FFF2-40B4-BE49-F238E27FC236}">
                <a16:creationId xmlns:a16="http://schemas.microsoft.com/office/drawing/2014/main" id="{C6BE47FF-5636-EE8A-4715-E3DD312D7BD3}"/>
              </a:ext>
            </a:extLst>
          </p:cNvPr>
          <p:cNvSpPr txBox="1"/>
          <p:nvPr/>
        </p:nvSpPr>
        <p:spPr>
          <a:xfrm>
            <a:off x="48753" y="3543330"/>
            <a:ext cx="2538556"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振れ幅を変えると、振り子が１往復する時間はどうなるのだろうか。</a:t>
            </a:r>
            <a:endParaRPr lang="en-US" altLang="ja-JP" sz="1000" dirty="0"/>
          </a:p>
        </p:txBody>
      </p:sp>
      <p:sp>
        <p:nvSpPr>
          <p:cNvPr id="52" name="テキスト ボックス 51">
            <a:extLst>
              <a:ext uri="{FF2B5EF4-FFF2-40B4-BE49-F238E27FC236}">
                <a16:creationId xmlns:a16="http://schemas.microsoft.com/office/drawing/2014/main" id="{673C7574-B57F-161D-B683-3F3ABBDA591C}"/>
              </a:ext>
            </a:extLst>
          </p:cNvPr>
          <p:cNvSpPr txBox="1"/>
          <p:nvPr/>
        </p:nvSpPr>
        <p:spPr>
          <a:xfrm>
            <a:off x="75543" y="5703776"/>
            <a:ext cx="2527427" cy="861774"/>
          </a:xfrm>
          <a:prstGeom prst="rect">
            <a:avLst/>
          </a:prstGeom>
          <a:solidFill>
            <a:schemeClr val="bg1"/>
          </a:solidFill>
          <a:ln w="38100">
            <a:solidFill>
              <a:srgbClr val="0033CC"/>
            </a:solidFill>
          </a:ln>
        </p:spPr>
        <p:txBody>
          <a:bodyPr wrap="square" rtlCol="0">
            <a:spAutoFit/>
          </a:bodyPr>
          <a:lstStyle/>
          <a:p>
            <a:r>
              <a:rPr lang="ja-JP" altLang="en-US" sz="1000" dirty="0"/>
              <a:t>　振り子の１往復する時間は、振り子の長さによって変わる。振り子の長さが長いほど、１往復する時間が長くなる。</a:t>
            </a:r>
            <a:endParaRPr lang="en-US" altLang="ja-JP" sz="1000" dirty="0"/>
          </a:p>
          <a:p>
            <a:r>
              <a:rPr lang="ja-JP" altLang="en-US" sz="1000" dirty="0"/>
              <a:t>　振り子の１往復する時間は、おもりの重さや振れ幅によっては変わらない。</a:t>
            </a:r>
            <a:endParaRPr lang="en-US" altLang="ja-JP" sz="1000" dirty="0"/>
          </a:p>
        </p:txBody>
      </p:sp>
      <p:sp>
        <p:nvSpPr>
          <p:cNvPr id="53" name="テキスト ボックス 52">
            <a:extLst>
              <a:ext uri="{FF2B5EF4-FFF2-40B4-BE49-F238E27FC236}">
                <a16:creationId xmlns:a16="http://schemas.microsoft.com/office/drawing/2014/main" id="{73892937-6657-7622-5A0E-E80507D78FBE}"/>
              </a:ext>
            </a:extLst>
          </p:cNvPr>
          <p:cNvSpPr txBox="1"/>
          <p:nvPr/>
        </p:nvSpPr>
        <p:spPr>
          <a:xfrm>
            <a:off x="67964" y="4006673"/>
            <a:ext cx="2533880"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メトロノームをつくって音楽に合った速さにしてみよう。</a:t>
            </a:r>
            <a:endParaRPr lang="en-US" altLang="ja-JP" sz="1000" dirty="0"/>
          </a:p>
        </p:txBody>
      </p:sp>
      <p:sp>
        <p:nvSpPr>
          <p:cNvPr id="54" name="テキスト ボックス 53">
            <a:extLst>
              <a:ext uri="{FF2B5EF4-FFF2-40B4-BE49-F238E27FC236}">
                <a16:creationId xmlns:a16="http://schemas.microsoft.com/office/drawing/2014/main" id="{45FD7CDA-C019-ED11-119F-DDE3307CCD32}"/>
              </a:ext>
            </a:extLst>
          </p:cNvPr>
          <p:cNvSpPr txBox="1"/>
          <p:nvPr/>
        </p:nvSpPr>
        <p:spPr>
          <a:xfrm>
            <a:off x="75543" y="4535628"/>
            <a:ext cx="2533880" cy="246221"/>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活動例</a:t>
            </a:r>
            <a:r>
              <a:rPr lang="en-US" altLang="ja-JP" sz="1000" dirty="0"/>
              <a:t>】</a:t>
            </a:r>
            <a:r>
              <a:rPr lang="ja-JP" altLang="en-US" sz="1000" dirty="0"/>
              <a:t>１秒振り子を作ってみよう。</a:t>
            </a:r>
            <a:endParaRPr lang="en-US" altLang="ja-JP" sz="1000" dirty="0"/>
          </a:p>
        </p:txBody>
      </p:sp>
      <p:sp>
        <p:nvSpPr>
          <p:cNvPr id="55" name="テキスト ボックス 54">
            <a:extLst>
              <a:ext uri="{FF2B5EF4-FFF2-40B4-BE49-F238E27FC236}">
                <a16:creationId xmlns:a16="http://schemas.microsoft.com/office/drawing/2014/main" id="{1389712A-7FF4-8EBE-5710-20F85EDE0494}"/>
              </a:ext>
            </a:extLst>
          </p:cNvPr>
          <p:cNvSpPr txBox="1"/>
          <p:nvPr/>
        </p:nvSpPr>
        <p:spPr>
          <a:xfrm>
            <a:off x="82478" y="4886746"/>
            <a:ext cx="2542523"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活動例</a:t>
            </a:r>
            <a:r>
              <a:rPr lang="en-US" altLang="ja-JP" sz="1000" dirty="0"/>
              <a:t>】</a:t>
            </a:r>
            <a:r>
              <a:rPr lang="ja-JP" altLang="en-US" sz="1000" dirty="0"/>
              <a:t>振り子の長さを長くして時間を計ってみよう。</a:t>
            </a:r>
            <a:endParaRPr lang="en-US" altLang="ja-JP" sz="1000" dirty="0"/>
          </a:p>
        </p:txBody>
      </p:sp>
      <p:sp>
        <p:nvSpPr>
          <p:cNvPr id="56" name="テキスト ボックス 55">
            <a:extLst>
              <a:ext uri="{FF2B5EF4-FFF2-40B4-BE49-F238E27FC236}">
                <a16:creationId xmlns:a16="http://schemas.microsoft.com/office/drawing/2014/main" id="{C57BB4A7-EC0F-4785-6D98-E9C9B2E9EF94}"/>
              </a:ext>
            </a:extLst>
          </p:cNvPr>
          <p:cNvSpPr txBox="1"/>
          <p:nvPr/>
        </p:nvSpPr>
        <p:spPr>
          <a:xfrm>
            <a:off x="51416" y="1816472"/>
            <a:ext cx="2550099"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振り子の１往復する時間が何によって変わるかを調べるにはどうしたらよいか。</a:t>
            </a:r>
            <a:endParaRPr lang="en-US" altLang="ja-JP" sz="1000" dirty="0"/>
          </a:p>
        </p:txBody>
      </p:sp>
      <p:sp>
        <p:nvSpPr>
          <p:cNvPr id="63" name="四角形: 角を丸くする 62">
            <a:extLst>
              <a:ext uri="{FF2B5EF4-FFF2-40B4-BE49-F238E27FC236}">
                <a16:creationId xmlns:a16="http://schemas.microsoft.com/office/drawing/2014/main" id="{8A20B6E1-8F52-8AB5-16B5-AFD7AFEB619F}"/>
              </a:ext>
            </a:extLst>
          </p:cNvPr>
          <p:cNvSpPr/>
          <p:nvPr/>
        </p:nvSpPr>
        <p:spPr>
          <a:xfrm>
            <a:off x="4704886" y="3329486"/>
            <a:ext cx="2901253" cy="71469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1300" dirty="0">
              <a:latin typeface="HG丸ｺﾞｼｯｸM-PRO" panose="020F0600000000000000" pitchFamily="50" charset="-128"/>
              <a:ea typeface="HG丸ｺﾞｼｯｸM-PRO" panose="020F0600000000000000" pitchFamily="50" charset="-128"/>
            </a:endParaRPr>
          </a:p>
        </p:txBody>
      </p:sp>
      <p:sp>
        <p:nvSpPr>
          <p:cNvPr id="59" name="テキスト ボックス 58">
            <a:extLst>
              <a:ext uri="{FF2B5EF4-FFF2-40B4-BE49-F238E27FC236}">
                <a16:creationId xmlns:a16="http://schemas.microsoft.com/office/drawing/2014/main" id="{CF20BDD7-6D27-C422-8E52-E6F37D126357}"/>
              </a:ext>
            </a:extLst>
          </p:cNvPr>
          <p:cNvSpPr txBox="1"/>
          <p:nvPr/>
        </p:nvSpPr>
        <p:spPr>
          <a:xfrm>
            <a:off x="5085527" y="2581074"/>
            <a:ext cx="2537986" cy="492443"/>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・生活経験や体験と</a:t>
            </a:r>
            <a:r>
              <a:rPr lang="ja-JP" altLang="en-US" sz="1400" dirty="0">
                <a:latin typeface="HGPｺﾞｼｯｸE" panose="020B0900000000000000" pitchFamily="50" charset="-128"/>
                <a:ea typeface="HGPｺﾞｼｯｸE" panose="020B0900000000000000" pitchFamily="50" charset="-128"/>
              </a:rPr>
              <a:t>関係付けて</a:t>
            </a:r>
            <a:endParaRPr lang="en-US" altLang="ja-JP" sz="1400" dirty="0">
              <a:latin typeface="HGPｺﾞｼｯｸE" panose="020B0900000000000000" pitchFamily="50" charset="-128"/>
              <a:ea typeface="HGPｺﾞｼｯｸE" panose="020B0900000000000000" pitchFamily="50" charset="-128"/>
            </a:endParaRPr>
          </a:p>
          <a:p>
            <a:r>
              <a:rPr lang="ja-JP" altLang="en-US" sz="1200" dirty="0">
                <a:latin typeface="BIZ UDPゴシック" panose="020B0400000000000000" pitchFamily="50" charset="-128"/>
                <a:ea typeface="BIZ UDPゴシック" panose="020B04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予想を立てる</a:t>
            </a:r>
          </a:p>
        </p:txBody>
      </p:sp>
      <p:sp>
        <p:nvSpPr>
          <p:cNvPr id="61" name="テキスト ボックス 60">
            <a:extLst>
              <a:ext uri="{FF2B5EF4-FFF2-40B4-BE49-F238E27FC236}">
                <a16:creationId xmlns:a16="http://schemas.microsoft.com/office/drawing/2014/main" id="{3F625D64-AE0F-B9BD-3744-1D92929E976C}"/>
              </a:ext>
            </a:extLst>
          </p:cNvPr>
          <p:cNvSpPr txBox="1"/>
          <p:nvPr/>
        </p:nvSpPr>
        <p:spPr>
          <a:xfrm>
            <a:off x="4788523" y="3320664"/>
            <a:ext cx="2702331" cy="276999"/>
          </a:xfrm>
          <a:prstGeom prst="rect">
            <a:avLst/>
          </a:prstGeom>
          <a:noFill/>
        </p:spPr>
        <p:txBody>
          <a:bodyPr wrap="square" rtlCol="0">
            <a:spAutoFit/>
          </a:bodyPr>
          <a:lstStyle/>
          <a:p>
            <a:r>
              <a:rPr lang="ja-JP" altLang="en-US" sz="1200" dirty="0">
                <a:latin typeface="HGP創英角ｺﾞｼｯｸUB" panose="020B0900000000000000" pitchFamily="50" charset="-128"/>
                <a:ea typeface="HGP創英角ｺﾞｼｯｸUB" panose="020B0900000000000000" pitchFamily="50" charset="-128"/>
              </a:rPr>
              <a:t>「おもりの重さによって変わると思う。」</a:t>
            </a:r>
            <a:endParaRPr lang="en-US" altLang="ja-JP" sz="1200" dirty="0">
              <a:latin typeface="HGP創英角ｺﾞｼｯｸUB" panose="020B0900000000000000" pitchFamily="50" charset="-128"/>
              <a:ea typeface="HGP創英角ｺﾞｼｯｸUB" panose="020B0900000000000000" pitchFamily="50" charset="-128"/>
            </a:endParaRPr>
          </a:p>
        </p:txBody>
      </p:sp>
      <p:sp>
        <p:nvSpPr>
          <p:cNvPr id="64" name="四角形: 角を丸くする 63">
            <a:extLst>
              <a:ext uri="{FF2B5EF4-FFF2-40B4-BE49-F238E27FC236}">
                <a16:creationId xmlns:a16="http://schemas.microsoft.com/office/drawing/2014/main" id="{FB90804B-2ECF-1B66-8ECC-68E580107959}"/>
              </a:ext>
            </a:extLst>
          </p:cNvPr>
          <p:cNvSpPr/>
          <p:nvPr/>
        </p:nvSpPr>
        <p:spPr>
          <a:xfrm>
            <a:off x="5901740" y="3613276"/>
            <a:ext cx="1589114" cy="39234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変えない条件　</a:t>
            </a:r>
            <a:endParaRPr lang="en-US" altLang="ja-JP" sz="1300" dirty="0">
              <a:latin typeface="HG丸ｺﾞｼｯｸM-PRO" panose="020F0600000000000000" pitchFamily="50" charset="-128"/>
              <a:ea typeface="HG丸ｺﾞｼｯｸM-PRO" panose="020F0600000000000000" pitchFamily="50" charset="-128"/>
            </a:endParaRPr>
          </a:p>
          <a:p>
            <a:pPr algn="ctr"/>
            <a:r>
              <a:rPr lang="ja-JP" altLang="en-US" sz="1000" dirty="0">
                <a:latin typeface="HG丸ｺﾞｼｯｸM-PRO" panose="020F0600000000000000" pitchFamily="50" charset="-128"/>
                <a:ea typeface="HG丸ｺﾞｼｯｸM-PRO" panose="020F0600000000000000" pitchFamily="50" charset="-128"/>
              </a:rPr>
              <a:t>振り子の長さ、振れ幅</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62" name="四角形: 角を丸くする 61">
            <a:extLst>
              <a:ext uri="{FF2B5EF4-FFF2-40B4-BE49-F238E27FC236}">
                <a16:creationId xmlns:a16="http://schemas.microsoft.com/office/drawing/2014/main" id="{FF560E9C-4024-19C8-11A0-A00D33EB0F8D}"/>
              </a:ext>
            </a:extLst>
          </p:cNvPr>
          <p:cNvSpPr/>
          <p:nvPr/>
        </p:nvSpPr>
        <p:spPr>
          <a:xfrm>
            <a:off x="4796838" y="3605222"/>
            <a:ext cx="1061712" cy="395306"/>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変える条件　</a:t>
            </a:r>
            <a:endParaRPr lang="en-US" altLang="ja-JP" sz="1300" dirty="0">
              <a:latin typeface="HG丸ｺﾞｼｯｸM-PRO" panose="020F0600000000000000" pitchFamily="50" charset="-128"/>
              <a:ea typeface="HG丸ｺﾞｼｯｸM-PRO" panose="020F0600000000000000" pitchFamily="50" charset="-128"/>
            </a:endParaRPr>
          </a:p>
          <a:p>
            <a:pPr algn="ctr"/>
            <a:r>
              <a:rPr lang="ja-JP" altLang="en-US" sz="1000" dirty="0">
                <a:latin typeface="HG丸ｺﾞｼｯｸM-PRO" panose="020F0600000000000000" pitchFamily="50" charset="-128"/>
                <a:ea typeface="HG丸ｺﾞｼｯｸM-PRO" panose="020F0600000000000000" pitchFamily="50" charset="-128"/>
              </a:rPr>
              <a:t>おもりの重さ</a:t>
            </a:r>
            <a:endParaRPr lang="en-US" altLang="ja-JP" sz="1000" dirty="0">
              <a:latin typeface="HG丸ｺﾞｼｯｸM-PRO" panose="020F0600000000000000" pitchFamily="50" charset="-128"/>
              <a:ea typeface="HG丸ｺﾞｼｯｸM-PRO" panose="020F0600000000000000" pitchFamily="50" charset="-128"/>
            </a:endParaRPr>
          </a:p>
        </p:txBody>
      </p:sp>
      <p:grpSp>
        <p:nvGrpSpPr>
          <p:cNvPr id="68" name="グループ化 67">
            <a:extLst>
              <a:ext uri="{FF2B5EF4-FFF2-40B4-BE49-F238E27FC236}">
                <a16:creationId xmlns:a16="http://schemas.microsoft.com/office/drawing/2014/main" id="{4C6AA695-0113-5E38-C95F-32AB7231A017}"/>
              </a:ext>
            </a:extLst>
          </p:cNvPr>
          <p:cNvGrpSpPr/>
          <p:nvPr/>
        </p:nvGrpSpPr>
        <p:grpSpPr>
          <a:xfrm>
            <a:off x="2793993" y="2850020"/>
            <a:ext cx="1819618" cy="1074425"/>
            <a:chOff x="3321868" y="1954078"/>
            <a:chExt cx="2517293" cy="1475742"/>
          </a:xfrm>
        </p:grpSpPr>
        <p:sp>
          <p:nvSpPr>
            <p:cNvPr id="32" name="思考の吹き出し: 雲形 31">
              <a:extLst>
                <a:ext uri="{FF2B5EF4-FFF2-40B4-BE49-F238E27FC236}">
                  <a16:creationId xmlns:a16="http://schemas.microsoft.com/office/drawing/2014/main" id="{AB30B52B-3028-8A87-9127-EC3C2D73462E}"/>
                </a:ext>
              </a:extLst>
            </p:cNvPr>
            <p:cNvSpPr/>
            <p:nvPr/>
          </p:nvSpPr>
          <p:spPr>
            <a:xfrm>
              <a:off x="3321868" y="1998296"/>
              <a:ext cx="1276752" cy="873823"/>
            </a:xfrm>
            <a:prstGeom prst="cloudCallout">
              <a:avLst>
                <a:gd name="adj1" fmla="val 51589"/>
                <a:gd name="adj2" fmla="val 27859"/>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sz="1463"/>
            </a:p>
          </p:txBody>
        </p:sp>
        <p:pic>
          <p:nvPicPr>
            <p:cNvPr id="30" name="図 29">
              <a:extLst>
                <a:ext uri="{FF2B5EF4-FFF2-40B4-BE49-F238E27FC236}">
                  <a16:creationId xmlns:a16="http://schemas.microsoft.com/office/drawing/2014/main" id="{68F94B40-DD9B-562C-2D1C-357714671B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1125" y="1984326"/>
              <a:ext cx="943206" cy="887793"/>
            </a:xfrm>
            <a:prstGeom prst="rect">
              <a:avLst/>
            </a:prstGeom>
          </p:spPr>
        </p:pic>
        <p:pic>
          <p:nvPicPr>
            <p:cNvPr id="38" name="図 37">
              <a:extLst>
                <a:ext uri="{FF2B5EF4-FFF2-40B4-BE49-F238E27FC236}">
                  <a16:creationId xmlns:a16="http://schemas.microsoft.com/office/drawing/2014/main" id="{876E33A2-1D0E-7451-B4B5-38D192E436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1583" y="2729971"/>
              <a:ext cx="602177" cy="692157"/>
            </a:xfrm>
            <a:prstGeom prst="rect">
              <a:avLst/>
            </a:prstGeom>
          </p:spPr>
        </p:pic>
        <p:pic>
          <p:nvPicPr>
            <p:cNvPr id="34" name="図 33">
              <a:extLst>
                <a:ext uri="{FF2B5EF4-FFF2-40B4-BE49-F238E27FC236}">
                  <a16:creationId xmlns:a16="http://schemas.microsoft.com/office/drawing/2014/main" id="{D00717AC-CCE9-0418-CE45-66D34409E734}"/>
                </a:ext>
              </a:extLst>
            </p:cNvPr>
            <p:cNvPicPr>
              <a:picLocks noChangeAspect="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3337058" y="2867855"/>
              <a:ext cx="545187" cy="561965"/>
            </a:xfrm>
            <a:prstGeom prst="rect">
              <a:avLst/>
            </a:prstGeom>
            <a:noFill/>
            <a:ln>
              <a:noFill/>
            </a:ln>
          </p:spPr>
        </p:pic>
        <p:pic>
          <p:nvPicPr>
            <p:cNvPr id="26" name="図 25">
              <a:extLst>
                <a:ext uri="{FF2B5EF4-FFF2-40B4-BE49-F238E27FC236}">
                  <a16:creationId xmlns:a16="http://schemas.microsoft.com/office/drawing/2014/main" id="{92C46460-7B63-E505-9649-5AB3CF8343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3760" y="1954078"/>
              <a:ext cx="793811" cy="1098700"/>
            </a:xfrm>
            <a:prstGeom prst="rect">
              <a:avLst/>
            </a:prstGeom>
          </p:spPr>
        </p:pic>
        <p:pic>
          <p:nvPicPr>
            <p:cNvPr id="23" name="図 22">
              <a:extLst>
                <a:ext uri="{FF2B5EF4-FFF2-40B4-BE49-F238E27FC236}">
                  <a16:creationId xmlns:a16="http://schemas.microsoft.com/office/drawing/2014/main" id="{52E501BC-AF12-5154-FB6B-3B8D5E473A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96007" y="2328353"/>
              <a:ext cx="1043154" cy="1089101"/>
            </a:xfrm>
            <a:prstGeom prst="rect">
              <a:avLst/>
            </a:prstGeom>
          </p:spPr>
        </p:pic>
      </p:grpSp>
      <p:sp>
        <p:nvSpPr>
          <p:cNvPr id="65" name="矢印: 下 64">
            <a:extLst>
              <a:ext uri="{FF2B5EF4-FFF2-40B4-BE49-F238E27FC236}">
                <a16:creationId xmlns:a16="http://schemas.microsoft.com/office/drawing/2014/main" id="{976603A2-E589-9BB9-CE99-A5F43846E91D}"/>
              </a:ext>
            </a:extLst>
          </p:cNvPr>
          <p:cNvSpPr/>
          <p:nvPr/>
        </p:nvSpPr>
        <p:spPr>
          <a:xfrm>
            <a:off x="4848109" y="2642602"/>
            <a:ext cx="237418" cy="660881"/>
          </a:xfrm>
          <a:prstGeom prst="down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ja-JP" altLang="en-US" sz="1463" dirty="0"/>
          </a:p>
        </p:txBody>
      </p:sp>
      <p:sp>
        <p:nvSpPr>
          <p:cNvPr id="66" name="テキスト ボックス 65">
            <a:extLst>
              <a:ext uri="{FF2B5EF4-FFF2-40B4-BE49-F238E27FC236}">
                <a16:creationId xmlns:a16="http://schemas.microsoft.com/office/drawing/2014/main" id="{8F7D7385-9647-2D9E-D70B-98E440F76159}"/>
              </a:ext>
            </a:extLst>
          </p:cNvPr>
          <p:cNvSpPr txBox="1"/>
          <p:nvPr/>
        </p:nvSpPr>
        <p:spPr>
          <a:xfrm>
            <a:off x="2613833" y="4026680"/>
            <a:ext cx="3530708" cy="461665"/>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条件御する視点</a:t>
            </a:r>
            <a:r>
              <a:rPr lang="ja-JP" altLang="en-US" sz="1200" dirty="0">
                <a:latin typeface="HG丸ｺﾞｼｯｸM-PRO" panose="020F0600000000000000" pitchFamily="50" charset="-128"/>
                <a:ea typeface="HG丸ｺﾞｼｯｸM-PRO" panose="020F0600000000000000" pitchFamily="50" charset="-128"/>
              </a:rPr>
              <a:t>で実験の計画を立てる</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000" dirty="0">
                <a:latin typeface="BIZ UDPゴシック" panose="020B0400000000000000" pitchFamily="50" charset="-128"/>
                <a:ea typeface="BIZ UDPゴシック" panose="020B0400000000000000" pitchFamily="50" charset="-128"/>
              </a:rPr>
              <a:t>　　</a:t>
            </a:r>
            <a:r>
              <a:rPr lang="ja-JP" altLang="en-US" sz="1000" dirty="0">
                <a:latin typeface="HG丸ｺﾞｼｯｸM-PRO" panose="020F0600000000000000" pitchFamily="50" charset="-128"/>
                <a:ea typeface="HG丸ｺﾞｼｯｸM-PRO" panose="020F0600000000000000" pitchFamily="50" charset="-128"/>
              </a:rPr>
              <a:t>変化を制させる条件は１つだけで、他の条件はそろえる</a:t>
            </a:r>
          </a:p>
        </p:txBody>
      </p:sp>
      <p:sp>
        <p:nvSpPr>
          <p:cNvPr id="67" name="テキスト ボックス 66">
            <a:extLst>
              <a:ext uri="{FF2B5EF4-FFF2-40B4-BE49-F238E27FC236}">
                <a16:creationId xmlns:a16="http://schemas.microsoft.com/office/drawing/2014/main" id="{A5C36D8A-6B25-3D9D-BE0D-DA95D23D3F12}"/>
              </a:ext>
            </a:extLst>
          </p:cNvPr>
          <p:cNvSpPr txBox="1"/>
          <p:nvPr/>
        </p:nvSpPr>
        <p:spPr>
          <a:xfrm>
            <a:off x="7674104" y="1543171"/>
            <a:ext cx="2163932" cy="1318118"/>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いろいろなおもりの振り子を作って比較させたり、ブランコに乗った経験を思い出させたりして、ふりこの１往復する時間に関係する要因を考えられるようにする。長さ、重さ角度を量として着目させる。</a:t>
            </a:r>
          </a:p>
        </p:txBody>
      </p:sp>
      <p:sp>
        <p:nvSpPr>
          <p:cNvPr id="69" name="吹き出し: 角を丸めた四角形 68">
            <a:extLst>
              <a:ext uri="{FF2B5EF4-FFF2-40B4-BE49-F238E27FC236}">
                <a16:creationId xmlns:a16="http://schemas.microsoft.com/office/drawing/2014/main" id="{332E3CD2-5699-101C-D49D-91A9A72BC944}"/>
              </a:ext>
            </a:extLst>
          </p:cNvPr>
          <p:cNvSpPr/>
          <p:nvPr/>
        </p:nvSpPr>
        <p:spPr>
          <a:xfrm>
            <a:off x="2694216" y="2141935"/>
            <a:ext cx="1048620" cy="685044"/>
          </a:xfrm>
          <a:prstGeom prst="wedgeRoundRectCallout">
            <a:avLst>
              <a:gd name="adj1" fmla="val 44771"/>
              <a:gd name="adj2" fmla="val 60010"/>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ブランコでは、子供より大人の方が速い気がするな。</a:t>
            </a:r>
            <a:endParaRPr lang="ja-JP" altLang="en-US" sz="1000" dirty="0"/>
          </a:p>
        </p:txBody>
      </p:sp>
      <p:sp>
        <p:nvSpPr>
          <p:cNvPr id="70" name="吹き出し: 角を丸めた四角形 69">
            <a:extLst>
              <a:ext uri="{FF2B5EF4-FFF2-40B4-BE49-F238E27FC236}">
                <a16:creationId xmlns:a16="http://schemas.microsoft.com/office/drawing/2014/main" id="{695AB327-F09A-B614-AA09-908F149B490B}"/>
              </a:ext>
            </a:extLst>
          </p:cNvPr>
          <p:cNvSpPr/>
          <p:nvPr/>
        </p:nvSpPr>
        <p:spPr>
          <a:xfrm>
            <a:off x="3795670" y="2141299"/>
            <a:ext cx="1053284" cy="676715"/>
          </a:xfrm>
          <a:prstGeom prst="wedgeRoundRectCallout">
            <a:avLst>
              <a:gd name="adj1" fmla="val -38271"/>
              <a:gd name="adj2" fmla="val 6255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友達の振り子と速さが違うのはおもりが違うから？</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71" name="テキスト ボックス 70">
            <a:extLst>
              <a:ext uri="{FF2B5EF4-FFF2-40B4-BE49-F238E27FC236}">
                <a16:creationId xmlns:a16="http://schemas.microsoft.com/office/drawing/2014/main" id="{D6F3EE11-371C-CC25-8E42-0E901E9D8A1C}"/>
              </a:ext>
            </a:extLst>
          </p:cNvPr>
          <p:cNvSpPr txBox="1"/>
          <p:nvPr/>
        </p:nvSpPr>
        <p:spPr>
          <a:xfrm>
            <a:off x="7674104" y="2920753"/>
            <a:ext cx="2163932"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調べたい条件を明確にさせ、変える条件、変えない条件をキーワードにして条件を整理させる。</a:t>
            </a:r>
          </a:p>
        </p:txBody>
      </p:sp>
      <p:sp>
        <p:nvSpPr>
          <p:cNvPr id="72" name="テキスト ボックス 71">
            <a:extLst>
              <a:ext uri="{FF2B5EF4-FFF2-40B4-BE49-F238E27FC236}">
                <a16:creationId xmlns:a16="http://schemas.microsoft.com/office/drawing/2014/main" id="{16B6B2AC-C801-9EB6-588E-7837FABF31A1}"/>
              </a:ext>
            </a:extLst>
          </p:cNvPr>
          <p:cNvSpPr txBox="1"/>
          <p:nvPr/>
        </p:nvSpPr>
        <p:spPr>
          <a:xfrm>
            <a:off x="7674104" y="3757836"/>
            <a:ext cx="2163932"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条件がそろっているかどうか問いかけることで、振り子を見る位置やおもりの付け方などの細かい条件までそろえることに気付けるようにする。</a:t>
            </a:r>
          </a:p>
        </p:txBody>
      </p:sp>
      <p:pic>
        <p:nvPicPr>
          <p:cNvPr id="74" name="図 73">
            <a:extLst>
              <a:ext uri="{FF2B5EF4-FFF2-40B4-BE49-F238E27FC236}">
                <a16:creationId xmlns:a16="http://schemas.microsoft.com/office/drawing/2014/main" id="{860A158A-C740-C7B5-96C1-CAFC9055E593}"/>
              </a:ext>
            </a:extLst>
          </p:cNvPr>
          <p:cNvPicPr>
            <a:picLocks noChangeAspect="1"/>
          </p:cNvPicPr>
          <p:nvPr/>
        </p:nvPicPr>
        <p:blipFill rotWithShape="1">
          <a:blip r:embed="rId7">
            <a:extLst>
              <a:ext uri="{28A0092B-C50C-407E-A947-70E740481C1C}">
                <a14:useLocalDpi xmlns:a14="http://schemas.microsoft.com/office/drawing/2010/main" val="0"/>
              </a:ext>
            </a:extLst>
          </a:blip>
          <a:srcRect l="10920" t="17284"/>
          <a:stretch/>
        </p:blipFill>
        <p:spPr bwMode="auto">
          <a:xfrm>
            <a:off x="2720973" y="5780688"/>
            <a:ext cx="800478" cy="974722"/>
          </a:xfrm>
          <a:prstGeom prst="rect">
            <a:avLst/>
          </a:prstGeom>
          <a:noFill/>
          <a:ln>
            <a:noFill/>
          </a:ln>
          <a:extLst>
            <a:ext uri="{53640926-AAD7-44D8-BBD7-CCE9431645EC}">
              <a14:shadowObscured xmlns:a14="http://schemas.microsoft.com/office/drawing/2010/main"/>
            </a:ext>
          </a:extLst>
        </p:spPr>
      </p:pic>
      <p:pic>
        <p:nvPicPr>
          <p:cNvPr id="76" name="図 75">
            <a:extLst>
              <a:ext uri="{FF2B5EF4-FFF2-40B4-BE49-F238E27FC236}">
                <a16:creationId xmlns:a16="http://schemas.microsoft.com/office/drawing/2014/main" id="{6B8BD34E-39E6-C5CC-720A-E3DB2F05E5D3}"/>
              </a:ext>
            </a:extLst>
          </p:cNvPr>
          <p:cNvPicPr>
            <a:picLocks noChangeAspect="1"/>
          </p:cNvPicPr>
          <p:nvPr/>
        </p:nvPicPr>
        <p:blipFill rotWithShape="1">
          <a:blip r:embed="rId8">
            <a:extLst>
              <a:ext uri="{28A0092B-C50C-407E-A947-70E740481C1C}">
                <a14:useLocalDpi xmlns:a14="http://schemas.microsoft.com/office/drawing/2010/main" val="0"/>
              </a:ext>
            </a:extLst>
          </a:blip>
          <a:srcRect b="17663"/>
          <a:stretch/>
        </p:blipFill>
        <p:spPr>
          <a:xfrm>
            <a:off x="3718820" y="5614812"/>
            <a:ext cx="676752" cy="682503"/>
          </a:xfrm>
          <a:prstGeom prst="rect">
            <a:avLst/>
          </a:prstGeom>
        </p:spPr>
      </p:pic>
      <p:sp>
        <p:nvSpPr>
          <p:cNvPr id="77" name="吹き出し: 角を丸めた四角形 76">
            <a:extLst>
              <a:ext uri="{FF2B5EF4-FFF2-40B4-BE49-F238E27FC236}">
                <a16:creationId xmlns:a16="http://schemas.microsoft.com/office/drawing/2014/main" id="{9E50FBFE-5729-9B15-C79B-376B43B30756}"/>
              </a:ext>
            </a:extLst>
          </p:cNvPr>
          <p:cNvSpPr/>
          <p:nvPr/>
        </p:nvSpPr>
        <p:spPr>
          <a:xfrm>
            <a:off x="4636922" y="5599358"/>
            <a:ext cx="2835840" cy="667449"/>
          </a:xfrm>
          <a:prstGeom prst="wedgeRoundRectCallout">
            <a:avLst>
              <a:gd name="adj1" fmla="val -54864"/>
              <a:gd name="adj2" fmla="val -159"/>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・予想と違って、おもりの</a:t>
            </a:r>
            <a:r>
              <a:rPr lang="ja-JP" altLang="en-US" sz="1000" b="1" dirty="0">
                <a:latin typeface="HG丸ｺﾞｼｯｸM-PRO" panose="020F0600000000000000" pitchFamily="50" charset="-128"/>
                <a:ea typeface="HG丸ｺﾞｼｯｸM-PRO" panose="020F0600000000000000" pitchFamily="50" charset="-128"/>
              </a:rPr>
              <a:t>重さが変わっても</a:t>
            </a:r>
            <a:endParaRPr lang="en-US" altLang="ja-JP" sz="1000" b="1"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　１往復する</a:t>
            </a:r>
            <a:r>
              <a:rPr lang="ja-JP" altLang="en-US" sz="1000" b="1" dirty="0">
                <a:latin typeface="HG丸ｺﾞｼｯｸM-PRO" panose="020F0600000000000000" pitchFamily="50" charset="-128"/>
                <a:ea typeface="HG丸ｺﾞｼｯｸM-PRO" panose="020F0600000000000000" pitchFamily="50" charset="-128"/>
              </a:rPr>
              <a:t>時間は変わらなかった。</a:t>
            </a:r>
            <a:endParaRPr lang="en-US" altLang="ja-JP" sz="1000"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・予想どおり、ふりこの</a:t>
            </a:r>
            <a:r>
              <a:rPr lang="ja-JP" altLang="en-US" sz="1000" b="1" dirty="0">
                <a:latin typeface="HG丸ｺﾞｼｯｸM-PRO" panose="020F0600000000000000" pitchFamily="50" charset="-128"/>
                <a:ea typeface="HG丸ｺﾞｼｯｸM-PRO" panose="020F0600000000000000" pitchFamily="50" charset="-128"/>
              </a:rPr>
              <a:t>長さが長くなると</a:t>
            </a:r>
            <a:endParaRPr lang="en-US" altLang="ja-JP" sz="1000" b="1"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　１往復する</a:t>
            </a:r>
            <a:r>
              <a:rPr lang="ja-JP" altLang="en-US" sz="1000" b="1" dirty="0">
                <a:latin typeface="HG丸ｺﾞｼｯｸM-PRO" panose="020F0600000000000000" pitchFamily="50" charset="-128"/>
                <a:ea typeface="HG丸ｺﾞｼｯｸM-PRO" panose="020F0600000000000000" pitchFamily="50" charset="-128"/>
              </a:rPr>
              <a:t>時間が長くなった。</a:t>
            </a:r>
            <a:endParaRPr lang="en-US" altLang="ja-JP" sz="1000" b="1" dirty="0">
              <a:latin typeface="HG丸ｺﾞｼｯｸM-PRO" panose="020F0600000000000000" pitchFamily="50" charset="-128"/>
              <a:ea typeface="HG丸ｺﾞｼｯｸM-PRO" panose="020F0600000000000000" pitchFamily="50" charset="-128"/>
            </a:endParaRPr>
          </a:p>
        </p:txBody>
      </p:sp>
      <p:sp>
        <p:nvSpPr>
          <p:cNvPr id="78" name="テキスト ボックス 77">
            <a:extLst>
              <a:ext uri="{FF2B5EF4-FFF2-40B4-BE49-F238E27FC236}">
                <a16:creationId xmlns:a16="http://schemas.microsoft.com/office/drawing/2014/main" id="{B94D5BD7-348E-4C07-254A-026427E061C3}"/>
              </a:ext>
            </a:extLst>
          </p:cNvPr>
          <p:cNvSpPr txBox="1"/>
          <p:nvPr/>
        </p:nvSpPr>
        <p:spPr>
          <a:xfrm>
            <a:off x="5066578" y="3023368"/>
            <a:ext cx="2710048" cy="307777"/>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・変化の仕方、様子を</a:t>
            </a:r>
            <a:r>
              <a:rPr lang="ja-JP" altLang="en-US" sz="1400" dirty="0">
                <a:latin typeface="HGPｺﾞｼｯｸE" panose="020B0900000000000000" pitchFamily="50" charset="-128"/>
                <a:ea typeface="HGPｺﾞｼｯｸE" panose="020B0900000000000000" pitchFamily="50" charset="-128"/>
              </a:rPr>
              <a:t>量として見る</a:t>
            </a:r>
            <a:endParaRPr lang="en-US" altLang="ja-JP" sz="1400" dirty="0">
              <a:latin typeface="HGPｺﾞｼｯｸE" panose="020B0900000000000000" pitchFamily="50" charset="-128"/>
              <a:ea typeface="HGPｺﾞｼｯｸE" panose="020B0900000000000000" pitchFamily="50" charset="-128"/>
            </a:endParaRPr>
          </a:p>
        </p:txBody>
      </p:sp>
      <p:sp>
        <p:nvSpPr>
          <p:cNvPr id="79" name="テキスト ボックス 78">
            <a:extLst>
              <a:ext uri="{FF2B5EF4-FFF2-40B4-BE49-F238E27FC236}">
                <a16:creationId xmlns:a16="http://schemas.microsoft.com/office/drawing/2014/main" id="{89DCB37E-C278-6BF3-7E7A-78F3F3DF4521}"/>
              </a:ext>
            </a:extLst>
          </p:cNvPr>
          <p:cNvSpPr txBox="1"/>
          <p:nvPr/>
        </p:nvSpPr>
        <p:spPr>
          <a:xfrm>
            <a:off x="2524134" y="5114493"/>
            <a:ext cx="3946596" cy="646331"/>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　</a:t>
            </a:r>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で結果をまとめ考察する</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BIZ UDPゴシック" panose="020B0400000000000000" pitchFamily="50" charset="-128"/>
                <a:ea typeface="BIZ UDPゴシック" panose="020B0400000000000000" pitchFamily="50" charset="-128"/>
              </a:rPr>
              <a:t>　</a:t>
            </a:r>
            <a:r>
              <a:rPr lang="ja-JP" altLang="en-US" sz="1000" dirty="0">
                <a:latin typeface="HG丸ｺﾞｼｯｸM-PRO" panose="020F0600000000000000" pitchFamily="50" charset="-128"/>
                <a:ea typeface="HG丸ｺﾞｼｯｸM-PRO" panose="020F0600000000000000" pitchFamily="50" charset="-128"/>
              </a:rPr>
              <a:t>１つの値を変化させたとき、もう１つの値はどうなったか</a:t>
            </a:r>
            <a:endParaRPr lang="en-US" altLang="ja-JP" sz="1000" dirty="0">
              <a:latin typeface="HG丸ｺﾞｼｯｸM-PRO" panose="020F0600000000000000" pitchFamily="50" charset="-128"/>
              <a:ea typeface="HG丸ｺﾞｼｯｸM-PRO" panose="020F0600000000000000" pitchFamily="50" charset="-128"/>
            </a:endParaRPr>
          </a:p>
          <a:p>
            <a:endParaRPr lang="ja-JP" altLang="en-US" sz="1000" dirty="0">
              <a:latin typeface="BIZ UDPゴシック" panose="020B0400000000000000" pitchFamily="50" charset="-128"/>
              <a:ea typeface="BIZ UDPゴシック" panose="020B0400000000000000" pitchFamily="50" charset="-128"/>
            </a:endParaRPr>
          </a:p>
        </p:txBody>
      </p:sp>
      <p:sp>
        <p:nvSpPr>
          <p:cNvPr id="2" name="四角形: 角を丸くする 1">
            <a:extLst>
              <a:ext uri="{FF2B5EF4-FFF2-40B4-BE49-F238E27FC236}">
                <a16:creationId xmlns:a16="http://schemas.microsoft.com/office/drawing/2014/main" id="{DD05832A-3D26-A4E6-0B2A-7D0C0A72C94A}"/>
              </a:ext>
            </a:extLst>
          </p:cNvPr>
          <p:cNvSpPr/>
          <p:nvPr/>
        </p:nvSpPr>
        <p:spPr>
          <a:xfrm>
            <a:off x="125014" y="1070418"/>
            <a:ext cx="1303101" cy="26388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 name="テキスト ボックス 2">
            <a:extLst>
              <a:ext uri="{FF2B5EF4-FFF2-40B4-BE49-F238E27FC236}">
                <a16:creationId xmlns:a16="http://schemas.microsoft.com/office/drawing/2014/main" id="{2E6FC23D-387C-F695-1924-58EB8F962F79}"/>
              </a:ext>
            </a:extLst>
          </p:cNvPr>
          <p:cNvSpPr txBox="1"/>
          <p:nvPr/>
        </p:nvSpPr>
        <p:spPr>
          <a:xfrm>
            <a:off x="276676" y="1061702"/>
            <a:ext cx="1135066" cy="292388"/>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nvGrpSpPr>
          <p:cNvPr id="4" name="グループ化 3">
            <a:extLst>
              <a:ext uri="{FF2B5EF4-FFF2-40B4-BE49-F238E27FC236}">
                <a16:creationId xmlns:a16="http://schemas.microsoft.com/office/drawing/2014/main" id="{2E7CEF0F-115C-ECA5-B44F-E5A57F639600}"/>
              </a:ext>
            </a:extLst>
          </p:cNvPr>
          <p:cNvGrpSpPr/>
          <p:nvPr/>
        </p:nvGrpSpPr>
        <p:grpSpPr>
          <a:xfrm>
            <a:off x="2704524" y="1796675"/>
            <a:ext cx="3477062" cy="297949"/>
            <a:chOff x="3417648" y="1477074"/>
            <a:chExt cx="4279461" cy="366705"/>
          </a:xfrm>
        </p:grpSpPr>
        <p:sp>
          <p:nvSpPr>
            <p:cNvPr id="5" name="四角形: 角を丸くする 4">
              <a:extLst>
                <a:ext uri="{FF2B5EF4-FFF2-40B4-BE49-F238E27FC236}">
                  <a16:creationId xmlns:a16="http://schemas.microsoft.com/office/drawing/2014/main" id="{1E80212B-7AF1-F007-3A46-B55A2D50DFA1}"/>
                </a:ext>
              </a:extLst>
            </p:cNvPr>
            <p:cNvSpPr/>
            <p:nvPr/>
          </p:nvSpPr>
          <p:spPr>
            <a:xfrm>
              <a:off x="3417648" y="1510175"/>
              <a:ext cx="4229943" cy="333604"/>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7" name="テキスト ボックス 6">
              <a:extLst>
                <a:ext uri="{FF2B5EF4-FFF2-40B4-BE49-F238E27FC236}">
                  <a16:creationId xmlns:a16="http://schemas.microsoft.com/office/drawing/2014/main" id="{9893A39E-1B2A-6DED-8BAF-4AFE6CE2FBCA}"/>
                </a:ext>
              </a:extLst>
            </p:cNvPr>
            <p:cNvSpPr txBox="1"/>
            <p:nvPr/>
          </p:nvSpPr>
          <p:spPr>
            <a:xfrm>
              <a:off x="3467166" y="1477074"/>
              <a:ext cx="4229943" cy="359861"/>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児童が「見方・考え方」を働かせている姿の例</a:t>
              </a:r>
            </a:p>
          </p:txBody>
        </p:sp>
      </p:grpSp>
      <p:sp>
        <p:nvSpPr>
          <p:cNvPr id="8" name="四角形: 角を丸くする 7">
            <a:extLst>
              <a:ext uri="{FF2B5EF4-FFF2-40B4-BE49-F238E27FC236}">
                <a16:creationId xmlns:a16="http://schemas.microsoft.com/office/drawing/2014/main" id="{016186DA-78CE-3993-836A-C207178A6749}"/>
              </a:ext>
            </a:extLst>
          </p:cNvPr>
          <p:cNvSpPr/>
          <p:nvPr/>
        </p:nvSpPr>
        <p:spPr>
          <a:xfrm>
            <a:off x="5548319" y="699971"/>
            <a:ext cx="4246531"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645207" y="676256"/>
            <a:ext cx="4054956"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「量的・関係的な視点」「条件を制御する」</a:t>
            </a:r>
          </a:p>
        </p:txBody>
      </p:sp>
      <p:grpSp>
        <p:nvGrpSpPr>
          <p:cNvPr id="11" name="グループ化 10">
            <a:extLst>
              <a:ext uri="{FF2B5EF4-FFF2-40B4-BE49-F238E27FC236}">
                <a16:creationId xmlns:a16="http://schemas.microsoft.com/office/drawing/2014/main" id="{8D88204D-1C52-CF8A-D32B-2845194C02AF}"/>
              </a:ext>
            </a:extLst>
          </p:cNvPr>
          <p:cNvGrpSpPr/>
          <p:nvPr/>
        </p:nvGrpSpPr>
        <p:grpSpPr>
          <a:xfrm>
            <a:off x="7671584" y="1082283"/>
            <a:ext cx="2132009" cy="442557"/>
            <a:chOff x="9314025" y="508158"/>
            <a:chExt cx="2624010" cy="544685"/>
          </a:xfrm>
        </p:grpSpPr>
        <p:sp>
          <p:nvSpPr>
            <p:cNvPr id="12" name="四角形: 角を丸くする 11">
              <a:extLst>
                <a:ext uri="{FF2B5EF4-FFF2-40B4-BE49-F238E27FC236}">
                  <a16:creationId xmlns:a16="http://schemas.microsoft.com/office/drawing/2014/main" id="{9C96A29F-BA02-8BC9-6893-F0CD796ADBC5}"/>
                </a:ext>
              </a:extLst>
            </p:cNvPr>
            <p:cNvSpPr/>
            <p:nvPr/>
          </p:nvSpPr>
          <p:spPr>
            <a:xfrm>
              <a:off x="9345562" y="549190"/>
              <a:ext cx="2592473" cy="455018"/>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6" name="テキスト ボックス 15">
              <a:extLst>
                <a:ext uri="{FF2B5EF4-FFF2-40B4-BE49-F238E27FC236}">
                  <a16:creationId xmlns:a16="http://schemas.microsoft.com/office/drawing/2014/main" id="{46230462-7140-59CE-54E0-372050B70271}"/>
                </a:ext>
              </a:extLst>
            </p:cNvPr>
            <p:cNvSpPr txBox="1"/>
            <p:nvPr/>
          </p:nvSpPr>
          <p:spPr>
            <a:xfrm>
              <a:off x="9314025" y="508158"/>
              <a:ext cx="2554339" cy="544685"/>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　「見方・考え方」を豊かにする</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ポイントの例</a:t>
              </a:r>
            </a:p>
          </p:txBody>
        </p:sp>
      </p:grpSp>
      <p:sp>
        <p:nvSpPr>
          <p:cNvPr id="9" name="テキスト ボックス 8">
            <a:extLst>
              <a:ext uri="{FF2B5EF4-FFF2-40B4-BE49-F238E27FC236}">
                <a16:creationId xmlns:a16="http://schemas.microsoft.com/office/drawing/2014/main" id="{7462523C-4608-CBFE-EF69-442B4E88D6CC}"/>
              </a:ext>
            </a:extLst>
          </p:cNvPr>
          <p:cNvSpPr txBox="1"/>
          <p:nvPr/>
        </p:nvSpPr>
        <p:spPr>
          <a:xfrm>
            <a:off x="7668769" y="4785078"/>
            <a:ext cx="2161688" cy="1143005"/>
          </a:xfrm>
          <a:prstGeom prst="rect">
            <a:avLst/>
          </a:prstGeom>
          <a:solidFill>
            <a:schemeClr val="bg1"/>
          </a:solidFill>
          <a:ln w="28575">
            <a:solidFill>
              <a:srgbClr val="009900"/>
            </a:solidFill>
          </a:ln>
        </p:spPr>
        <p:txBody>
          <a:bodyPr wrap="square" rtlCol="0">
            <a:spAutoFit/>
          </a:bodyPr>
          <a:lstStyle/>
          <a:p>
            <a:pPr algn="just"/>
            <a:r>
              <a:rPr lang="en-US" altLang="ja-JP" sz="1138" dirty="0">
                <a:latin typeface="HG丸ｺﾞｼｯｸM-PRO" panose="020F0600000000000000" pitchFamily="50" charset="-128"/>
                <a:ea typeface="HG丸ｺﾞｼｯｸM-PRO" panose="020F0600000000000000" pitchFamily="50" charset="-128"/>
              </a:rPr>
              <a:t>1</a:t>
            </a:r>
            <a:r>
              <a:rPr lang="ja-JP" altLang="en-US" sz="1138" dirty="0">
                <a:latin typeface="HG丸ｺﾞｼｯｸM-PRO" panose="020F0600000000000000" pitchFamily="50" charset="-128"/>
                <a:ea typeface="HG丸ｺﾞｼｯｸM-PRO" panose="020F0600000000000000" pitchFamily="50" charset="-128"/>
              </a:rPr>
              <a:t>往復する時間を正確に調べるためにはどうしらよいかを問いかけたり、１０往復した時間から求めたり、複数回行うことの必要性に気付けるようにする。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10" name="テキスト ボックス 9">
            <a:extLst>
              <a:ext uri="{FF2B5EF4-FFF2-40B4-BE49-F238E27FC236}">
                <a16:creationId xmlns:a16="http://schemas.microsoft.com/office/drawing/2014/main" id="{6F8FA48B-2E7B-EFA1-BC8E-5EFC8638686C}"/>
              </a:ext>
            </a:extLst>
          </p:cNvPr>
          <p:cNvSpPr txBox="1"/>
          <p:nvPr/>
        </p:nvSpPr>
        <p:spPr>
          <a:xfrm>
            <a:off x="7588801" y="6076420"/>
            <a:ext cx="2433238" cy="792781"/>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小３「風とゴムの力のはたらき」→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→小６「てこの性質」</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→中１「力の働き」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→中３「運動とエネルギー」</a:t>
            </a:r>
            <a:endParaRPr lang="en-US" altLang="ja-JP" sz="1138" dirty="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1B3B72F6-7188-4F6E-7855-03C8C0FDACA8}"/>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１１</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pic>
        <p:nvPicPr>
          <p:cNvPr id="18" name="図 17">
            <a:extLst>
              <a:ext uri="{FF2B5EF4-FFF2-40B4-BE49-F238E27FC236}">
                <a16:creationId xmlns:a16="http://schemas.microsoft.com/office/drawing/2014/main" id="{DD0D49F7-019A-B0EE-4779-9F91A2C14040}"/>
              </a:ext>
            </a:extLst>
          </p:cNvPr>
          <p:cNvPicPr>
            <a:picLocks noChangeAspect="1"/>
          </p:cNvPicPr>
          <p:nvPr/>
        </p:nvPicPr>
        <p:blipFill rotWithShape="1">
          <a:blip r:embed="rId9">
            <a:extLst>
              <a:ext uri="{28A0092B-C50C-407E-A947-70E740481C1C}">
                <a14:useLocalDpi xmlns:a14="http://schemas.microsoft.com/office/drawing/2010/main" val="0"/>
              </a:ext>
            </a:extLst>
          </a:blip>
          <a:srcRect b="25253"/>
          <a:stretch/>
        </p:blipFill>
        <p:spPr>
          <a:xfrm>
            <a:off x="5261283" y="4479318"/>
            <a:ext cx="581097" cy="542455"/>
          </a:xfrm>
          <a:prstGeom prst="rect">
            <a:avLst/>
          </a:prstGeom>
        </p:spPr>
      </p:pic>
      <p:pic>
        <p:nvPicPr>
          <p:cNvPr id="22" name="図 21">
            <a:extLst>
              <a:ext uri="{FF2B5EF4-FFF2-40B4-BE49-F238E27FC236}">
                <a16:creationId xmlns:a16="http://schemas.microsoft.com/office/drawing/2014/main" id="{0A173C47-FC89-3E06-698E-8D72BD3BAF47}"/>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5922967" y="4257632"/>
            <a:ext cx="251536" cy="1153469"/>
          </a:xfrm>
          <a:prstGeom prst="rect">
            <a:avLst/>
          </a:prstGeom>
        </p:spPr>
      </p:pic>
      <p:pic>
        <p:nvPicPr>
          <p:cNvPr id="25" name="図 24">
            <a:extLst>
              <a:ext uri="{FF2B5EF4-FFF2-40B4-BE49-F238E27FC236}">
                <a16:creationId xmlns:a16="http://schemas.microsoft.com/office/drawing/2014/main" id="{A199485B-AF57-3F3B-42C6-01BF66F8E6E7}"/>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6194734" y="4286705"/>
            <a:ext cx="377013" cy="937345"/>
          </a:xfrm>
          <a:prstGeom prst="rect">
            <a:avLst/>
          </a:prstGeom>
        </p:spPr>
      </p:pic>
      <p:sp>
        <p:nvSpPr>
          <p:cNvPr id="28" name="吹き出し: 角を丸めた四角形 27">
            <a:extLst>
              <a:ext uri="{FF2B5EF4-FFF2-40B4-BE49-F238E27FC236}">
                <a16:creationId xmlns:a16="http://schemas.microsoft.com/office/drawing/2014/main" id="{FDAF5706-FE30-C9B9-453A-067AF6A67EB1}"/>
              </a:ext>
            </a:extLst>
          </p:cNvPr>
          <p:cNvSpPr/>
          <p:nvPr/>
        </p:nvSpPr>
        <p:spPr>
          <a:xfrm>
            <a:off x="3281082" y="4562920"/>
            <a:ext cx="1822272" cy="446763"/>
          </a:xfrm>
          <a:prstGeom prst="wedgeRoundRectCallout">
            <a:avLst>
              <a:gd name="adj1" fmla="val 57818"/>
              <a:gd name="adj2" fmla="val 19878"/>
              <a:gd name="adj3" fmla="val 16667"/>
            </a:avLst>
          </a:prstGeom>
          <a:ln w="19050">
            <a:solidFill>
              <a:srgbClr val="008000"/>
            </a:solidFill>
          </a:ln>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おもりの付け方は、どちらの付け方でも同じかな？</a:t>
            </a:r>
            <a:endParaRPr lang="ja-JP" altLang="en-US" sz="1000" dirty="0"/>
          </a:p>
        </p:txBody>
      </p:sp>
      <p:sp>
        <p:nvSpPr>
          <p:cNvPr id="31" name="吹き出し: 角を丸めた四角形 30">
            <a:extLst>
              <a:ext uri="{FF2B5EF4-FFF2-40B4-BE49-F238E27FC236}">
                <a16:creationId xmlns:a16="http://schemas.microsoft.com/office/drawing/2014/main" id="{31540C7E-A3D7-3586-8FD4-0A8B98359042}"/>
              </a:ext>
            </a:extLst>
          </p:cNvPr>
          <p:cNvSpPr/>
          <p:nvPr/>
        </p:nvSpPr>
        <p:spPr>
          <a:xfrm>
            <a:off x="6445022" y="4140960"/>
            <a:ext cx="1150959" cy="676715"/>
          </a:xfrm>
          <a:prstGeom prst="wedgeRoundRectCallout">
            <a:avLst>
              <a:gd name="adj1" fmla="val -4063"/>
              <a:gd name="adj2" fmla="val 59902"/>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振り子の長さが変わらない付け方にしないといけないな。</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29" name="図 28">
            <a:extLst>
              <a:ext uri="{FF2B5EF4-FFF2-40B4-BE49-F238E27FC236}">
                <a16:creationId xmlns:a16="http://schemas.microsoft.com/office/drawing/2014/main" id="{FBA6143F-53E6-0048-3B6F-82DDD3D6712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82854" y="4650522"/>
            <a:ext cx="533017" cy="612663"/>
          </a:xfrm>
          <a:prstGeom prst="rect">
            <a:avLst/>
          </a:prstGeom>
        </p:spPr>
      </p:pic>
    </p:spTree>
    <p:extLst>
      <p:ext uri="{BB962C8B-B14F-4D97-AF65-F5344CB8AC3E}">
        <p14:creationId xmlns:p14="http://schemas.microsoft.com/office/powerpoint/2010/main" val="4024548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CB4E27C9-65A3-730A-99A7-C7826B07EAE9}"/>
              </a:ext>
            </a:extLst>
          </p:cNvPr>
          <p:cNvSpPr txBox="1"/>
          <p:nvPr/>
        </p:nvSpPr>
        <p:spPr>
          <a:xfrm>
            <a:off x="2844320" y="4881733"/>
            <a:ext cx="4426078" cy="542456"/>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・虫めがねを紙から遠ざけていくと、光の集まる部分は小さくなって、</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明るくなっていくな。温度も上がっていく気がする。</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（量的・関係的）</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0" name="正方形/長方形 39">
            <a:extLst>
              <a:ext uri="{FF2B5EF4-FFF2-40B4-BE49-F238E27FC236}">
                <a16:creationId xmlns:a16="http://schemas.microsoft.com/office/drawing/2014/main" id="{635FE678-1A17-1E66-40BF-C7C8E1519966}"/>
              </a:ext>
            </a:extLst>
          </p:cNvPr>
          <p:cNvSpPr/>
          <p:nvPr/>
        </p:nvSpPr>
        <p:spPr>
          <a:xfrm>
            <a:off x="-1346" y="633702"/>
            <a:ext cx="9906000" cy="6215062"/>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09182" y="1599932"/>
            <a:ext cx="211950" cy="3720005"/>
          </a:xfrm>
          <a:prstGeom prst="downArrow">
            <a:avLst>
              <a:gd name="adj1" fmla="val 50000"/>
              <a:gd name="adj2" fmla="val 646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50771" y="1825993"/>
            <a:ext cx="4802716" cy="4979480"/>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76204" y="1239484"/>
            <a:ext cx="2582750" cy="553998"/>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私たちは電気をどのようにつくり、どのように利用しているのだろうか。</a:t>
            </a:r>
            <a:endParaRPr lang="en-US" altLang="ja-JP" sz="1000" dirty="0">
              <a:latin typeface="HG創英角ｺﾞｼｯｸUB" panose="020B0909000000000000" pitchFamily="49" charset="-128"/>
              <a:ea typeface="HG創英角ｺﾞｼｯｸUB" panose="020B0909000000000000" pitchFamily="49"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50089" y="636608"/>
            <a:ext cx="4901565" cy="338554"/>
          </a:xfrm>
          <a:prstGeom prst="rect">
            <a:avLst/>
          </a:prstGeom>
          <a:noFill/>
        </p:spPr>
        <p:txBody>
          <a:bodyPr wrap="square" rtlCol="0">
            <a:spAutoFit/>
          </a:bodyPr>
          <a:lstStyle/>
          <a:p>
            <a:r>
              <a:rPr lang="ja-JP" altLang="en-US" sz="1600" dirty="0"/>
              <a:t>小６　「電気の利用」</a:t>
            </a:r>
            <a:r>
              <a:rPr lang="ja-JP" altLang="en-US" sz="1600" dirty="0">
                <a:latin typeface="+mn-ea"/>
              </a:rPr>
              <a:t>全</a:t>
            </a:r>
            <a:r>
              <a:rPr lang="en-US" altLang="ja-JP" sz="1600" dirty="0">
                <a:latin typeface="+mn-ea"/>
              </a:rPr>
              <a:t>10</a:t>
            </a:r>
            <a:r>
              <a:rPr lang="ja-JP" altLang="en-US" sz="1600" dirty="0">
                <a:latin typeface="+mn-ea"/>
              </a:rPr>
              <a:t>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51512" y="1825993"/>
            <a:ext cx="2634044"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手回し発電機の大きさや向きを変えるにはどのようにすればよいのだろうか。</a:t>
            </a:r>
            <a:endParaRPr lang="en-US" altLang="ja-JP" sz="100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60201" y="2276260"/>
            <a:ext cx="2631814"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光電池の電流の大きさを変えるにはどのようにすればよいのだろうか。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56995" y="2740111"/>
            <a:ext cx="2624439"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豆電球と発光ダイオードでは使う電気の量にどのような違いがあるのだろうか。</a:t>
            </a:r>
            <a:endParaRPr lang="en-US" altLang="ja-JP" sz="100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99168" y="5360504"/>
            <a:ext cx="2598733" cy="1015663"/>
          </a:xfrm>
          <a:prstGeom prst="rect">
            <a:avLst/>
          </a:prstGeom>
          <a:solidFill>
            <a:schemeClr val="bg1"/>
          </a:solidFill>
          <a:ln w="38100">
            <a:solidFill>
              <a:srgbClr val="0033CC"/>
            </a:solidFill>
          </a:ln>
        </p:spPr>
        <p:txBody>
          <a:bodyPr wrap="square" rtlCol="0">
            <a:spAutoFit/>
          </a:bodyPr>
          <a:lstStyle/>
          <a:p>
            <a:r>
              <a:rPr lang="ja-JP" altLang="en-US" sz="1000" dirty="0"/>
              <a:t>私たちは、発電機や電池でつくられた電気製品で光や音、熱、運動に変えて利用している。電気はコンデンサーや充電池にためて使うことができる。また、電気をあまり使わない製品やセンサーを使って電気を効率よく使う工夫をしてるいる。</a:t>
            </a:r>
            <a:endParaRPr lang="en-US" altLang="ja-JP" sz="1000" dirty="0"/>
          </a:p>
        </p:txBody>
      </p:sp>
      <p:sp>
        <p:nvSpPr>
          <p:cNvPr id="37" name="テキスト ボックス 36">
            <a:extLst>
              <a:ext uri="{FF2B5EF4-FFF2-40B4-BE49-F238E27FC236}">
                <a16:creationId xmlns:a16="http://schemas.microsoft.com/office/drawing/2014/main" id="{CBB54617-6C4A-B0CA-107B-0AE862948554}"/>
              </a:ext>
            </a:extLst>
          </p:cNvPr>
          <p:cNvSpPr txBox="1"/>
          <p:nvPr/>
        </p:nvSpPr>
        <p:spPr>
          <a:xfrm>
            <a:off x="7614912" y="2370189"/>
            <a:ext cx="2232002" cy="617670"/>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電流の大きさと手回し発電機のを回す速さや向きと関係付けられるようにする。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82909" y="4429777"/>
            <a:ext cx="2584167" cy="415498"/>
          </a:xfrm>
          <a:prstGeom prst="rect">
            <a:avLst/>
          </a:prstGeom>
          <a:solidFill>
            <a:schemeClr val="bg1"/>
          </a:solidFill>
          <a:ln w="28575">
            <a:solidFill>
              <a:srgbClr val="FFC000"/>
            </a:solidFill>
          </a:ln>
        </p:spPr>
        <p:txBody>
          <a:bodyPr wrap="square" rtlCol="0">
            <a:spAutoFit/>
          </a:bodyPr>
          <a:lstStyle/>
          <a:p>
            <a:r>
              <a:rPr lang="en-US" altLang="ja-JP" sz="1050" dirty="0"/>
              <a:t>【</a:t>
            </a:r>
            <a:r>
              <a:rPr lang="ja-JP" altLang="en-US" sz="1050" dirty="0"/>
              <a:t>めあて</a:t>
            </a:r>
            <a:r>
              <a:rPr lang="en-US" altLang="ja-JP" sz="1050" dirty="0"/>
              <a:t>】</a:t>
            </a:r>
            <a:r>
              <a:rPr lang="ja-JP" altLang="en-US" sz="1050" dirty="0"/>
              <a:t>センサーを使ってプログラミングをして、おもちゃを作ってみよう。</a:t>
            </a:r>
            <a:endParaRPr lang="en-US" altLang="ja-JP" sz="1050" dirty="0"/>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624254" y="1528400"/>
            <a:ext cx="2222660"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日常生活と学習内容を関係付けられるように、電気を使っている場面や発電のしくみなどの例を取り上げる。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5" name="テキスト ボックス 34">
            <a:extLst>
              <a:ext uri="{FF2B5EF4-FFF2-40B4-BE49-F238E27FC236}">
                <a16:creationId xmlns:a16="http://schemas.microsoft.com/office/drawing/2014/main" id="{261D4962-666C-173C-1301-3A70181FF657}"/>
              </a:ext>
            </a:extLst>
          </p:cNvPr>
          <p:cNvSpPr txBox="1"/>
          <p:nvPr/>
        </p:nvSpPr>
        <p:spPr>
          <a:xfrm>
            <a:off x="2761310" y="1094400"/>
            <a:ext cx="4796716" cy="692497"/>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・電気は、つくりだしたり蓄えたりすることができること。</a:t>
            </a:r>
            <a:endParaRPr lang="en-US" altLang="ja-JP" sz="975" dirty="0"/>
          </a:p>
          <a:p>
            <a:r>
              <a:rPr lang="ja-JP" altLang="en-US" sz="975" dirty="0"/>
              <a:t>・電気は、光，音，熱，運動などに変換することができること。</a:t>
            </a:r>
            <a:endParaRPr lang="en-US" altLang="ja-JP" sz="975" dirty="0"/>
          </a:p>
          <a:p>
            <a:r>
              <a:rPr lang="ja-JP" altLang="en-US" sz="975" dirty="0"/>
              <a:t>・身の回りには、電気の性質や働きを利用した道具があること。	</a:t>
            </a:r>
            <a:endParaRPr lang="en-US" altLang="ja-JP" sz="975" dirty="0"/>
          </a:p>
        </p:txBody>
      </p:sp>
      <p:sp>
        <p:nvSpPr>
          <p:cNvPr id="76" name="正方形/長方形 75">
            <a:extLst>
              <a:ext uri="{FF2B5EF4-FFF2-40B4-BE49-F238E27FC236}">
                <a16:creationId xmlns:a16="http://schemas.microsoft.com/office/drawing/2014/main" id="{BBE74E1A-FE84-1C52-E1B3-FAE35DF3C6D1}"/>
              </a:ext>
            </a:extLst>
          </p:cNvPr>
          <p:cNvSpPr/>
          <p:nvPr/>
        </p:nvSpPr>
        <p:spPr>
          <a:xfrm>
            <a:off x="4060148" y="2639668"/>
            <a:ext cx="3495031" cy="390389"/>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en-US" altLang="ja-JP" sz="1000" dirty="0">
                <a:latin typeface="HG丸ｺﾞｼｯｸM-PRO" panose="020F0600000000000000" pitchFamily="50" charset="-128"/>
                <a:ea typeface="HG丸ｺﾞｼｯｸM-PRO" panose="020F0600000000000000" pitchFamily="50" charset="-128"/>
              </a:rPr>
              <a:t>【</a:t>
            </a:r>
            <a:r>
              <a:rPr lang="ja-JP" altLang="en-US" sz="1000" dirty="0">
                <a:latin typeface="HG丸ｺﾞｼｯｸM-PRO" panose="020F0600000000000000" pitchFamily="50" charset="-128"/>
                <a:ea typeface="HG丸ｺﾞｼｯｸM-PRO" panose="020F0600000000000000" pitchFamily="50" charset="-128"/>
              </a:rPr>
              <a:t>小</a:t>
            </a:r>
            <a:r>
              <a:rPr lang="en-US" altLang="ja-JP" sz="1000" dirty="0">
                <a:latin typeface="HG丸ｺﾞｼｯｸM-PRO" panose="020F0600000000000000" pitchFamily="50" charset="-128"/>
                <a:ea typeface="HG丸ｺﾞｼｯｸM-PRO" panose="020F0600000000000000" pitchFamily="50" charset="-128"/>
              </a:rPr>
              <a:t>4】</a:t>
            </a:r>
            <a:r>
              <a:rPr lang="ja-JP" altLang="en-US" sz="1000" dirty="0">
                <a:latin typeface="HG丸ｺﾞｼｯｸM-PRO" panose="020F0600000000000000" pitchFamily="50" charset="-128"/>
                <a:ea typeface="HG丸ｺﾞｼｯｸM-PRO" panose="020F0600000000000000" pitchFamily="50" charset="-128"/>
              </a:rPr>
              <a:t>乾電池を直列に増やすと電流が大きくなったな。　　</a:t>
            </a:r>
            <a:endParaRPr lang="en-US" altLang="ja-JP" sz="1000"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　　　  乾電池の向きを変えると電流の向きも変わったな。</a:t>
            </a:r>
          </a:p>
        </p:txBody>
      </p:sp>
      <p:sp>
        <p:nvSpPr>
          <p:cNvPr id="81" name="テキスト ボックス 80">
            <a:extLst>
              <a:ext uri="{FF2B5EF4-FFF2-40B4-BE49-F238E27FC236}">
                <a16:creationId xmlns:a16="http://schemas.microsoft.com/office/drawing/2014/main" id="{07A4AD60-07D6-5542-F58B-C2FC4B957C37}"/>
              </a:ext>
            </a:extLst>
          </p:cNvPr>
          <p:cNvSpPr txBox="1"/>
          <p:nvPr/>
        </p:nvSpPr>
        <p:spPr>
          <a:xfrm>
            <a:off x="4154068" y="2121304"/>
            <a:ext cx="3450687" cy="523220"/>
          </a:xfrm>
          <a:prstGeom prst="rect">
            <a:avLst/>
          </a:prstGeom>
          <a:noFill/>
        </p:spPr>
        <p:txBody>
          <a:bodyPr wrap="square" rtlCol="0">
            <a:spAutoFit/>
          </a:bodyPr>
          <a:lstStyle/>
          <a:p>
            <a:r>
              <a:rPr lang="ja-JP" altLang="en-US" sz="14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既習事項と</a:t>
            </a:r>
            <a:r>
              <a:rPr lang="ja-JP" altLang="en-US" sz="1400" dirty="0">
                <a:latin typeface="HGPｺﾞｼｯｸE" panose="020B0900000000000000" pitchFamily="50" charset="-128"/>
                <a:ea typeface="HGPｺﾞｼｯｸE" panose="020B0900000000000000" pitchFamily="50" charset="-128"/>
              </a:rPr>
              <a:t>関係付け</a:t>
            </a:r>
            <a:r>
              <a:rPr lang="ja-JP" altLang="en-US" sz="1200" dirty="0">
                <a:latin typeface="HG丸ｺﾞｼｯｸM-PRO" panose="020F0600000000000000" pitchFamily="50" charset="-128"/>
                <a:ea typeface="HG丸ｺﾞｼｯｸM-PRO" panose="020F0600000000000000" pitchFamily="50" charset="-128"/>
              </a:rPr>
              <a:t>ながら、</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400" dirty="0">
                <a:latin typeface="HGPｺﾞｼｯｸE" panose="020B0900000000000000" pitchFamily="50" charset="-128"/>
                <a:ea typeface="HGPｺﾞｼｯｸE" panose="020B0900000000000000" pitchFamily="50" charset="-128"/>
              </a:rPr>
              <a:t>　量的・関係的な視点</a:t>
            </a:r>
            <a:r>
              <a:rPr lang="ja-JP" altLang="en-US" sz="1200" dirty="0">
                <a:latin typeface="HG丸ｺﾞｼｯｸM-PRO" panose="020F0600000000000000" pitchFamily="50" charset="-128"/>
                <a:ea typeface="HG丸ｺﾞｼｯｸM-PRO" panose="020F0600000000000000" pitchFamily="50" charset="-128"/>
              </a:rPr>
              <a:t>で問題を見いだす</a:t>
            </a:r>
            <a:endParaRPr lang="ja-JP" altLang="en-US" sz="1200" dirty="0">
              <a:latin typeface="BIZ UDPゴシック" panose="020B0400000000000000" pitchFamily="50" charset="-128"/>
              <a:ea typeface="BIZ UDPゴシック" panose="020B0400000000000000" pitchFamily="50" charset="-128"/>
            </a:endParaRPr>
          </a:p>
        </p:txBody>
      </p:sp>
      <p:sp>
        <p:nvSpPr>
          <p:cNvPr id="84" name="テキスト ボックス 83">
            <a:extLst>
              <a:ext uri="{FF2B5EF4-FFF2-40B4-BE49-F238E27FC236}">
                <a16:creationId xmlns:a16="http://schemas.microsoft.com/office/drawing/2014/main" id="{24EB9570-9096-3D31-A169-2C7364A130A2}"/>
              </a:ext>
            </a:extLst>
          </p:cNvPr>
          <p:cNvSpPr txBox="1"/>
          <p:nvPr/>
        </p:nvSpPr>
        <p:spPr>
          <a:xfrm>
            <a:off x="2757831" y="3862604"/>
            <a:ext cx="4160402"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で実験方法を考え、考察する</a:t>
            </a:r>
          </a:p>
        </p:txBody>
      </p:sp>
      <p:sp>
        <p:nvSpPr>
          <p:cNvPr id="97" name="テキスト ボックス 96">
            <a:extLst>
              <a:ext uri="{FF2B5EF4-FFF2-40B4-BE49-F238E27FC236}">
                <a16:creationId xmlns:a16="http://schemas.microsoft.com/office/drawing/2014/main" id="{3F2140BF-6753-FAD8-E982-D9B3BC279B40}"/>
              </a:ext>
            </a:extLst>
          </p:cNvPr>
          <p:cNvSpPr txBox="1"/>
          <p:nvPr/>
        </p:nvSpPr>
        <p:spPr>
          <a:xfrm>
            <a:off x="7614049" y="3035565"/>
            <a:ext cx="2223020" cy="1143005"/>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コンデンサーにためる電気の量を同じにするためにはどうしたらよいかを問いかけ、ハンドルを回す回数やかかる時間（量的な視点）をそろえることの必要性に気付かせる。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AD820907-3823-DF53-9AF5-B13557961D06}"/>
              </a:ext>
            </a:extLst>
          </p:cNvPr>
          <p:cNvSpPr txBox="1"/>
          <p:nvPr/>
        </p:nvSpPr>
        <p:spPr>
          <a:xfrm>
            <a:off x="7618878" y="4225902"/>
            <a:ext cx="2216046"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予想を確かめることができたかや、他の班の結果がどうなったかを問いかけ、多面的に考えられる場をつくる。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16" name="テキスト ボックス 15">
            <a:extLst>
              <a:ext uri="{FF2B5EF4-FFF2-40B4-BE49-F238E27FC236}">
                <a16:creationId xmlns:a16="http://schemas.microsoft.com/office/drawing/2014/main" id="{4DDD8AFF-C56B-4268-EF20-321FE0AF1854}"/>
              </a:ext>
            </a:extLst>
          </p:cNvPr>
          <p:cNvSpPr txBox="1"/>
          <p:nvPr/>
        </p:nvSpPr>
        <p:spPr>
          <a:xfrm>
            <a:off x="56996" y="3335741"/>
            <a:ext cx="262443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電気を何に変えて利用しているのだろうか。</a:t>
            </a:r>
            <a:endParaRPr lang="en-US" altLang="ja-JP" sz="1000" dirty="0"/>
          </a:p>
        </p:txBody>
      </p:sp>
      <p:sp>
        <p:nvSpPr>
          <p:cNvPr id="17" name="テキスト ボックス 16">
            <a:extLst>
              <a:ext uri="{FF2B5EF4-FFF2-40B4-BE49-F238E27FC236}">
                <a16:creationId xmlns:a16="http://schemas.microsoft.com/office/drawing/2014/main" id="{BBE8F857-49DC-CAD4-C446-4507810556C6}"/>
              </a:ext>
            </a:extLst>
          </p:cNvPr>
          <p:cNvSpPr txBox="1"/>
          <p:nvPr/>
        </p:nvSpPr>
        <p:spPr>
          <a:xfrm>
            <a:off x="50089" y="3805815"/>
            <a:ext cx="2624439"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人が来たときだけ、明かりがついたり、動いたりする電気製品はどのような仕組みなっているのだろうか。</a:t>
            </a:r>
            <a:endParaRPr lang="en-US" altLang="ja-JP" sz="1000" dirty="0"/>
          </a:p>
        </p:txBody>
      </p:sp>
      <p:pic>
        <p:nvPicPr>
          <p:cNvPr id="23" name="図 22">
            <a:extLst>
              <a:ext uri="{FF2B5EF4-FFF2-40B4-BE49-F238E27FC236}">
                <a16:creationId xmlns:a16="http://schemas.microsoft.com/office/drawing/2014/main" id="{560EAEEF-1E23-3158-47D7-E258B1F15B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7162" y="2328002"/>
            <a:ext cx="304788" cy="400409"/>
          </a:xfrm>
          <a:prstGeom prst="rect">
            <a:avLst/>
          </a:prstGeom>
        </p:spPr>
      </p:pic>
      <p:pic>
        <p:nvPicPr>
          <p:cNvPr id="27" name="図 26">
            <a:extLst>
              <a:ext uri="{FF2B5EF4-FFF2-40B4-BE49-F238E27FC236}">
                <a16:creationId xmlns:a16="http://schemas.microsoft.com/office/drawing/2014/main" id="{383A30F1-6D60-32DC-EA41-4BE9A2E7B0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4915" y="2735384"/>
            <a:ext cx="197522" cy="400409"/>
          </a:xfrm>
          <a:prstGeom prst="rect">
            <a:avLst/>
          </a:prstGeom>
        </p:spPr>
      </p:pic>
      <p:pic>
        <p:nvPicPr>
          <p:cNvPr id="30" name="図 29">
            <a:extLst>
              <a:ext uri="{FF2B5EF4-FFF2-40B4-BE49-F238E27FC236}">
                <a16:creationId xmlns:a16="http://schemas.microsoft.com/office/drawing/2014/main" id="{AB29C3E2-4950-149E-5ED2-69693859F3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3035" y="2171841"/>
            <a:ext cx="713967" cy="874497"/>
          </a:xfrm>
          <a:prstGeom prst="rect">
            <a:avLst/>
          </a:prstGeom>
        </p:spPr>
      </p:pic>
      <p:sp>
        <p:nvSpPr>
          <p:cNvPr id="34" name="吹き出し: 角を丸めた四角形 33">
            <a:extLst>
              <a:ext uri="{FF2B5EF4-FFF2-40B4-BE49-F238E27FC236}">
                <a16:creationId xmlns:a16="http://schemas.microsoft.com/office/drawing/2014/main" id="{3077A94E-043D-8DE1-785B-33E499198E8E}"/>
              </a:ext>
            </a:extLst>
          </p:cNvPr>
          <p:cNvSpPr/>
          <p:nvPr/>
        </p:nvSpPr>
        <p:spPr>
          <a:xfrm>
            <a:off x="2748345" y="3209753"/>
            <a:ext cx="1357160" cy="548448"/>
          </a:xfrm>
          <a:prstGeom prst="wedgeRoundRectCallout">
            <a:avLst>
              <a:gd name="adj1" fmla="val 24576"/>
              <a:gd name="adj2" fmla="val -77034"/>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975" dirty="0">
                <a:latin typeface="HG丸ｺﾞｼｯｸM-PRO" panose="020F0600000000000000" pitchFamily="50" charset="-128"/>
                <a:ea typeface="HG丸ｺﾞｼｯｸM-PRO" panose="020F0600000000000000" pitchFamily="50" charset="-128"/>
              </a:rPr>
              <a:t>ハンドルを回す速さと電流の大きさの関係がありそうだな。</a:t>
            </a:r>
            <a:endParaRPr lang="en-US" altLang="ja-JP" sz="975" dirty="0">
              <a:latin typeface="HG丸ｺﾞｼｯｸM-PRO" panose="020F0600000000000000" pitchFamily="50" charset="-128"/>
              <a:ea typeface="HG丸ｺﾞｼｯｸM-PRO" panose="020F0600000000000000" pitchFamily="50" charset="-128"/>
            </a:endParaRPr>
          </a:p>
        </p:txBody>
      </p:sp>
      <p:pic>
        <p:nvPicPr>
          <p:cNvPr id="18" name="図 17">
            <a:extLst>
              <a:ext uri="{FF2B5EF4-FFF2-40B4-BE49-F238E27FC236}">
                <a16:creationId xmlns:a16="http://schemas.microsoft.com/office/drawing/2014/main" id="{A6ED6EEC-92F2-E016-5672-5C3BED6FD6E3}"/>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35438" y="2497783"/>
            <a:ext cx="584526" cy="648101"/>
          </a:xfrm>
          <a:prstGeom prst="rect">
            <a:avLst/>
          </a:prstGeom>
          <a:noFill/>
          <a:ln>
            <a:noFill/>
          </a:ln>
        </p:spPr>
      </p:pic>
      <p:sp>
        <p:nvSpPr>
          <p:cNvPr id="43" name="吹き出し: 角を丸めた四角形 42">
            <a:extLst>
              <a:ext uri="{FF2B5EF4-FFF2-40B4-BE49-F238E27FC236}">
                <a16:creationId xmlns:a16="http://schemas.microsoft.com/office/drawing/2014/main" id="{1A6ABA9D-B901-ED05-6A0A-475497D65663}"/>
              </a:ext>
            </a:extLst>
          </p:cNvPr>
          <p:cNvSpPr/>
          <p:nvPr/>
        </p:nvSpPr>
        <p:spPr>
          <a:xfrm>
            <a:off x="3990193" y="4194510"/>
            <a:ext cx="1558126" cy="532573"/>
          </a:xfrm>
          <a:prstGeom prst="wedgeRoundRectCallout">
            <a:avLst>
              <a:gd name="adj1" fmla="val -54476"/>
              <a:gd name="adj2" fmla="val 14023"/>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1000" dirty="0">
                <a:latin typeface="HG丸ｺﾞｼｯｸM-PRO" panose="020F0600000000000000" pitchFamily="50" charset="-128"/>
                <a:ea typeface="HG丸ｺﾞｼｯｸM-PRO" panose="020F0600000000000000" pitchFamily="50" charset="-128"/>
              </a:rPr>
              <a:t>コンデンサーにためる電気の量を同じにしないと比べられないね。</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46" name="図 45">
            <a:extLst>
              <a:ext uri="{FF2B5EF4-FFF2-40B4-BE49-F238E27FC236}">
                <a16:creationId xmlns:a16="http://schemas.microsoft.com/office/drawing/2014/main" id="{48D2037D-3423-47F3-61EE-A3464C7A59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5298" y="4584480"/>
            <a:ext cx="231243" cy="468766"/>
          </a:xfrm>
          <a:prstGeom prst="rect">
            <a:avLst/>
          </a:prstGeom>
        </p:spPr>
      </p:pic>
      <p:pic>
        <p:nvPicPr>
          <p:cNvPr id="47" name="図 46">
            <a:extLst>
              <a:ext uri="{FF2B5EF4-FFF2-40B4-BE49-F238E27FC236}">
                <a16:creationId xmlns:a16="http://schemas.microsoft.com/office/drawing/2014/main" id="{D228A3F0-8064-B967-9F7A-658D151AF4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0511" y="4130115"/>
            <a:ext cx="304788" cy="400409"/>
          </a:xfrm>
          <a:prstGeom prst="rect">
            <a:avLst/>
          </a:prstGeom>
        </p:spPr>
      </p:pic>
      <p:sp>
        <p:nvSpPr>
          <p:cNvPr id="48" name="テキスト ボックス 47">
            <a:extLst>
              <a:ext uri="{FF2B5EF4-FFF2-40B4-BE49-F238E27FC236}">
                <a16:creationId xmlns:a16="http://schemas.microsoft.com/office/drawing/2014/main" id="{96279D20-CBDC-6AD9-CE90-C9DF8E9BA432}"/>
              </a:ext>
            </a:extLst>
          </p:cNvPr>
          <p:cNvSpPr txBox="1"/>
          <p:nvPr/>
        </p:nvSpPr>
        <p:spPr>
          <a:xfrm>
            <a:off x="5510198" y="4212161"/>
            <a:ext cx="1921827" cy="467500"/>
          </a:xfrm>
          <a:prstGeom prst="rect">
            <a:avLst/>
          </a:prstGeom>
          <a:noFill/>
        </p:spPr>
        <p:txBody>
          <a:bodyPr wrap="square" rtlCol="0">
            <a:spAutoFit/>
          </a:bodyPr>
          <a:lstStyle/>
          <a:p>
            <a:r>
              <a:rPr lang="ja-JP" altLang="en-US" sz="1300" dirty="0">
                <a:latin typeface="HGPｺﾞｼｯｸE" panose="020B0900000000000000" pitchFamily="50" charset="-128"/>
                <a:ea typeface="HGPｺﾞｼｯｸE" panose="020B0900000000000000" pitchFamily="50" charset="-128"/>
              </a:rPr>
              <a:t>条件を制御する視点</a:t>
            </a:r>
            <a:endParaRPr lang="en-US" altLang="ja-JP" sz="1300" dirty="0">
              <a:latin typeface="HGPｺﾞｼｯｸE" panose="020B0900000000000000" pitchFamily="50" charset="-128"/>
              <a:ea typeface="HGPｺﾞｼｯｸE" panose="020B0900000000000000" pitchFamily="50" charset="-128"/>
            </a:endParaRPr>
          </a:p>
          <a:p>
            <a:r>
              <a:rPr lang="ja-JP" altLang="en-US" sz="1138" dirty="0">
                <a:latin typeface="HG丸ｺﾞｼｯｸM-PRO" panose="020F0600000000000000" pitchFamily="50" charset="-128"/>
                <a:ea typeface="HG丸ｺﾞｼｯｸM-PRO" panose="020F0600000000000000" pitchFamily="50" charset="-128"/>
              </a:rPr>
              <a:t>で計画を立てる</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小５</a:t>
            </a:r>
            <a:r>
              <a:rPr lang="en-US" altLang="ja-JP" sz="1138" dirty="0">
                <a:latin typeface="HG丸ｺﾞｼｯｸM-PRO" panose="020F0600000000000000" pitchFamily="50" charset="-128"/>
                <a:ea typeface="HG丸ｺﾞｼｯｸM-PRO" panose="020F0600000000000000" pitchFamily="50" charset="-128"/>
              </a:rPr>
              <a:t>】</a:t>
            </a:r>
            <a:endParaRPr lang="ja-JP" altLang="en-US" sz="1138" dirty="0">
              <a:latin typeface="HG丸ｺﾞｼｯｸM-PRO" panose="020F0600000000000000" pitchFamily="50" charset="-128"/>
              <a:ea typeface="HG丸ｺﾞｼｯｸM-PRO" panose="020F0600000000000000" pitchFamily="50" charset="-128"/>
            </a:endParaRPr>
          </a:p>
        </p:txBody>
      </p:sp>
      <p:sp>
        <p:nvSpPr>
          <p:cNvPr id="49" name="吹き出し: 角を丸めた四角形 48">
            <a:extLst>
              <a:ext uri="{FF2B5EF4-FFF2-40B4-BE49-F238E27FC236}">
                <a16:creationId xmlns:a16="http://schemas.microsoft.com/office/drawing/2014/main" id="{2F3FCD44-C82E-C1B2-4D49-91DE5EE68D3B}"/>
              </a:ext>
            </a:extLst>
          </p:cNvPr>
          <p:cNvSpPr/>
          <p:nvPr/>
        </p:nvSpPr>
        <p:spPr>
          <a:xfrm>
            <a:off x="3974219" y="4761760"/>
            <a:ext cx="2922456" cy="542455"/>
          </a:xfrm>
          <a:prstGeom prst="wedgeRoundRectCallout">
            <a:avLst>
              <a:gd name="adj1" fmla="val 55612"/>
              <a:gd name="adj2" fmla="val -9763"/>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1000" dirty="0">
                <a:latin typeface="HG丸ｺﾞｼｯｸM-PRO" panose="020F0600000000000000" pitchFamily="50" charset="-128"/>
                <a:ea typeface="HG丸ｺﾞｼｯｸM-PRO" panose="020F0600000000000000" pitchFamily="50" charset="-128"/>
              </a:rPr>
              <a:t>発光ダイオードの方が豆電球より長い時間光っていたから、予想通り、発光ダイオードの方が使う電気の量が少ないことが分かるな。</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51" name="図 50">
            <a:extLst>
              <a:ext uri="{FF2B5EF4-FFF2-40B4-BE49-F238E27FC236}">
                <a16:creationId xmlns:a16="http://schemas.microsoft.com/office/drawing/2014/main" id="{542B5E44-4D3E-028E-6F2D-E56E9C7365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90806" y="4675468"/>
            <a:ext cx="595108" cy="634781"/>
          </a:xfrm>
          <a:prstGeom prst="rect">
            <a:avLst/>
          </a:prstGeom>
        </p:spPr>
      </p:pic>
      <p:pic>
        <p:nvPicPr>
          <p:cNvPr id="58" name="図 57">
            <a:extLst>
              <a:ext uri="{FF2B5EF4-FFF2-40B4-BE49-F238E27FC236}">
                <a16:creationId xmlns:a16="http://schemas.microsoft.com/office/drawing/2014/main" id="{726D394C-21EB-0413-1742-E92A8DE27C2F}"/>
              </a:ext>
            </a:extLst>
          </p:cNvPr>
          <p:cNvPicPr>
            <a:picLocks noChangeAspect="1"/>
          </p:cNvPicPr>
          <p:nvPr/>
        </p:nvPicPr>
        <p:blipFill rotWithShape="1">
          <a:blip r:embed="rId7">
            <a:extLst>
              <a:ext uri="{28A0092B-C50C-407E-A947-70E740481C1C}">
                <a14:useLocalDpi xmlns:a14="http://schemas.microsoft.com/office/drawing/2010/main" val="0"/>
              </a:ext>
            </a:extLst>
          </a:blip>
          <a:srcRect b="23957"/>
          <a:stretch/>
        </p:blipFill>
        <p:spPr>
          <a:xfrm>
            <a:off x="5128146" y="6018411"/>
            <a:ext cx="553013" cy="706765"/>
          </a:xfrm>
          <a:prstGeom prst="rect">
            <a:avLst/>
          </a:prstGeom>
          <a:scene3d>
            <a:camera prst="orthographicFront">
              <a:rot lat="0" lon="0" rev="0"/>
            </a:camera>
            <a:lightRig rig="threePt" dir="t"/>
          </a:scene3d>
        </p:spPr>
      </p:pic>
      <p:sp>
        <p:nvSpPr>
          <p:cNvPr id="61" name="吹き出し: 角を丸めた四角形 60">
            <a:extLst>
              <a:ext uri="{FF2B5EF4-FFF2-40B4-BE49-F238E27FC236}">
                <a16:creationId xmlns:a16="http://schemas.microsoft.com/office/drawing/2014/main" id="{FBC9891C-372F-9682-59C8-0E2238CB8F0D}"/>
              </a:ext>
            </a:extLst>
          </p:cNvPr>
          <p:cNvSpPr/>
          <p:nvPr/>
        </p:nvSpPr>
        <p:spPr>
          <a:xfrm>
            <a:off x="3685874" y="5739419"/>
            <a:ext cx="1452481" cy="366947"/>
          </a:xfrm>
          <a:prstGeom prst="wedgeRoundRectCallout">
            <a:avLst>
              <a:gd name="adj1" fmla="val 32641"/>
              <a:gd name="adj2" fmla="val 74037"/>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975" dirty="0">
                <a:latin typeface="HG丸ｺﾞｼｯｸM-PRO" panose="020F0600000000000000" pitchFamily="50" charset="-128"/>
                <a:ea typeface="HG丸ｺﾞｼｯｸM-PRO" panose="020F0600000000000000" pitchFamily="50" charset="-128"/>
              </a:rPr>
              <a:t>掃除機は電気を運動と音に変えているな。</a:t>
            </a:r>
            <a:endParaRPr lang="en-US" altLang="ja-JP" sz="975" dirty="0">
              <a:latin typeface="HG丸ｺﾞｼｯｸM-PRO" panose="020F0600000000000000" pitchFamily="50" charset="-128"/>
              <a:ea typeface="HG丸ｺﾞｼｯｸM-PRO" panose="020F0600000000000000" pitchFamily="50" charset="-128"/>
            </a:endParaRPr>
          </a:p>
        </p:txBody>
      </p:sp>
      <p:pic>
        <p:nvPicPr>
          <p:cNvPr id="60" name="図 59">
            <a:extLst>
              <a:ext uri="{FF2B5EF4-FFF2-40B4-BE49-F238E27FC236}">
                <a16:creationId xmlns:a16="http://schemas.microsoft.com/office/drawing/2014/main" id="{3F13FC4F-984B-00C6-57A1-CDD148A86D2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41679" y="6272706"/>
            <a:ext cx="560871" cy="506187"/>
          </a:xfrm>
          <a:prstGeom prst="rect">
            <a:avLst/>
          </a:prstGeom>
        </p:spPr>
      </p:pic>
      <p:pic>
        <p:nvPicPr>
          <p:cNvPr id="63" name="図 62">
            <a:extLst>
              <a:ext uri="{FF2B5EF4-FFF2-40B4-BE49-F238E27FC236}">
                <a16:creationId xmlns:a16="http://schemas.microsoft.com/office/drawing/2014/main" id="{46A7728B-9F5B-EFBA-3EAB-EEA6DDAF784D}"/>
              </a:ext>
            </a:extLst>
          </p:cNvPr>
          <p:cNvPicPr>
            <a:picLocks noChangeAspect="1"/>
          </p:cNvPicPr>
          <p:nvPr/>
        </p:nvPicPr>
        <p:blipFill rotWithShape="1">
          <a:blip r:embed="rId9">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val="0"/>
              </a:ext>
            </a:extLst>
          </a:blip>
          <a:srcRect b="25759"/>
          <a:stretch/>
        </p:blipFill>
        <p:spPr>
          <a:xfrm>
            <a:off x="5729901" y="6068970"/>
            <a:ext cx="518888" cy="647447"/>
          </a:xfrm>
          <a:prstGeom prst="rect">
            <a:avLst/>
          </a:prstGeom>
          <a:scene3d>
            <a:camera prst="orthographicFront">
              <a:rot lat="0" lon="10800000" rev="0"/>
            </a:camera>
            <a:lightRig rig="threePt" dir="t"/>
          </a:scene3d>
        </p:spPr>
      </p:pic>
      <p:pic>
        <p:nvPicPr>
          <p:cNvPr id="65" name="図 64">
            <a:extLst>
              <a:ext uri="{FF2B5EF4-FFF2-40B4-BE49-F238E27FC236}">
                <a16:creationId xmlns:a16="http://schemas.microsoft.com/office/drawing/2014/main" id="{6B4E626F-3CF3-D72D-482F-DAB29EA1BB0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37369" y="6301564"/>
            <a:ext cx="453437" cy="515270"/>
          </a:xfrm>
          <a:prstGeom prst="rect">
            <a:avLst/>
          </a:prstGeom>
        </p:spPr>
      </p:pic>
      <p:pic>
        <p:nvPicPr>
          <p:cNvPr id="45" name="図 44">
            <a:extLst>
              <a:ext uri="{FF2B5EF4-FFF2-40B4-BE49-F238E27FC236}">
                <a16:creationId xmlns:a16="http://schemas.microsoft.com/office/drawing/2014/main" id="{8F07A26D-2751-DC77-7E07-60577462E55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20378" y="4141104"/>
            <a:ext cx="653722" cy="851754"/>
          </a:xfrm>
          <a:prstGeom prst="rect">
            <a:avLst/>
          </a:prstGeom>
        </p:spPr>
      </p:pic>
      <p:pic>
        <p:nvPicPr>
          <p:cNvPr id="25" name="図 24">
            <a:extLst>
              <a:ext uri="{FF2B5EF4-FFF2-40B4-BE49-F238E27FC236}">
                <a16:creationId xmlns:a16="http://schemas.microsoft.com/office/drawing/2014/main" id="{7CF0A3CC-17EE-CA57-0F9F-82800431024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1332208">
            <a:off x="3094144" y="4523552"/>
            <a:ext cx="510368" cy="510368"/>
          </a:xfrm>
          <a:prstGeom prst="rect">
            <a:avLst/>
          </a:prstGeom>
        </p:spPr>
      </p:pic>
      <p:sp>
        <p:nvSpPr>
          <p:cNvPr id="67" name="テキスト ボックス 66">
            <a:extLst>
              <a:ext uri="{FF2B5EF4-FFF2-40B4-BE49-F238E27FC236}">
                <a16:creationId xmlns:a16="http://schemas.microsoft.com/office/drawing/2014/main" id="{F91146DB-C24D-F450-DFC0-96FF60A3DFA2}"/>
              </a:ext>
            </a:extLst>
          </p:cNvPr>
          <p:cNvSpPr txBox="1"/>
          <p:nvPr/>
        </p:nvSpPr>
        <p:spPr>
          <a:xfrm>
            <a:off x="7635936" y="5064532"/>
            <a:ext cx="2199296"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ＩＣＴ端末でそれぞれが電気を利用している場面を見付け、光、音、熱、運動の様々な働きに気付けるように、分類したり、発問したりする。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 name="四角形: 角を丸くする 2">
            <a:extLst>
              <a:ext uri="{FF2B5EF4-FFF2-40B4-BE49-F238E27FC236}">
                <a16:creationId xmlns:a16="http://schemas.microsoft.com/office/drawing/2014/main" id="{6FC50AC9-ACA0-30CB-B891-74E13D6C05BA}"/>
              </a:ext>
            </a:extLst>
          </p:cNvPr>
          <p:cNvSpPr/>
          <p:nvPr/>
        </p:nvSpPr>
        <p:spPr>
          <a:xfrm>
            <a:off x="169886" y="940561"/>
            <a:ext cx="1303101" cy="26388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5" name="テキスト ボックス 4">
            <a:extLst>
              <a:ext uri="{FF2B5EF4-FFF2-40B4-BE49-F238E27FC236}">
                <a16:creationId xmlns:a16="http://schemas.microsoft.com/office/drawing/2014/main" id="{A0C29B77-F47E-9B8A-7362-D5CDD7FED398}"/>
              </a:ext>
            </a:extLst>
          </p:cNvPr>
          <p:cNvSpPr txBox="1"/>
          <p:nvPr/>
        </p:nvSpPr>
        <p:spPr>
          <a:xfrm>
            <a:off x="329160" y="914585"/>
            <a:ext cx="1135066" cy="292388"/>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nvGrpSpPr>
          <p:cNvPr id="11" name="グループ化 10">
            <a:extLst>
              <a:ext uri="{FF2B5EF4-FFF2-40B4-BE49-F238E27FC236}">
                <a16:creationId xmlns:a16="http://schemas.microsoft.com/office/drawing/2014/main" id="{7CAFDE56-03C8-4236-799A-9E3C3CB02742}"/>
              </a:ext>
            </a:extLst>
          </p:cNvPr>
          <p:cNvGrpSpPr/>
          <p:nvPr/>
        </p:nvGrpSpPr>
        <p:grpSpPr>
          <a:xfrm>
            <a:off x="2806330" y="1900465"/>
            <a:ext cx="3664782" cy="292388"/>
            <a:chOff x="3417648" y="1508428"/>
            <a:chExt cx="4510501" cy="359861"/>
          </a:xfrm>
        </p:grpSpPr>
        <p:sp>
          <p:nvSpPr>
            <p:cNvPr id="13" name="四角形: 角を丸くする 12">
              <a:extLst>
                <a:ext uri="{FF2B5EF4-FFF2-40B4-BE49-F238E27FC236}">
                  <a16:creationId xmlns:a16="http://schemas.microsoft.com/office/drawing/2014/main" id="{4D51385B-9458-F2A4-6B16-9BC37447482C}"/>
                </a:ext>
              </a:extLst>
            </p:cNvPr>
            <p:cNvSpPr/>
            <p:nvPr/>
          </p:nvSpPr>
          <p:spPr>
            <a:xfrm>
              <a:off x="3417648" y="1510175"/>
              <a:ext cx="4510501" cy="332274"/>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9" name="テキスト ボックス 18">
              <a:extLst>
                <a:ext uri="{FF2B5EF4-FFF2-40B4-BE49-F238E27FC236}">
                  <a16:creationId xmlns:a16="http://schemas.microsoft.com/office/drawing/2014/main" id="{1C8A15E5-6B91-E99B-08F6-4217A8D09804}"/>
                </a:ext>
              </a:extLst>
            </p:cNvPr>
            <p:cNvSpPr txBox="1"/>
            <p:nvPr/>
          </p:nvSpPr>
          <p:spPr>
            <a:xfrm>
              <a:off x="3495418" y="1508428"/>
              <a:ext cx="4229943" cy="359861"/>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児童が「見方・考え方」を働かせている姿の例</a:t>
              </a:r>
            </a:p>
          </p:txBody>
        </p:sp>
      </p:grpSp>
      <p:sp>
        <p:nvSpPr>
          <p:cNvPr id="24" name="四角形: 角を丸くする 23">
            <a:extLst>
              <a:ext uri="{FF2B5EF4-FFF2-40B4-BE49-F238E27FC236}">
                <a16:creationId xmlns:a16="http://schemas.microsoft.com/office/drawing/2014/main" id="{5E88C88B-3407-4945-18C8-CC28E23C9D82}"/>
              </a:ext>
            </a:extLst>
          </p:cNvPr>
          <p:cNvSpPr/>
          <p:nvPr/>
        </p:nvSpPr>
        <p:spPr>
          <a:xfrm>
            <a:off x="5548319" y="699971"/>
            <a:ext cx="4246531"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605142" y="675803"/>
            <a:ext cx="3864899"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「量的・関係的な視点」「多面的に考える」</a:t>
            </a:r>
          </a:p>
        </p:txBody>
      </p:sp>
      <p:grpSp>
        <p:nvGrpSpPr>
          <p:cNvPr id="12" name="グループ化 11">
            <a:extLst>
              <a:ext uri="{FF2B5EF4-FFF2-40B4-BE49-F238E27FC236}">
                <a16:creationId xmlns:a16="http://schemas.microsoft.com/office/drawing/2014/main" id="{E4E9E818-9D7D-D4C5-80BA-57265A0246BE}"/>
              </a:ext>
            </a:extLst>
          </p:cNvPr>
          <p:cNvGrpSpPr/>
          <p:nvPr/>
        </p:nvGrpSpPr>
        <p:grpSpPr>
          <a:xfrm>
            <a:off x="7663428" y="1073926"/>
            <a:ext cx="2132009" cy="442557"/>
            <a:chOff x="9314025" y="508158"/>
            <a:chExt cx="2624010" cy="544685"/>
          </a:xfrm>
        </p:grpSpPr>
        <p:sp>
          <p:nvSpPr>
            <p:cNvPr id="22" name="四角形: 角を丸くする 21">
              <a:extLst>
                <a:ext uri="{FF2B5EF4-FFF2-40B4-BE49-F238E27FC236}">
                  <a16:creationId xmlns:a16="http://schemas.microsoft.com/office/drawing/2014/main" id="{2CBC0E2C-656B-D0C6-B27D-77E7FD696B37}"/>
                </a:ext>
              </a:extLst>
            </p:cNvPr>
            <p:cNvSpPr/>
            <p:nvPr/>
          </p:nvSpPr>
          <p:spPr>
            <a:xfrm>
              <a:off x="9345562" y="549190"/>
              <a:ext cx="2592473" cy="455018"/>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6" name="テキスト ボックス 25">
              <a:extLst>
                <a:ext uri="{FF2B5EF4-FFF2-40B4-BE49-F238E27FC236}">
                  <a16:creationId xmlns:a16="http://schemas.microsoft.com/office/drawing/2014/main" id="{D8458C9A-37F5-3790-3908-D5CEB554D228}"/>
                </a:ext>
              </a:extLst>
            </p:cNvPr>
            <p:cNvSpPr txBox="1"/>
            <p:nvPr/>
          </p:nvSpPr>
          <p:spPr>
            <a:xfrm>
              <a:off x="9314025" y="508158"/>
              <a:ext cx="2554339" cy="544685"/>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　「見方・考え方」を豊かにする</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ポイントの例</a:t>
              </a:r>
            </a:p>
          </p:txBody>
        </p:sp>
      </p:grpSp>
      <p:sp>
        <p:nvSpPr>
          <p:cNvPr id="29" name="二等辺三角形 28">
            <a:extLst>
              <a:ext uri="{FF2B5EF4-FFF2-40B4-BE49-F238E27FC236}">
                <a16:creationId xmlns:a16="http://schemas.microsoft.com/office/drawing/2014/main" id="{8EA6E457-6422-128C-18CD-68CD7BBB2550}"/>
              </a:ext>
            </a:extLst>
          </p:cNvPr>
          <p:cNvSpPr/>
          <p:nvPr/>
        </p:nvSpPr>
        <p:spPr>
          <a:xfrm rot="19956384">
            <a:off x="4077496" y="3036779"/>
            <a:ext cx="183485" cy="293046"/>
          </a:xfrm>
          <a:prstGeom prst="triangle">
            <a:avLst/>
          </a:prstGeom>
          <a:solidFill>
            <a:schemeClr val="bg1"/>
          </a:solidFill>
          <a:ln w="19050">
            <a:solidFill>
              <a:srgbClr val="4472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 name="吹き出し: 角を丸めた四角形 30">
            <a:extLst>
              <a:ext uri="{FF2B5EF4-FFF2-40B4-BE49-F238E27FC236}">
                <a16:creationId xmlns:a16="http://schemas.microsoft.com/office/drawing/2014/main" id="{CD81D050-E0BE-DE8F-CB74-598A8956C1B1}"/>
              </a:ext>
            </a:extLst>
          </p:cNvPr>
          <p:cNvSpPr/>
          <p:nvPr/>
        </p:nvSpPr>
        <p:spPr>
          <a:xfrm>
            <a:off x="4060148" y="3163053"/>
            <a:ext cx="3474514" cy="647663"/>
          </a:xfrm>
          <a:prstGeom prst="wedgeRoundRectCallout">
            <a:avLst>
              <a:gd name="adj1" fmla="val -40033"/>
              <a:gd name="adj2" fmla="val -1433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975" dirty="0">
                <a:latin typeface="HG丸ｺﾞｼｯｸM-PRO" panose="020F0600000000000000" pitchFamily="50" charset="-128"/>
                <a:ea typeface="HG丸ｺﾞｼｯｸM-PRO" panose="020F0600000000000000" pitchFamily="50" charset="-128"/>
              </a:rPr>
              <a:t>手回し発電機でつくった電気は乾電池の電気と同じかな？</a:t>
            </a:r>
            <a:endParaRPr lang="en-US" altLang="ja-JP" sz="975" dirty="0">
              <a:latin typeface="HG丸ｺﾞｼｯｸM-PRO" panose="020F0600000000000000" pitchFamily="50" charset="-128"/>
              <a:ea typeface="HG丸ｺﾞｼｯｸM-PRO" panose="020F0600000000000000" pitchFamily="50" charset="-128"/>
            </a:endParaRPr>
          </a:p>
          <a:p>
            <a:pPr defTabSz="742949">
              <a:defRPr/>
            </a:pPr>
            <a:r>
              <a:rPr lang="ja-JP" altLang="en-US" sz="975" dirty="0">
                <a:solidFill>
                  <a:prstClr val="black"/>
                </a:solidFill>
                <a:latin typeface="HG丸ｺﾞｼｯｸM-PRO" panose="020F0600000000000000" pitchFamily="50" charset="-128"/>
                <a:ea typeface="HG丸ｺﾞｼｯｸM-PRO" panose="020F0600000000000000" pitchFamily="50" charset="-128"/>
              </a:rPr>
              <a:t>ハンドルの回し方を変えたら、大きさや向きが変わると思うな。前に使った豆電球やプロペラで確かめられそうだな。</a:t>
            </a:r>
            <a:endParaRPr lang="en-US" altLang="ja-JP" sz="975" dirty="0">
              <a:solidFill>
                <a:prstClr val="black"/>
              </a:solidFill>
              <a:latin typeface="HG丸ｺﾞｼｯｸM-PRO" panose="020F0600000000000000" pitchFamily="50" charset="-128"/>
              <a:ea typeface="HG丸ｺﾞｼｯｸM-PRO" panose="020F0600000000000000" pitchFamily="50" charset="-128"/>
            </a:endParaRPr>
          </a:p>
        </p:txBody>
      </p:sp>
      <p:sp>
        <p:nvSpPr>
          <p:cNvPr id="77" name="矢印: 下 76">
            <a:extLst>
              <a:ext uri="{FF2B5EF4-FFF2-40B4-BE49-F238E27FC236}">
                <a16:creationId xmlns:a16="http://schemas.microsoft.com/office/drawing/2014/main" id="{71DD2BC1-5F68-6340-F25E-99C0A8CD5E09}"/>
              </a:ext>
            </a:extLst>
          </p:cNvPr>
          <p:cNvSpPr/>
          <p:nvPr/>
        </p:nvSpPr>
        <p:spPr>
          <a:xfrm>
            <a:off x="7108161" y="3019254"/>
            <a:ext cx="290084" cy="240821"/>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33" name="テキスト ボックス 32">
            <a:extLst>
              <a:ext uri="{FF2B5EF4-FFF2-40B4-BE49-F238E27FC236}">
                <a16:creationId xmlns:a16="http://schemas.microsoft.com/office/drawing/2014/main" id="{A3A948EF-8A63-3960-54F6-99C4C5B07CE4}"/>
              </a:ext>
            </a:extLst>
          </p:cNvPr>
          <p:cNvSpPr txBox="1"/>
          <p:nvPr/>
        </p:nvSpPr>
        <p:spPr>
          <a:xfrm>
            <a:off x="7556311" y="6078704"/>
            <a:ext cx="2433238" cy="792781"/>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小３「磁石の性質「電気の通り道」→</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小４「電流の働き」→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→小６「電気の利用」</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→中２「電流とその利用」</a:t>
            </a:r>
            <a:endParaRPr lang="en-US" altLang="ja-JP" sz="1138" dirty="0">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C880E80E-FC8F-EC8F-0E4D-AF8800350DA8}"/>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１２</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
        <p:nvSpPr>
          <p:cNvPr id="39" name="テキスト ボックス 38">
            <a:extLst>
              <a:ext uri="{FF2B5EF4-FFF2-40B4-BE49-F238E27FC236}">
                <a16:creationId xmlns:a16="http://schemas.microsoft.com/office/drawing/2014/main" id="{807F25F2-8DC2-FF4C-30B2-A40A5329464C}"/>
              </a:ext>
            </a:extLst>
          </p:cNvPr>
          <p:cNvSpPr txBox="1"/>
          <p:nvPr/>
        </p:nvSpPr>
        <p:spPr>
          <a:xfrm>
            <a:off x="2750354" y="5308088"/>
            <a:ext cx="4160402" cy="307777"/>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電気の利用の仕方について</a:t>
            </a:r>
            <a:r>
              <a:rPr lang="ja-JP" altLang="en-US" sz="1400" dirty="0">
                <a:latin typeface="HGPｺﾞｼｯｸE" panose="020B0900000000000000" pitchFamily="50" charset="-128"/>
                <a:ea typeface="HGPｺﾞｼｯｸE" panose="020B0900000000000000" pitchFamily="50" charset="-128"/>
              </a:rPr>
              <a:t>多面的に考える</a:t>
            </a:r>
            <a:endParaRPr lang="ja-JP" altLang="en-US" sz="1200" dirty="0">
              <a:latin typeface="HG丸ｺﾞｼｯｸM-PRO" panose="020F0600000000000000" pitchFamily="50" charset="-128"/>
              <a:ea typeface="HG丸ｺﾞｼｯｸM-PRO" panose="020F0600000000000000" pitchFamily="50" charset="-128"/>
            </a:endParaRPr>
          </a:p>
        </p:txBody>
      </p:sp>
      <p:sp>
        <p:nvSpPr>
          <p:cNvPr id="66" name="テキスト ボックス 65">
            <a:extLst>
              <a:ext uri="{FF2B5EF4-FFF2-40B4-BE49-F238E27FC236}">
                <a16:creationId xmlns:a16="http://schemas.microsoft.com/office/drawing/2014/main" id="{7A03610F-BAE7-A0C9-833B-9E6E3BC759EB}"/>
              </a:ext>
            </a:extLst>
          </p:cNvPr>
          <p:cNvSpPr txBox="1"/>
          <p:nvPr/>
        </p:nvSpPr>
        <p:spPr>
          <a:xfrm>
            <a:off x="2790842" y="6175192"/>
            <a:ext cx="1514433" cy="553998"/>
          </a:xfrm>
          <a:prstGeom prst="rect">
            <a:avLst/>
          </a:prstGeom>
          <a:noFill/>
        </p:spPr>
        <p:txBody>
          <a:bodyPr wrap="square" rtlCol="0">
            <a:spAutoFit/>
          </a:bodyPr>
          <a:lstStyle/>
          <a:p>
            <a:r>
              <a:rPr lang="ja-JP" altLang="en-US" sz="1000" dirty="0">
                <a:latin typeface="HG丸ｺﾞｼｯｸM-PRO" panose="020F0600000000000000" pitchFamily="50" charset="-128"/>
                <a:ea typeface="HG丸ｺﾞｼｯｸM-PRO" panose="020F0600000000000000" pitchFamily="50" charset="-128"/>
              </a:rPr>
              <a:t>タブレットで家の電気製品を撮り、クラスで共有して考える。</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50" name="吹き出し: 角を丸めた四角形 49">
            <a:extLst>
              <a:ext uri="{FF2B5EF4-FFF2-40B4-BE49-F238E27FC236}">
                <a16:creationId xmlns:a16="http://schemas.microsoft.com/office/drawing/2014/main" id="{1B2F4BC5-A89E-3950-4359-120CB7354C01}"/>
              </a:ext>
            </a:extLst>
          </p:cNvPr>
          <p:cNvSpPr/>
          <p:nvPr/>
        </p:nvSpPr>
        <p:spPr>
          <a:xfrm>
            <a:off x="6116531" y="5739419"/>
            <a:ext cx="1425550" cy="478598"/>
          </a:xfrm>
          <a:prstGeom prst="wedgeRoundRectCallout">
            <a:avLst>
              <a:gd name="adj1" fmla="val -34000"/>
              <a:gd name="adj2" fmla="val 79024"/>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975" dirty="0">
                <a:latin typeface="HG丸ｺﾞｼｯｸM-PRO" panose="020F0600000000000000" pitchFamily="50" charset="-128"/>
                <a:ea typeface="HG丸ｺﾞｼｯｸM-PRO" panose="020F0600000000000000" pitchFamily="50" charset="-128"/>
              </a:rPr>
              <a:t>ドライヤーは熱だけでなく、音や運動にも変えているんだな。</a:t>
            </a:r>
            <a:endParaRPr lang="en-US" altLang="ja-JP" sz="975"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955673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CB4E27C9-65A3-730A-99A7-C7826B07EAE9}"/>
              </a:ext>
            </a:extLst>
          </p:cNvPr>
          <p:cNvSpPr txBox="1"/>
          <p:nvPr/>
        </p:nvSpPr>
        <p:spPr>
          <a:xfrm>
            <a:off x="2844320" y="5347902"/>
            <a:ext cx="4426078" cy="542456"/>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・虫めがねを紙から遠ざけていくと、光の集まる部分は小さくなって、</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明るくなっていくな。温度も上がっていく気がする。</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（量的・関係的）</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0" name="正方形/長方形 39">
            <a:extLst>
              <a:ext uri="{FF2B5EF4-FFF2-40B4-BE49-F238E27FC236}">
                <a16:creationId xmlns:a16="http://schemas.microsoft.com/office/drawing/2014/main" id="{635FE678-1A17-1E66-40BF-C7C8E1519966}"/>
              </a:ext>
            </a:extLst>
          </p:cNvPr>
          <p:cNvSpPr/>
          <p:nvPr/>
        </p:nvSpPr>
        <p:spPr>
          <a:xfrm>
            <a:off x="0" y="633924"/>
            <a:ext cx="9906000" cy="6215111"/>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64598" y="1673574"/>
            <a:ext cx="236702" cy="4023241"/>
          </a:xfrm>
          <a:prstGeom prst="downArrow">
            <a:avLst>
              <a:gd name="adj1" fmla="val 50000"/>
              <a:gd name="adj2" fmla="val 646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09744" y="1833849"/>
            <a:ext cx="4835692" cy="4961398"/>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52695" y="1298472"/>
            <a:ext cx="2627813" cy="400110"/>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てこをどのように使うと小さな力で物を動かせるのだろうか。</a:t>
            </a:r>
            <a:endParaRPr lang="en-US" altLang="ja-JP" sz="1000" dirty="0">
              <a:latin typeface="HG創英角ｺﾞｼｯｸUB" panose="020B0909000000000000" pitchFamily="49" charset="-128"/>
              <a:ea typeface="HG創英角ｺﾞｼｯｸUB" panose="020B0909000000000000" pitchFamily="49"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51435" y="644417"/>
            <a:ext cx="4901565" cy="338554"/>
          </a:xfrm>
          <a:prstGeom prst="rect">
            <a:avLst/>
          </a:prstGeom>
          <a:noFill/>
        </p:spPr>
        <p:txBody>
          <a:bodyPr wrap="square" rtlCol="0">
            <a:spAutoFit/>
          </a:bodyPr>
          <a:lstStyle/>
          <a:p>
            <a:r>
              <a:rPr lang="ja-JP" altLang="en-US" sz="1600" dirty="0"/>
              <a:t>小６　「てこの規則性」　</a:t>
            </a:r>
            <a:r>
              <a:rPr lang="ja-JP" altLang="en-US" sz="1600" dirty="0">
                <a:latin typeface="+mn-ea"/>
              </a:rPr>
              <a:t>全</a:t>
            </a:r>
            <a:r>
              <a:rPr lang="en-US" altLang="ja-JP" sz="1600" dirty="0">
                <a:latin typeface="+mn-ea"/>
              </a:rPr>
              <a:t>10</a:t>
            </a:r>
            <a:r>
              <a:rPr lang="ja-JP" altLang="en-US" sz="1600" dirty="0">
                <a:latin typeface="+mn-ea"/>
              </a:rPr>
              <a:t>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58913" y="1781323"/>
            <a:ext cx="2621595"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力点や作用点の位置を変えたとき、手ごたえはどのようになるのだろうか。</a:t>
            </a:r>
            <a:endParaRPr lang="en-US" altLang="ja-JP" sz="100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51863" y="2233832"/>
            <a:ext cx="2636868"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つり合いを利用したおもちゃ（モビール）を作ってみよう。</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58913" y="2684057"/>
            <a:ext cx="2621273"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実験用てこのうでが水平になってつり合うのはどのようなときなのかを調べるにはどうしたらよいか。</a:t>
            </a:r>
            <a:endParaRPr lang="en-US" altLang="ja-JP" sz="100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96737" y="5706371"/>
            <a:ext cx="2557492" cy="861774"/>
          </a:xfrm>
          <a:prstGeom prst="rect">
            <a:avLst/>
          </a:prstGeom>
          <a:solidFill>
            <a:schemeClr val="bg1"/>
          </a:solidFill>
          <a:ln w="38100">
            <a:solidFill>
              <a:srgbClr val="0033CC"/>
            </a:solidFill>
          </a:ln>
        </p:spPr>
        <p:txBody>
          <a:bodyPr wrap="square" rtlCol="0">
            <a:spAutoFit/>
          </a:bodyPr>
          <a:lstStyle/>
          <a:p>
            <a:r>
              <a:rPr lang="ja-JP" altLang="en-US" sz="1000" dirty="0"/>
              <a:t>同じ力（重さ）では、支点からの距離が長いほど、うでを傾ける働きが大きくなるので、作用点は支点に近づけ、力点は支点から遠ざけると小さな力で物を動かすことができる。</a:t>
            </a:r>
            <a:endParaRPr lang="en-US" altLang="ja-JP" sz="1000" dirty="0"/>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71583" y="4234529"/>
            <a:ext cx="2588217" cy="553998"/>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はさみ、ペンチ、植木ばさみの形の違いを学習したことをもとに説明してみよう。</a:t>
            </a:r>
            <a:endParaRPr lang="en-US" altLang="ja-JP" sz="1000" dirty="0"/>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592107" y="1481774"/>
            <a:ext cx="2248926" cy="1107996"/>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一人一人が問題を見いだし、予想が立てられるように、全員がてこを体験する場を設定する。支点や力点を変えた時を比べさせ、どう感じたのかを問いかける。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11" name="テキスト ボックス 10">
            <a:extLst>
              <a:ext uri="{FF2B5EF4-FFF2-40B4-BE49-F238E27FC236}">
                <a16:creationId xmlns:a16="http://schemas.microsoft.com/office/drawing/2014/main" id="{09685525-71E1-42E0-7557-72D115CDF17A}"/>
              </a:ext>
            </a:extLst>
          </p:cNvPr>
          <p:cNvSpPr txBox="1"/>
          <p:nvPr/>
        </p:nvSpPr>
        <p:spPr>
          <a:xfrm>
            <a:off x="69364" y="4869414"/>
            <a:ext cx="2608830"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活動例</a:t>
            </a:r>
            <a:r>
              <a:rPr lang="en-US" altLang="ja-JP" sz="1000" dirty="0"/>
              <a:t>】</a:t>
            </a:r>
            <a:r>
              <a:rPr lang="ja-JP" altLang="en-US" sz="1000" dirty="0"/>
              <a:t>さすまたの</a:t>
            </a:r>
            <a:r>
              <a:rPr lang="en-US" altLang="ja-JP" sz="1000" dirty="0"/>
              <a:t>U</a:t>
            </a:r>
            <a:r>
              <a:rPr lang="ja-JP" altLang="en-US" sz="1000" dirty="0"/>
              <a:t>字部分をつかまれてしまうと押し返されてしまうのはなぜか。</a:t>
            </a:r>
            <a:endParaRPr lang="en-US" altLang="ja-JP" sz="1000" dirty="0"/>
          </a:p>
        </p:txBody>
      </p:sp>
      <p:sp>
        <p:nvSpPr>
          <p:cNvPr id="35" name="テキスト ボックス 34">
            <a:extLst>
              <a:ext uri="{FF2B5EF4-FFF2-40B4-BE49-F238E27FC236}">
                <a16:creationId xmlns:a16="http://schemas.microsoft.com/office/drawing/2014/main" id="{261D4962-666C-173C-1301-3A70181FF657}"/>
              </a:ext>
            </a:extLst>
          </p:cNvPr>
          <p:cNvSpPr txBox="1"/>
          <p:nvPr/>
        </p:nvSpPr>
        <p:spPr>
          <a:xfrm>
            <a:off x="2741777" y="1108828"/>
            <a:ext cx="4769388" cy="692497"/>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・力を加える位置や力の大きさを変えると、てこを傾ける働きが変わり、てこがつ　</a:t>
            </a:r>
            <a:endParaRPr lang="en-US" altLang="ja-JP" sz="975" dirty="0"/>
          </a:p>
          <a:p>
            <a:r>
              <a:rPr lang="ja-JP" altLang="en-US" sz="975" dirty="0"/>
              <a:t>　り合うときにはそれらの間に規則性があること。</a:t>
            </a:r>
            <a:endParaRPr lang="en-US" altLang="ja-JP" sz="975" dirty="0"/>
          </a:p>
          <a:p>
            <a:r>
              <a:rPr lang="ja-JP" altLang="en-US" sz="975" dirty="0"/>
              <a:t>・身の回りには、てこの規則性を利用した道具があること。</a:t>
            </a:r>
            <a:endParaRPr lang="en-US" altLang="ja-JP" sz="975" dirty="0"/>
          </a:p>
        </p:txBody>
      </p:sp>
      <p:sp>
        <p:nvSpPr>
          <p:cNvPr id="58" name="吹き出し: 角を丸めた四角形 57">
            <a:extLst>
              <a:ext uri="{FF2B5EF4-FFF2-40B4-BE49-F238E27FC236}">
                <a16:creationId xmlns:a16="http://schemas.microsoft.com/office/drawing/2014/main" id="{102CC125-D8CE-1590-46C5-19CE94A1E837}"/>
              </a:ext>
            </a:extLst>
          </p:cNvPr>
          <p:cNvSpPr/>
          <p:nvPr/>
        </p:nvSpPr>
        <p:spPr>
          <a:xfrm>
            <a:off x="4748120" y="2184414"/>
            <a:ext cx="2633962" cy="362082"/>
          </a:xfrm>
          <a:prstGeom prst="wedgeRoundRectCallout">
            <a:avLst>
              <a:gd name="adj1" fmla="val -55640"/>
              <a:gd name="adj2" fmla="val -1513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1000" dirty="0">
                <a:solidFill>
                  <a:prstClr val="black"/>
                </a:solidFill>
                <a:latin typeface="HG丸ｺﾞｼｯｸM-PRO" panose="020F0600000000000000" pitchFamily="50" charset="-128"/>
                <a:ea typeface="HG丸ｺﾞｼｯｸM-PRO" panose="020F0600000000000000" pitchFamily="50" charset="-128"/>
              </a:rPr>
              <a:t>力を加える位置（力点）や棒を支える位置（支点）を変えると手ごたえが違うな。</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60" name="テキスト ボックス 59">
            <a:extLst>
              <a:ext uri="{FF2B5EF4-FFF2-40B4-BE49-F238E27FC236}">
                <a16:creationId xmlns:a16="http://schemas.microsoft.com/office/drawing/2014/main" id="{8CF0DA6E-41E4-DFCA-CE5B-183AC9C40AED}"/>
              </a:ext>
            </a:extLst>
          </p:cNvPr>
          <p:cNvSpPr txBox="1"/>
          <p:nvPr/>
        </p:nvSpPr>
        <p:spPr>
          <a:xfrm>
            <a:off x="4660618" y="2558421"/>
            <a:ext cx="2895890" cy="707886"/>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比較して</a:t>
            </a:r>
            <a:r>
              <a:rPr lang="ja-JP" altLang="en-US" sz="1200" dirty="0">
                <a:latin typeface="HG丸ｺﾞｼｯｸM-PRO" panose="020F0600000000000000" pitchFamily="50" charset="-128"/>
                <a:ea typeface="HG丸ｺﾞｼｯｸM-PRO" panose="020F0600000000000000" pitchFamily="50" charset="-128"/>
              </a:rPr>
              <a:t>問題を見いだし、</a:t>
            </a:r>
            <a:endParaRPr lang="en-US" altLang="ja-JP" sz="1400" dirty="0">
              <a:latin typeface="HGPｺﾞｼｯｸE" panose="020B0900000000000000" pitchFamily="50" charset="-128"/>
              <a:ea typeface="HGPｺﾞｼｯｸE" panose="020B0900000000000000" pitchFamily="50" charset="-128"/>
            </a:endParaRPr>
          </a:p>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で予想を立て、実験方法を考える</a:t>
            </a:r>
            <a:endParaRPr lang="ja-JP" altLang="en-US" sz="1200"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AD820907-3823-DF53-9AF5-B13557961D06}"/>
              </a:ext>
            </a:extLst>
          </p:cNvPr>
          <p:cNvSpPr txBox="1"/>
          <p:nvPr/>
        </p:nvSpPr>
        <p:spPr>
          <a:xfrm>
            <a:off x="7595380" y="4429702"/>
            <a:ext cx="2228006" cy="792781"/>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てこの体験を予想に生かせるようにする。また、てこの体験と実験用てこを関係付けてから実験を行う。</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3" name="テキスト ボックス 2">
            <a:extLst>
              <a:ext uri="{FF2B5EF4-FFF2-40B4-BE49-F238E27FC236}">
                <a16:creationId xmlns:a16="http://schemas.microsoft.com/office/drawing/2014/main" id="{F7F2A61B-0CB5-4D87-D648-9C87C55C74A0}"/>
              </a:ext>
            </a:extLst>
          </p:cNvPr>
          <p:cNvSpPr txBox="1"/>
          <p:nvPr/>
        </p:nvSpPr>
        <p:spPr>
          <a:xfrm>
            <a:off x="58913" y="3290208"/>
            <a:ext cx="2622692"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実験用てこのうでが水平になってつり合うのはどのようなときなのだろうか。</a:t>
            </a:r>
            <a:endParaRPr lang="en-US" altLang="ja-JP" sz="1000" dirty="0"/>
          </a:p>
        </p:txBody>
      </p:sp>
      <p:sp>
        <p:nvSpPr>
          <p:cNvPr id="5" name="テキスト ボックス 4">
            <a:extLst>
              <a:ext uri="{FF2B5EF4-FFF2-40B4-BE49-F238E27FC236}">
                <a16:creationId xmlns:a16="http://schemas.microsoft.com/office/drawing/2014/main" id="{58CC76C3-2A16-080F-ED48-81695C2AEDEC}"/>
              </a:ext>
            </a:extLst>
          </p:cNvPr>
          <p:cNvSpPr txBox="1"/>
          <p:nvPr/>
        </p:nvSpPr>
        <p:spPr>
          <a:xfrm>
            <a:off x="72108" y="3751678"/>
            <a:ext cx="2621273"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てこの働きを利用した道具には、どのようなものがあるのだろうか。</a:t>
            </a:r>
            <a:endParaRPr lang="en-US" altLang="ja-JP" sz="1000" dirty="0"/>
          </a:p>
        </p:txBody>
      </p:sp>
      <p:pic>
        <p:nvPicPr>
          <p:cNvPr id="16" name="図 15">
            <a:extLst>
              <a:ext uri="{FF2B5EF4-FFF2-40B4-BE49-F238E27FC236}">
                <a16:creationId xmlns:a16="http://schemas.microsoft.com/office/drawing/2014/main" id="{811C4156-D048-FD38-17E5-DE1460E76B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1803" y="2100676"/>
            <a:ext cx="1742457" cy="722031"/>
          </a:xfrm>
          <a:prstGeom prst="rect">
            <a:avLst/>
          </a:prstGeom>
        </p:spPr>
      </p:pic>
      <p:pic>
        <p:nvPicPr>
          <p:cNvPr id="18" name="図 17">
            <a:extLst>
              <a:ext uri="{FF2B5EF4-FFF2-40B4-BE49-F238E27FC236}">
                <a16:creationId xmlns:a16="http://schemas.microsoft.com/office/drawing/2014/main" id="{E061A6EC-3A6C-C561-AF59-FAB25AD4EC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7368" y="2631141"/>
            <a:ext cx="1292898" cy="744870"/>
          </a:xfrm>
          <a:prstGeom prst="rect">
            <a:avLst/>
          </a:prstGeom>
        </p:spPr>
      </p:pic>
      <p:sp>
        <p:nvSpPr>
          <p:cNvPr id="19" name="吹き出し: 角を丸めた四角形 18">
            <a:extLst>
              <a:ext uri="{FF2B5EF4-FFF2-40B4-BE49-F238E27FC236}">
                <a16:creationId xmlns:a16="http://schemas.microsoft.com/office/drawing/2014/main" id="{CD2F6FEC-BE46-3BF8-2BAD-2AC49C261791}"/>
              </a:ext>
            </a:extLst>
          </p:cNvPr>
          <p:cNvSpPr/>
          <p:nvPr/>
        </p:nvSpPr>
        <p:spPr>
          <a:xfrm>
            <a:off x="3745536" y="3391022"/>
            <a:ext cx="3663575" cy="362082"/>
          </a:xfrm>
          <a:prstGeom prst="wedgeRoundRectCallout">
            <a:avLst>
              <a:gd name="adj1" fmla="val -36582"/>
              <a:gd name="adj2" fmla="val -84222"/>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1000" dirty="0">
                <a:solidFill>
                  <a:prstClr val="black"/>
                </a:solidFill>
                <a:latin typeface="HG丸ｺﾞｼｯｸM-PRO" panose="020F0600000000000000" pitchFamily="50" charset="-128"/>
                <a:ea typeface="HG丸ｺﾞｼｯｸM-PRO" panose="020F0600000000000000" pitchFamily="50" charset="-128"/>
              </a:rPr>
              <a:t>支点から力点</a:t>
            </a:r>
            <a:r>
              <a:rPr lang="ja-JP" altLang="en-US" sz="1050" dirty="0">
                <a:solidFill>
                  <a:prstClr val="black"/>
                </a:solidFill>
                <a:latin typeface="HG丸ｺﾞｼｯｸM-PRO" panose="020F0600000000000000" pitchFamily="50" charset="-128"/>
                <a:ea typeface="HG丸ｺﾞｼｯｸM-PRO" panose="020F0600000000000000" pitchFamily="50" charset="-128"/>
              </a:rPr>
              <a:t>まで</a:t>
            </a:r>
            <a:r>
              <a:rPr lang="ja-JP" altLang="en-US" sz="1000" dirty="0">
                <a:solidFill>
                  <a:prstClr val="black"/>
                </a:solidFill>
                <a:latin typeface="HG丸ｺﾞｼｯｸM-PRO" panose="020F0600000000000000" pitchFamily="50" charset="-128"/>
                <a:ea typeface="HG丸ｺﾞｼｯｸM-PRO" panose="020F0600000000000000" pitchFamily="50" charset="-128"/>
              </a:rPr>
              <a:t>の距離を長くするほど小さな力ですむな。</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a:p>
            <a:pPr defTabSz="742949">
              <a:defRPr/>
            </a:pPr>
            <a:r>
              <a:rPr lang="ja-JP" altLang="en-US" sz="1000" dirty="0">
                <a:solidFill>
                  <a:prstClr val="black"/>
                </a:solidFill>
                <a:latin typeface="HG丸ｺﾞｼｯｸM-PRO" panose="020F0600000000000000" pitchFamily="50" charset="-128"/>
                <a:ea typeface="HG丸ｺﾞｼｯｸM-PRO" panose="020F0600000000000000" pitchFamily="50" charset="-128"/>
              </a:rPr>
              <a:t>支点から作用点までの距離を短くするほど小さな力ですむな。</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3" name="テキスト ボックス 22">
            <a:extLst>
              <a:ext uri="{FF2B5EF4-FFF2-40B4-BE49-F238E27FC236}">
                <a16:creationId xmlns:a16="http://schemas.microsoft.com/office/drawing/2014/main" id="{E74981CD-B7CE-DEB5-83B2-AB7C376F735B}"/>
              </a:ext>
            </a:extLst>
          </p:cNvPr>
          <p:cNvSpPr txBox="1"/>
          <p:nvPr/>
        </p:nvSpPr>
        <p:spPr>
          <a:xfrm>
            <a:off x="3985256" y="3768972"/>
            <a:ext cx="3474871" cy="276999"/>
          </a:xfrm>
          <a:prstGeom prst="rect">
            <a:avLst/>
          </a:prstGeom>
          <a:noFill/>
        </p:spPr>
        <p:txBody>
          <a:bodyPr wrap="square" rtlCol="0">
            <a:spAutoFit/>
          </a:bodyPr>
          <a:lstStyle/>
          <a:p>
            <a:r>
              <a:rPr lang="ja-JP" altLang="en-US" sz="1200" b="1" dirty="0">
                <a:latin typeface="HG丸ｺﾞｼｯｸM-PRO" panose="020F0600000000000000" pitchFamily="50" charset="-128"/>
                <a:ea typeface="HG丸ｺﾞｼｯｸM-PRO" panose="020F0600000000000000" pitchFamily="50" charset="-128"/>
              </a:rPr>
              <a:t>支点からの距離</a:t>
            </a:r>
            <a:r>
              <a:rPr lang="ja-JP" altLang="en-US" sz="1200" dirty="0">
                <a:latin typeface="HG丸ｺﾞｼｯｸM-PRO" panose="020F0600000000000000" pitchFamily="50" charset="-128"/>
                <a:ea typeface="HG丸ｺﾞｼｯｸM-PRO" panose="020F0600000000000000" pitchFamily="50" charset="-128"/>
              </a:rPr>
              <a:t>と</a:t>
            </a:r>
            <a:r>
              <a:rPr lang="ja-JP" altLang="en-US" sz="1100" b="1" dirty="0">
                <a:latin typeface="HG丸ｺﾞｼｯｸM-PRO" panose="020F0600000000000000" pitchFamily="50" charset="-128"/>
                <a:ea typeface="HG丸ｺﾞｼｯｸM-PRO" panose="020F0600000000000000" pitchFamily="50" charset="-128"/>
              </a:rPr>
              <a:t>手ごたえ</a:t>
            </a:r>
            <a:r>
              <a:rPr lang="ja-JP" altLang="en-US" sz="1200" dirty="0">
                <a:latin typeface="HG丸ｺﾞｼｯｸM-PRO" panose="020F0600000000000000" pitchFamily="50" charset="-128"/>
                <a:ea typeface="HG丸ｺﾞｼｯｸM-PRO" panose="020F0600000000000000" pitchFamily="50" charset="-128"/>
              </a:rPr>
              <a:t>の</a:t>
            </a:r>
            <a:r>
              <a:rPr lang="ja-JP" altLang="en-US" sz="1200" b="1" dirty="0">
                <a:latin typeface="HG丸ｺﾞｼｯｸM-PRO" panose="020F0600000000000000" pitchFamily="50" charset="-128"/>
                <a:ea typeface="HG丸ｺﾞｼｯｸM-PRO" panose="020F0600000000000000" pitchFamily="50" charset="-128"/>
              </a:rPr>
              <a:t>関係</a:t>
            </a:r>
            <a:r>
              <a:rPr lang="ja-JP" altLang="en-US" sz="1200" dirty="0">
                <a:latin typeface="HG丸ｺﾞｼｯｸM-PRO" panose="020F0600000000000000" pitchFamily="50" charset="-128"/>
                <a:ea typeface="HG丸ｺﾞｼｯｸM-PRO" panose="020F0600000000000000" pitchFamily="50" charset="-128"/>
              </a:rPr>
              <a:t>を調べる</a:t>
            </a:r>
            <a:endParaRPr lang="en-US" altLang="ja-JP" sz="1200" dirty="0">
              <a:latin typeface="HG丸ｺﾞｼｯｸM-PRO" panose="020F0600000000000000" pitchFamily="50" charset="-128"/>
              <a:ea typeface="HG丸ｺﾞｼｯｸM-PRO" panose="020F0600000000000000" pitchFamily="50" charset="-128"/>
            </a:endParaRPr>
          </a:p>
        </p:txBody>
      </p:sp>
      <p:pic>
        <p:nvPicPr>
          <p:cNvPr id="82" name="図 81">
            <a:extLst>
              <a:ext uri="{FF2B5EF4-FFF2-40B4-BE49-F238E27FC236}">
                <a16:creationId xmlns:a16="http://schemas.microsoft.com/office/drawing/2014/main" id="{43E233D8-4E3B-1660-49F4-0247FD88F373}"/>
              </a:ext>
            </a:extLst>
          </p:cNvPr>
          <p:cNvPicPr>
            <a:picLocks noChangeAspect="1"/>
          </p:cNvPicPr>
          <p:nvPr/>
        </p:nvPicPr>
        <p:blipFill rotWithShape="1">
          <a:blip r:embed="rId4">
            <a:extLst>
              <a:ext uri="{28A0092B-C50C-407E-A947-70E740481C1C}">
                <a14:useLocalDpi xmlns:a14="http://schemas.microsoft.com/office/drawing/2010/main" val="0"/>
              </a:ext>
            </a:extLst>
          </a:blip>
          <a:srcRect b="17194"/>
          <a:stretch/>
        </p:blipFill>
        <p:spPr>
          <a:xfrm>
            <a:off x="3258342" y="4256459"/>
            <a:ext cx="529346" cy="536886"/>
          </a:xfrm>
          <a:prstGeom prst="rect">
            <a:avLst/>
          </a:prstGeom>
        </p:spPr>
      </p:pic>
      <p:sp>
        <p:nvSpPr>
          <p:cNvPr id="85" name="テキスト ボックス 84">
            <a:extLst>
              <a:ext uri="{FF2B5EF4-FFF2-40B4-BE49-F238E27FC236}">
                <a16:creationId xmlns:a16="http://schemas.microsoft.com/office/drawing/2014/main" id="{5BE1CDF0-277F-FBDE-7459-2B4A89ED49A6}"/>
              </a:ext>
            </a:extLst>
          </p:cNvPr>
          <p:cNvSpPr txBox="1"/>
          <p:nvPr/>
        </p:nvSpPr>
        <p:spPr>
          <a:xfrm>
            <a:off x="4953001" y="4191350"/>
            <a:ext cx="2744207" cy="467500"/>
          </a:xfrm>
          <a:prstGeom prst="rect">
            <a:avLst/>
          </a:prstGeom>
          <a:noFill/>
        </p:spPr>
        <p:txBody>
          <a:bodyPr wrap="square" rtlCol="0">
            <a:spAutoFit/>
          </a:bodyPr>
          <a:lstStyle/>
          <a:p>
            <a:r>
              <a:rPr lang="ja-JP" altLang="en-US" sz="1138" spc="-122" dirty="0">
                <a:latin typeface="HG丸ｺﾞｼｯｸM-PRO" panose="020F0600000000000000" pitchFamily="50" charset="-128"/>
                <a:ea typeface="HG丸ｺﾞｼｯｸM-PRO" panose="020F0600000000000000" pitchFamily="50" charset="-128"/>
              </a:rPr>
              <a:t>・押す力とおもりが同じ働きをすることを　</a:t>
            </a:r>
            <a:r>
              <a:rPr lang="ja-JP" altLang="en-US" sz="1138" spc="-122" dirty="0">
                <a:latin typeface="BIZ UDPゴシック" panose="020B0400000000000000" pitchFamily="50" charset="-128"/>
                <a:ea typeface="BIZ UDPゴシック" panose="020B0400000000000000" pitchFamily="50" charset="-128"/>
              </a:rPr>
              <a:t>　</a:t>
            </a:r>
            <a:endParaRPr lang="en-US" altLang="ja-JP" sz="1138" spc="-122" dirty="0">
              <a:latin typeface="BIZ UDPゴシック" panose="020B0400000000000000" pitchFamily="50" charset="-128"/>
              <a:ea typeface="BIZ UDPゴシック" panose="020B0400000000000000" pitchFamily="50" charset="-128"/>
            </a:endParaRPr>
          </a:p>
          <a:p>
            <a:r>
              <a:rPr lang="ja-JP" altLang="en-US" sz="1138" spc="-122" dirty="0">
                <a:latin typeface="BIZ UDPゴシック" panose="020B0400000000000000" pitchFamily="50" charset="-128"/>
                <a:ea typeface="BIZ UDPゴシック" panose="020B0400000000000000" pitchFamily="50" charset="-128"/>
              </a:rPr>
              <a:t>　</a:t>
            </a:r>
            <a:r>
              <a:rPr lang="ja-JP" altLang="en-US" sz="1138" spc="-122" dirty="0">
                <a:latin typeface="HG丸ｺﾞｼｯｸM-PRO" panose="020F0600000000000000" pitchFamily="50" charset="-128"/>
                <a:ea typeface="HG丸ｺﾞｼｯｸM-PRO" panose="020F0600000000000000" pitchFamily="50" charset="-128"/>
              </a:rPr>
              <a:t>関係付けて、</a:t>
            </a:r>
            <a:r>
              <a:rPr lang="ja-JP" altLang="en-US" sz="1138" dirty="0">
                <a:latin typeface="HG丸ｺﾞｼｯｸM-PRO" panose="020F0600000000000000" pitchFamily="50" charset="-128"/>
                <a:ea typeface="HG丸ｺﾞｼｯｸM-PRO" panose="020F0600000000000000" pitchFamily="50" charset="-128"/>
              </a:rPr>
              <a:t>手ごたえを</a:t>
            </a:r>
            <a:r>
              <a:rPr lang="ja-JP" altLang="en-US" sz="1300" spc="-122" dirty="0">
                <a:latin typeface="HGPｺﾞｼｯｸE" panose="020B0900000000000000" pitchFamily="50" charset="-128"/>
                <a:ea typeface="HGPｺﾞｼｯｸE" panose="020B0900000000000000" pitchFamily="50" charset="-128"/>
              </a:rPr>
              <a:t>量として表す</a:t>
            </a:r>
            <a:endParaRPr lang="en-US" altLang="ja-JP" sz="1300" spc="-122" dirty="0">
              <a:latin typeface="HGPｺﾞｼｯｸE" panose="020B0900000000000000" pitchFamily="50" charset="-128"/>
              <a:ea typeface="HGPｺﾞｼｯｸE" panose="020B0900000000000000" pitchFamily="50" charset="-128"/>
            </a:endParaRPr>
          </a:p>
        </p:txBody>
      </p:sp>
      <p:sp>
        <p:nvSpPr>
          <p:cNvPr id="86" name="テキスト ボックス 85">
            <a:extLst>
              <a:ext uri="{FF2B5EF4-FFF2-40B4-BE49-F238E27FC236}">
                <a16:creationId xmlns:a16="http://schemas.microsoft.com/office/drawing/2014/main" id="{0A23AE7B-5A01-6576-E0B5-1EC0ACB5BBD3}"/>
              </a:ext>
            </a:extLst>
          </p:cNvPr>
          <p:cNvSpPr txBox="1"/>
          <p:nvPr/>
        </p:nvSpPr>
        <p:spPr>
          <a:xfrm>
            <a:off x="7583284" y="3461328"/>
            <a:ext cx="2248926" cy="938719"/>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人によって手ごたえが違うことから、誰にでも分かるように表せないか問いかけ、力の大きさを、おもりの重さ（量的視点）で表せばよいことに気付かせる。</a:t>
            </a:r>
            <a:endParaRPr lang="en-US" altLang="ja-JP" sz="1100" dirty="0">
              <a:latin typeface="HG丸ｺﾞｼｯｸM-PRO" panose="020F0600000000000000" pitchFamily="50" charset="-128"/>
              <a:ea typeface="HG丸ｺﾞｼｯｸM-PRO" panose="020F0600000000000000" pitchFamily="50" charset="-128"/>
            </a:endParaRPr>
          </a:p>
        </p:txBody>
      </p:sp>
      <p:grpSp>
        <p:nvGrpSpPr>
          <p:cNvPr id="103" name="グループ化 102">
            <a:extLst>
              <a:ext uri="{FF2B5EF4-FFF2-40B4-BE49-F238E27FC236}">
                <a16:creationId xmlns:a16="http://schemas.microsoft.com/office/drawing/2014/main" id="{28E98D22-3933-1C68-16DF-AADBE4BE8546}"/>
              </a:ext>
            </a:extLst>
          </p:cNvPr>
          <p:cNvGrpSpPr/>
          <p:nvPr/>
        </p:nvGrpSpPr>
        <p:grpSpPr>
          <a:xfrm>
            <a:off x="2773178" y="3981365"/>
            <a:ext cx="2416397" cy="770077"/>
            <a:chOff x="3618794" y="3717813"/>
            <a:chExt cx="2412887" cy="1192016"/>
          </a:xfrm>
        </p:grpSpPr>
        <p:grpSp>
          <p:nvGrpSpPr>
            <p:cNvPr id="100" name="グループ化 99">
              <a:extLst>
                <a:ext uri="{FF2B5EF4-FFF2-40B4-BE49-F238E27FC236}">
                  <a16:creationId xmlns:a16="http://schemas.microsoft.com/office/drawing/2014/main" id="{4C5DC339-07FA-7032-9CAE-4AD82B4F882B}"/>
                </a:ext>
              </a:extLst>
            </p:cNvPr>
            <p:cNvGrpSpPr/>
            <p:nvPr/>
          </p:nvGrpSpPr>
          <p:grpSpPr>
            <a:xfrm>
              <a:off x="3618794" y="3717813"/>
              <a:ext cx="2412887" cy="717846"/>
              <a:chOff x="3483463" y="4709585"/>
              <a:chExt cx="2212159" cy="499637"/>
            </a:xfrm>
          </p:grpSpPr>
          <p:sp>
            <p:nvSpPr>
              <p:cNvPr id="32" name="正方形/長方形 31">
                <a:extLst>
                  <a:ext uri="{FF2B5EF4-FFF2-40B4-BE49-F238E27FC236}">
                    <a16:creationId xmlns:a16="http://schemas.microsoft.com/office/drawing/2014/main" id="{AF1B1F2C-BDAB-90D1-1D45-DBC70BBAED8D}"/>
                  </a:ext>
                </a:extLst>
              </p:cNvPr>
              <p:cNvSpPr/>
              <p:nvPr/>
            </p:nvSpPr>
            <p:spPr>
              <a:xfrm>
                <a:off x="3604690" y="4856128"/>
                <a:ext cx="2041902" cy="13631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pic>
            <p:nvPicPr>
              <p:cNvPr id="99" name="図 98">
                <a:extLst>
                  <a:ext uri="{FF2B5EF4-FFF2-40B4-BE49-F238E27FC236}">
                    <a16:creationId xmlns:a16="http://schemas.microsoft.com/office/drawing/2014/main" id="{C78D3875-1284-22D9-5AC1-F2C893C4C6E0}"/>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22034" r="13701"/>
              <a:stretch/>
            </p:blipFill>
            <p:spPr bwMode="auto">
              <a:xfrm>
                <a:off x="3483463" y="4709585"/>
                <a:ext cx="2212159" cy="499637"/>
              </a:xfrm>
              <a:prstGeom prst="rect">
                <a:avLst/>
              </a:prstGeom>
              <a:noFill/>
              <a:ln>
                <a:noFill/>
              </a:ln>
              <a:extLst>
                <a:ext uri="{53640926-AAD7-44D8-BBD7-CCE9431645EC}">
                  <a14:shadowObscured xmlns:a14="http://schemas.microsoft.com/office/drawing/2010/main"/>
                </a:ext>
              </a:extLst>
            </p:spPr>
          </p:pic>
        </p:grpSp>
        <p:grpSp>
          <p:nvGrpSpPr>
            <p:cNvPr id="102" name="グループ化 101">
              <a:extLst>
                <a:ext uri="{FF2B5EF4-FFF2-40B4-BE49-F238E27FC236}">
                  <a16:creationId xmlns:a16="http://schemas.microsoft.com/office/drawing/2014/main" id="{A050DF26-775C-EE59-29B0-77E4077623B8}"/>
                </a:ext>
              </a:extLst>
            </p:cNvPr>
            <p:cNvGrpSpPr/>
            <p:nvPr/>
          </p:nvGrpSpPr>
          <p:grpSpPr>
            <a:xfrm>
              <a:off x="5247365" y="4065215"/>
              <a:ext cx="244167" cy="844614"/>
              <a:chOff x="5247365" y="4065215"/>
              <a:chExt cx="244167" cy="844614"/>
            </a:xfrm>
          </p:grpSpPr>
          <p:grpSp>
            <p:nvGrpSpPr>
              <p:cNvPr id="39" name="グループ化 38">
                <a:extLst>
                  <a:ext uri="{FF2B5EF4-FFF2-40B4-BE49-F238E27FC236}">
                    <a16:creationId xmlns:a16="http://schemas.microsoft.com/office/drawing/2014/main" id="{B00C505C-66FE-63AD-9077-2E1B31124E4C}"/>
                  </a:ext>
                </a:extLst>
              </p:cNvPr>
              <p:cNvGrpSpPr/>
              <p:nvPr/>
            </p:nvGrpSpPr>
            <p:grpSpPr>
              <a:xfrm>
                <a:off x="5259312" y="4427323"/>
                <a:ext cx="232220" cy="482506"/>
                <a:chOff x="0" y="0"/>
                <a:chExt cx="312420" cy="432435"/>
              </a:xfrm>
            </p:grpSpPr>
            <p:pic>
              <p:nvPicPr>
                <p:cNvPr id="42" name="図 41">
                  <a:extLst>
                    <a:ext uri="{FF2B5EF4-FFF2-40B4-BE49-F238E27FC236}">
                      <a16:creationId xmlns:a16="http://schemas.microsoft.com/office/drawing/2014/main" id="{ED7F8981-E0D2-2D77-7758-372CF9F71A8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8122121">
                  <a:off x="49530" y="243840"/>
                  <a:ext cx="188595" cy="188595"/>
                </a:xfrm>
                <a:prstGeom prst="rect">
                  <a:avLst/>
                </a:prstGeom>
                <a:noFill/>
                <a:ln>
                  <a:noFill/>
                </a:ln>
              </p:spPr>
            </p:pic>
            <p:pic>
              <p:nvPicPr>
                <p:cNvPr id="43" name="図 42">
                  <a:extLst>
                    <a:ext uri="{FF2B5EF4-FFF2-40B4-BE49-F238E27FC236}">
                      <a16:creationId xmlns:a16="http://schemas.microsoft.com/office/drawing/2014/main" id="{B62477E9-49DB-80F0-3BE6-E5EE6CBB8A3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9049003">
                  <a:off x="53340" y="0"/>
                  <a:ext cx="188595" cy="188595"/>
                </a:xfrm>
                <a:prstGeom prst="rect">
                  <a:avLst/>
                </a:prstGeom>
                <a:noFill/>
                <a:ln>
                  <a:noFill/>
                </a:ln>
              </p:spPr>
            </p:pic>
            <p:sp>
              <p:nvSpPr>
                <p:cNvPr id="44" name="四角形: 角を丸くする 43">
                  <a:extLst>
                    <a:ext uri="{FF2B5EF4-FFF2-40B4-BE49-F238E27FC236}">
                      <a16:creationId xmlns:a16="http://schemas.microsoft.com/office/drawing/2014/main" id="{E366A143-ADC8-4CDB-8CDD-C051C6C758B6}"/>
                    </a:ext>
                  </a:extLst>
                </p:cNvPr>
                <p:cNvSpPr/>
                <p:nvPr/>
              </p:nvSpPr>
              <p:spPr>
                <a:xfrm>
                  <a:off x="0" y="140970"/>
                  <a:ext cx="312420" cy="165100"/>
                </a:xfrm>
                <a:prstGeom prst="roundRect">
                  <a:avLst/>
                </a:prstGeom>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grpSp>
            <p:nvGrpSpPr>
              <p:cNvPr id="24" name="グループ化 23">
                <a:extLst>
                  <a:ext uri="{FF2B5EF4-FFF2-40B4-BE49-F238E27FC236}">
                    <a16:creationId xmlns:a16="http://schemas.microsoft.com/office/drawing/2014/main" id="{E5AE71E0-6F54-EE7E-59A8-E7EA19C5CB81}"/>
                  </a:ext>
                </a:extLst>
              </p:cNvPr>
              <p:cNvGrpSpPr/>
              <p:nvPr/>
            </p:nvGrpSpPr>
            <p:grpSpPr>
              <a:xfrm>
                <a:off x="5247365" y="4065215"/>
                <a:ext cx="232220" cy="482506"/>
                <a:chOff x="0" y="0"/>
                <a:chExt cx="312420" cy="432435"/>
              </a:xfrm>
            </p:grpSpPr>
            <p:pic>
              <p:nvPicPr>
                <p:cNvPr id="25" name="図 24">
                  <a:extLst>
                    <a:ext uri="{FF2B5EF4-FFF2-40B4-BE49-F238E27FC236}">
                      <a16:creationId xmlns:a16="http://schemas.microsoft.com/office/drawing/2014/main" id="{A7E50FD5-32AC-098B-6F58-A3850DA2ADF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8122121">
                  <a:off x="49530" y="243840"/>
                  <a:ext cx="188595" cy="188595"/>
                </a:xfrm>
                <a:prstGeom prst="rect">
                  <a:avLst/>
                </a:prstGeom>
                <a:noFill/>
                <a:ln>
                  <a:noFill/>
                </a:ln>
              </p:spPr>
            </p:pic>
            <p:pic>
              <p:nvPicPr>
                <p:cNvPr id="26" name="図 25">
                  <a:extLst>
                    <a:ext uri="{FF2B5EF4-FFF2-40B4-BE49-F238E27FC236}">
                      <a16:creationId xmlns:a16="http://schemas.microsoft.com/office/drawing/2014/main" id="{460D539E-45E2-1D59-AC96-C7CEA77B13B0}"/>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9049003">
                  <a:off x="53340" y="0"/>
                  <a:ext cx="188595" cy="188595"/>
                </a:xfrm>
                <a:prstGeom prst="rect">
                  <a:avLst/>
                </a:prstGeom>
                <a:noFill/>
                <a:ln>
                  <a:noFill/>
                </a:ln>
              </p:spPr>
            </p:pic>
            <p:sp>
              <p:nvSpPr>
                <p:cNvPr id="27" name="四角形: 角を丸くする 26">
                  <a:extLst>
                    <a:ext uri="{FF2B5EF4-FFF2-40B4-BE49-F238E27FC236}">
                      <a16:creationId xmlns:a16="http://schemas.microsoft.com/office/drawing/2014/main" id="{D1C6FD53-7EAC-D8CB-DEE9-8C03F7E24409}"/>
                    </a:ext>
                  </a:extLst>
                </p:cNvPr>
                <p:cNvSpPr/>
                <p:nvPr/>
              </p:nvSpPr>
              <p:spPr>
                <a:xfrm>
                  <a:off x="0" y="140970"/>
                  <a:ext cx="312420" cy="165100"/>
                </a:xfrm>
                <a:prstGeom prst="roundRect">
                  <a:avLst/>
                </a:prstGeom>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grpSp>
        <p:grpSp>
          <p:nvGrpSpPr>
            <p:cNvPr id="46" name="グループ化 45">
              <a:extLst>
                <a:ext uri="{FF2B5EF4-FFF2-40B4-BE49-F238E27FC236}">
                  <a16:creationId xmlns:a16="http://schemas.microsoft.com/office/drawing/2014/main" id="{256E2C22-1AF1-1598-4E15-7E83762160A7}"/>
                </a:ext>
              </a:extLst>
            </p:cNvPr>
            <p:cNvGrpSpPr/>
            <p:nvPr/>
          </p:nvGrpSpPr>
          <p:grpSpPr>
            <a:xfrm>
              <a:off x="3679771" y="4098725"/>
              <a:ext cx="232220" cy="482506"/>
              <a:chOff x="0" y="0"/>
              <a:chExt cx="312420" cy="432435"/>
            </a:xfrm>
          </p:grpSpPr>
          <p:pic>
            <p:nvPicPr>
              <p:cNvPr id="61" name="図 60">
                <a:extLst>
                  <a:ext uri="{FF2B5EF4-FFF2-40B4-BE49-F238E27FC236}">
                    <a16:creationId xmlns:a16="http://schemas.microsoft.com/office/drawing/2014/main" id="{B31B7E2A-F877-7255-7D59-42622D96C56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8122121">
                <a:off x="49530" y="243840"/>
                <a:ext cx="188595" cy="188595"/>
              </a:xfrm>
              <a:prstGeom prst="rect">
                <a:avLst/>
              </a:prstGeom>
              <a:noFill/>
              <a:ln>
                <a:noFill/>
              </a:ln>
            </p:spPr>
          </p:pic>
          <p:pic>
            <p:nvPicPr>
              <p:cNvPr id="62" name="図 61">
                <a:extLst>
                  <a:ext uri="{FF2B5EF4-FFF2-40B4-BE49-F238E27FC236}">
                    <a16:creationId xmlns:a16="http://schemas.microsoft.com/office/drawing/2014/main" id="{0392EB79-30BF-4C0D-DCBB-A3D8E3EE330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9049003">
                <a:off x="53340" y="0"/>
                <a:ext cx="188595" cy="188595"/>
              </a:xfrm>
              <a:prstGeom prst="rect">
                <a:avLst/>
              </a:prstGeom>
              <a:noFill/>
              <a:ln>
                <a:noFill/>
              </a:ln>
            </p:spPr>
          </p:pic>
          <p:sp>
            <p:nvSpPr>
              <p:cNvPr id="63" name="四角形: 角を丸くする 62">
                <a:extLst>
                  <a:ext uri="{FF2B5EF4-FFF2-40B4-BE49-F238E27FC236}">
                    <a16:creationId xmlns:a16="http://schemas.microsoft.com/office/drawing/2014/main" id="{C5296AE1-7E98-2D79-0BE7-48B6C5EFD3AC}"/>
                  </a:ext>
                </a:extLst>
              </p:cNvPr>
              <p:cNvSpPr/>
              <p:nvPr/>
            </p:nvSpPr>
            <p:spPr>
              <a:xfrm>
                <a:off x="0" y="140970"/>
                <a:ext cx="312420" cy="165100"/>
              </a:xfrm>
              <a:prstGeom prst="roundRect">
                <a:avLst/>
              </a:prstGeom>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grpSp>
      <p:sp>
        <p:nvSpPr>
          <p:cNvPr id="104" name="四角形: 角を丸くする 103">
            <a:extLst>
              <a:ext uri="{FF2B5EF4-FFF2-40B4-BE49-F238E27FC236}">
                <a16:creationId xmlns:a16="http://schemas.microsoft.com/office/drawing/2014/main" id="{B34785E4-4175-8810-568C-CDCF974FABE1}"/>
              </a:ext>
            </a:extLst>
          </p:cNvPr>
          <p:cNvSpPr/>
          <p:nvPr/>
        </p:nvSpPr>
        <p:spPr>
          <a:xfrm>
            <a:off x="2751980" y="4755749"/>
            <a:ext cx="1181167" cy="69153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138" dirty="0">
                <a:latin typeface="HGPｺﾞｼｯｸE" panose="020B0900000000000000" pitchFamily="50" charset="-128"/>
                <a:ea typeface="HGPｺﾞｼｯｸE" panose="020B0900000000000000" pitchFamily="50" charset="-128"/>
              </a:rPr>
              <a:t>変えない条件</a:t>
            </a:r>
            <a:endParaRPr lang="en-US" altLang="ja-JP" sz="1138" dirty="0">
              <a:latin typeface="HGPｺﾞｼｯｸE" panose="020B0900000000000000" pitchFamily="50" charset="-128"/>
              <a:ea typeface="HGPｺﾞｼｯｸE" panose="020B0900000000000000" pitchFamily="50" charset="-128"/>
            </a:endParaRPr>
          </a:p>
          <a:p>
            <a:pPr algn="ctr"/>
            <a:r>
              <a:rPr lang="ja-JP" altLang="en-US" sz="975" dirty="0">
                <a:latin typeface="HG丸ｺﾞｼｯｸM-PRO" panose="020F0600000000000000" pitchFamily="50" charset="-128"/>
                <a:ea typeface="HG丸ｺﾞｼｯｸM-PRO" panose="020F0600000000000000" pitchFamily="50" charset="-128"/>
              </a:rPr>
              <a:t>左うで</a:t>
            </a:r>
            <a:endParaRPr lang="en-US" altLang="ja-JP" sz="975" dirty="0">
              <a:latin typeface="HG丸ｺﾞｼｯｸM-PRO" panose="020F0600000000000000" pitchFamily="50" charset="-128"/>
              <a:ea typeface="HG丸ｺﾞｼｯｸM-PRO" panose="020F0600000000000000" pitchFamily="50" charset="-128"/>
            </a:endParaRPr>
          </a:p>
          <a:p>
            <a:pPr algn="ctr"/>
            <a:r>
              <a:rPr lang="ja-JP" altLang="en-US" sz="975" dirty="0">
                <a:latin typeface="HG丸ｺﾞｼｯｸM-PRO" panose="020F0600000000000000" pitchFamily="50" charset="-128"/>
                <a:ea typeface="HG丸ｺﾞｼｯｸM-PRO" panose="020F0600000000000000" pitchFamily="50" charset="-128"/>
              </a:rPr>
              <a:t>支点からのきょり</a:t>
            </a:r>
            <a:endParaRPr lang="en-US" altLang="ja-JP" sz="975" dirty="0">
              <a:latin typeface="HG丸ｺﾞｼｯｸM-PRO" panose="020F0600000000000000" pitchFamily="50" charset="-128"/>
              <a:ea typeface="HG丸ｺﾞｼｯｸM-PRO" panose="020F0600000000000000" pitchFamily="50" charset="-128"/>
            </a:endParaRPr>
          </a:p>
          <a:p>
            <a:pPr algn="ctr"/>
            <a:r>
              <a:rPr lang="ja-JP" altLang="en-US" sz="975" dirty="0">
                <a:latin typeface="HG丸ｺﾞｼｯｸM-PRO" panose="020F0600000000000000" pitchFamily="50" charset="-128"/>
                <a:ea typeface="HG丸ｺﾞｼｯｸM-PRO" panose="020F0600000000000000" pitchFamily="50" charset="-128"/>
              </a:rPr>
              <a:t>おもりの重さ</a:t>
            </a:r>
            <a:endParaRPr lang="en-US" altLang="ja-JP" sz="1300" dirty="0">
              <a:latin typeface="HG丸ｺﾞｼｯｸM-PRO" panose="020F0600000000000000" pitchFamily="50" charset="-128"/>
              <a:ea typeface="HG丸ｺﾞｼｯｸM-PRO" panose="020F0600000000000000" pitchFamily="50" charset="-128"/>
            </a:endParaRPr>
          </a:p>
        </p:txBody>
      </p:sp>
      <p:sp>
        <p:nvSpPr>
          <p:cNvPr id="105" name="四角形: 角を丸くする 104">
            <a:extLst>
              <a:ext uri="{FF2B5EF4-FFF2-40B4-BE49-F238E27FC236}">
                <a16:creationId xmlns:a16="http://schemas.microsoft.com/office/drawing/2014/main" id="{5C0E8677-832E-05AD-FFF5-5A66C8FC1339}"/>
              </a:ext>
            </a:extLst>
          </p:cNvPr>
          <p:cNvSpPr/>
          <p:nvPr/>
        </p:nvSpPr>
        <p:spPr>
          <a:xfrm>
            <a:off x="3976019" y="4767813"/>
            <a:ext cx="1178821" cy="679473"/>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138" dirty="0">
                <a:latin typeface="HGPｺﾞｼｯｸE" panose="020B0900000000000000" pitchFamily="50" charset="-128"/>
                <a:ea typeface="HGPｺﾞｼｯｸE" panose="020B0900000000000000" pitchFamily="50" charset="-128"/>
              </a:rPr>
              <a:t>変える条件</a:t>
            </a:r>
            <a:endParaRPr lang="en-US" altLang="ja-JP" sz="1138" dirty="0">
              <a:latin typeface="HGPｺﾞｼｯｸE" panose="020B0900000000000000" pitchFamily="50" charset="-128"/>
              <a:ea typeface="HGPｺﾞｼｯｸE" panose="020B0900000000000000" pitchFamily="50" charset="-128"/>
            </a:endParaRPr>
          </a:p>
          <a:p>
            <a:pPr algn="ctr"/>
            <a:r>
              <a:rPr lang="ja-JP" altLang="en-US" sz="975" dirty="0">
                <a:latin typeface="HG丸ｺﾞｼｯｸM-PRO" panose="020F0600000000000000" pitchFamily="50" charset="-128"/>
                <a:ea typeface="HG丸ｺﾞｼｯｸM-PRO" panose="020F0600000000000000" pitchFamily="50" charset="-128"/>
              </a:rPr>
              <a:t>右うで</a:t>
            </a:r>
            <a:endParaRPr lang="en-US" altLang="ja-JP" sz="975" dirty="0">
              <a:latin typeface="HG丸ｺﾞｼｯｸM-PRO" panose="020F0600000000000000" pitchFamily="50" charset="-128"/>
              <a:ea typeface="HG丸ｺﾞｼｯｸM-PRO" panose="020F0600000000000000" pitchFamily="50" charset="-128"/>
            </a:endParaRPr>
          </a:p>
          <a:p>
            <a:pPr algn="ctr"/>
            <a:r>
              <a:rPr lang="ja-JP" altLang="en-US" sz="975" dirty="0">
                <a:latin typeface="HG丸ｺﾞｼｯｸM-PRO" panose="020F0600000000000000" pitchFamily="50" charset="-128"/>
                <a:ea typeface="HG丸ｺﾞｼｯｸM-PRO" panose="020F0600000000000000" pitchFamily="50" charset="-128"/>
              </a:rPr>
              <a:t>支点からのきょり</a:t>
            </a:r>
            <a:endParaRPr lang="en-US" altLang="ja-JP" sz="975" dirty="0">
              <a:latin typeface="HG丸ｺﾞｼｯｸM-PRO" panose="020F0600000000000000" pitchFamily="50" charset="-128"/>
              <a:ea typeface="HG丸ｺﾞｼｯｸM-PRO" panose="020F0600000000000000" pitchFamily="50" charset="-128"/>
            </a:endParaRPr>
          </a:p>
          <a:p>
            <a:pPr algn="ctr"/>
            <a:r>
              <a:rPr lang="ja-JP" altLang="en-US" sz="975" dirty="0">
                <a:latin typeface="HG丸ｺﾞｼｯｸM-PRO" panose="020F0600000000000000" pitchFamily="50" charset="-128"/>
                <a:ea typeface="HG丸ｺﾞｼｯｸM-PRO" panose="020F0600000000000000" pitchFamily="50" charset="-128"/>
              </a:rPr>
              <a:t>おもりの重さ</a:t>
            </a:r>
            <a:endParaRPr lang="en-US" altLang="ja-JP" sz="1300" dirty="0">
              <a:latin typeface="HG丸ｺﾞｼｯｸM-PRO" panose="020F0600000000000000" pitchFamily="50" charset="-128"/>
              <a:ea typeface="HG丸ｺﾞｼｯｸM-PRO" panose="020F0600000000000000" pitchFamily="50" charset="-128"/>
            </a:endParaRPr>
          </a:p>
        </p:txBody>
      </p:sp>
      <p:sp>
        <p:nvSpPr>
          <p:cNvPr id="15" name="テキスト ボックス 14">
            <a:extLst>
              <a:ext uri="{FF2B5EF4-FFF2-40B4-BE49-F238E27FC236}">
                <a16:creationId xmlns:a16="http://schemas.microsoft.com/office/drawing/2014/main" id="{27441382-331B-1E8D-F535-714B15FEF342}"/>
              </a:ext>
            </a:extLst>
          </p:cNvPr>
          <p:cNvSpPr txBox="1"/>
          <p:nvPr/>
        </p:nvSpPr>
        <p:spPr>
          <a:xfrm>
            <a:off x="5215167" y="4986014"/>
            <a:ext cx="2128473" cy="292388"/>
          </a:xfrm>
          <a:prstGeom prst="rect">
            <a:avLst/>
          </a:prstGeom>
          <a:noFill/>
        </p:spPr>
        <p:txBody>
          <a:bodyPr wrap="square" rtlCol="0">
            <a:spAutoFit/>
          </a:bodyPr>
          <a:lstStyle/>
          <a:p>
            <a:endParaRPr lang="en-US" altLang="ja-JP" sz="1300" dirty="0">
              <a:latin typeface="HGPｺﾞｼｯｸE" panose="020B0900000000000000" pitchFamily="50" charset="-128"/>
              <a:ea typeface="HGPｺﾞｼｯｸE" panose="020B0900000000000000" pitchFamily="50" charset="-128"/>
            </a:endParaRPr>
          </a:p>
        </p:txBody>
      </p:sp>
      <p:sp>
        <p:nvSpPr>
          <p:cNvPr id="17" name="テキスト ボックス 16">
            <a:extLst>
              <a:ext uri="{FF2B5EF4-FFF2-40B4-BE49-F238E27FC236}">
                <a16:creationId xmlns:a16="http://schemas.microsoft.com/office/drawing/2014/main" id="{9590C1F3-3379-9432-5CA4-C6A05D2167B9}"/>
              </a:ext>
            </a:extLst>
          </p:cNvPr>
          <p:cNvSpPr txBox="1"/>
          <p:nvPr/>
        </p:nvSpPr>
        <p:spPr>
          <a:xfrm>
            <a:off x="5103905" y="4672442"/>
            <a:ext cx="2582485" cy="292388"/>
          </a:xfrm>
          <a:prstGeom prst="rect">
            <a:avLst/>
          </a:prstGeom>
          <a:noFill/>
        </p:spPr>
        <p:txBody>
          <a:bodyPr wrap="square" rtlCol="0">
            <a:spAutoFit/>
          </a:bodyPr>
          <a:lstStyle/>
          <a:p>
            <a:r>
              <a:rPr lang="ja-JP" altLang="en-US" sz="1300" spc="-122" dirty="0">
                <a:latin typeface="HGPｺﾞｼｯｸE" panose="020B0900000000000000" pitchFamily="50" charset="-128"/>
                <a:ea typeface="HGPｺﾞｼｯｸE" panose="020B0900000000000000" pitchFamily="50" charset="-128"/>
              </a:rPr>
              <a:t>・条件を制御して、</a:t>
            </a:r>
            <a:r>
              <a:rPr lang="ja-JP" altLang="en-US" sz="1138" spc="-122" dirty="0">
                <a:latin typeface="HG丸ｺﾞｼｯｸM-PRO" panose="020F0600000000000000" pitchFamily="50" charset="-128"/>
                <a:ea typeface="HG丸ｺﾞｼｯｸM-PRO" panose="020F0600000000000000" pitchFamily="50" charset="-128"/>
              </a:rPr>
              <a:t>実験の計画を立てる</a:t>
            </a:r>
            <a:endParaRPr lang="en-US" altLang="ja-JP" sz="1138" spc="-122" dirty="0">
              <a:latin typeface="HG丸ｺﾞｼｯｸM-PRO" panose="020F0600000000000000" pitchFamily="50" charset="-128"/>
              <a:ea typeface="HG丸ｺﾞｼｯｸM-PRO" panose="020F0600000000000000" pitchFamily="50" charset="-128"/>
            </a:endParaRPr>
          </a:p>
        </p:txBody>
      </p:sp>
      <p:pic>
        <p:nvPicPr>
          <p:cNvPr id="34" name="図 33">
            <a:extLst>
              <a:ext uri="{FF2B5EF4-FFF2-40B4-BE49-F238E27FC236}">
                <a16:creationId xmlns:a16="http://schemas.microsoft.com/office/drawing/2014/main" id="{6622D536-8FF5-B80D-03BF-39C6A2C03B74}"/>
              </a:ext>
            </a:extLst>
          </p:cNvPr>
          <p:cNvPicPr>
            <a:picLocks noChangeAspect="1"/>
          </p:cNvPicPr>
          <p:nvPr/>
        </p:nvPicPr>
        <p:blipFill rotWithShape="1">
          <a:blip r:embed="rId8">
            <a:extLst>
              <a:ext uri="{28A0092B-C50C-407E-A947-70E740481C1C}">
                <a14:useLocalDpi xmlns:a14="http://schemas.microsoft.com/office/drawing/2010/main" val="0"/>
              </a:ext>
            </a:extLst>
          </a:blip>
          <a:srcRect l="17497" t="68897" r="17733"/>
          <a:stretch/>
        </p:blipFill>
        <p:spPr bwMode="auto">
          <a:xfrm>
            <a:off x="2770249" y="5655160"/>
            <a:ext cx="2287110" cy="517117"/>
          </a:xfrm>
          <a:prstGeom prst="rect">
            <a:avLst/>
          </a:prstGeom>
          <a:noFill/>
          <a:ln>
            <a:noFill/>
          </a:ln>
          <a:extLst>
            <a:ext uri="{53640926-AAD7-44D8-BBD7-CCE9431645EC}">
              <a14:shadowObscured xmlns:a14="http://schemas.microsoft.com/office/drawing/2010/main"/>
            </a:ext>
          </a:extLst>
        </p:spPr>
      </p:pic>
      <p:pic>
        <p:nvPicPr>
          <p:cNvPr id="37" name="図 36">
            <a:extLst>
              <a:ext uri="{FF2B5EF4-FFF2-40B4-BE49-F238E27FC236}">
                <a16:creationId xmlns:a16="http://schemas.microsoft.com/office/drawing/2014/main" id="{2A7DF189-7BD6-B67D-4C2C-15795D0AE56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11679" y="5015828"/>
            <a:ext cx="468857" cy="538917"/>
          </a:xfrm>
          <a:prstGeom prst="rect">
            <a:avLst/>
          </a:prstGeom>
        </p:spPr>
      </p:pic>
      <p:pic>
        <p:nvPicPr>
          <p:cNvPr id="38" name="図 37">
            <a:extLst>
              <a:ext uri="{FF2B5EF4-FFF2-40B4-BE49-F238E27FC236}">
                <a16:creationId xmlns:a16="http://schemas.microsoft.com/office/drawing/2014/main" id="{D728F331-316E-866A-0394-ED3C95ACDED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55731" y="5695225"/>
            <a:ext cx="485250" cy="517601"/>
          </a:xfrm>
          <a:prstGeom prst="rect">
            <a:avLst/>
          </a:prstGeom>
        </p:spPr>
      </p:pic>
      <p:sp>
        <p:nvSpPr>
          <p:cNvPr id="47" name="吹き出し: 角を丸めた四角形 46">
            <a:extLst>
              <a:ext uri="{FF2B5EF4-FFF2-40B4-BE49-F238E27FC236}">
                <a16:creationId xmlns:a16="http://schemas.microsoft.com/office/drawing/2014/main" id="{2D13B6FA-694D-9FEA-C3EA-B55E993226EF}"/>
              </a:ext>
            </a:extLst>
          </p:cNvPr>
          <p:cNvSpPr/>
          <p:nvPr/>
        </p:nvSpPr>
        <p:spPr>
          <a:xfrm>
            <a:off x="5735992" y="4954793"/>
            <a:ext cx="1778799" cy="564248"/>
          </a:xfrm>
          <a:prstGeom prst="wedgeRoundRectCallout">
            <a:avLst>
              <a:gd name="adj1" fmla="val -56941"/>
              <a:gd name="adj2" fmla="val 23226"/>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975" dirty="0">
                <a:solidFill>
                  <a:prstClr val="black"/>
                </a:solidFill>
                <a:latin typeface="HG丸ｺﾞｼｯｸM-PRO" panose="020F0600000000000000" pitchFamily="50" charset="-128"/>
                <a:ea typeface="HG丸ｺﾞｼｯｸM-PRO" panose="020F0600000000000000" pitchFamily="50" charset="-128"/>
              </a:rPr>
              <a:t>目盛りの数と重さをかけると、全部</a:t>
            </a:r>
            <a:r>
              <a:rPr lang="en-US" altLang="ja-JP" sz="975" dirty="0">
                <a:solidFill>
                  <a:prstClr val="black"/>
                </a:solidFill>
                <a:latin typeface="HG丸ｺﾞｼｯｸM-PRO" panose="020F0600000000000000" pitchFamily="50" charset="-128"/>
                <a:ea typeface="HG丸ｺﾞｼｯｸM-PRO" panose="020F0600000000000000" pitchFamily="50" charset="-128"/>
              </a:rPr>
              <a:t>60</a:t>
            </a:r>
            <a:r>
              <a:rPr lang="ja-JP" altLang="en-US" sz="975" dirty="0">
                <a:solidFill>
                  <a:prstClr val="black"/>
                </a:solidFill>
                <a:latin typeface="HG丸ｺﾞｼｯｸM-PRO" panose="020F0600000000000000" pitchFamily="50" charset="-128"/>
                <a:ea typeface="HG丸ｺﾞｼｯｸM-PRO" panose="020F0600000000000000" pitchFamily="50" charset="-128"/>
              </a:rPr>
              <a:t>になるな。班によってかけた数は違うな。</a:t>
            </a:r>
            <a:endParaRPr lang="en-US" altLang="ja-JP" sz="975" dirty="0">
              <a:solidFill>
                <a:prstClr val="black"/>
              </a:solidFill>
              <a:latin typeface="HG丸ｺﾞｼｯｸM-PRO" panose="020F0600000000000000" pitchFamily="50" charset="-128"/>
              <a:ea typeface="HG丸ｺﾞｼｯｸM-PRO" panose="020F0600000000000000" pitchFamily="50" charset="-128"/>
            </a:endParaRPr>
          </a:p>
        </p:txBody>
      </p:sp>
      <p:sp>
        <p:nvSpPr>
          <p:cNvPr id="50" name="吹き出し: 角を丸めた四角形 49">
            <a:extLst>
              <a:ext uri="{FF2B5EF4-FFF2-40B4-BE49-F238E27FC236}">
                <a16:creationId xmlns:a16="http://schemas.microsoft.com/office/drawing/2014/main" id="{A87DF94E-6EDA-E513-402E-40F575E8C35C}"/>
              </a:ext>
            </a:extLst>
          </p:cNvPr>
          <p:cNvSpPr/>
          <p:nvPr/>
        </p:nvSpPr>
        <p:spPr>
          <a:xfrm>
            <a:off x="5122532" y="5679395"/>
            <a:ext cx="1848479" cy="549262"/>
          </a:xfrm>
          <a:prstGeom prst="wedgeRoundRectCallout">
            <a:avLst>
              <a:gd name="adj1" fmla="val 56229"/>
              <a:gd name="adj2" fmla="val 17054"/>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975" dirty="0">
                <a:solidFill>
                  <a:prstClr val="black"/>
                </a:solidFill>
                <a:latin typeface="HG丸ｺﾞｼｯｸM-PRO" panose="020F0600000000000000" pitchFamily="50" charset="-128"/>
                <a:ea typeface="HG丸ｺﾞｼｯｸM-PRO" panose="020F0600000000000000" pitchFamily="50" charset="-128"/>
              </a:rPr>
              <a:t>どの班も、目盛りの数が２倍、３倍になると、重さは１</a:t>
            </a:r>
            <a:r>
              <a:rPr lang="en-US" altLang="ja-JP" sz="975" dirty="0">
                <a:solidFill>
                  <a:prstClr val="black"/>
                </a:solidFill>
                <a:latin typeface="HG丸ｺﾞｼｯｸM-PRO" panose="020F0600000000000000" pitchFamily="50" charset="-128"/>
                <a:ea typeface="HG丸ｺﾞｼｯｸM-PRO" panose="020F0600000000000000" pitchFamily="50" charset="-128"/>
              </a:rPr>
              <a:t>/</a:t>
            </a:r>
            <a:r>
              <a:rPr lang="ja-JP" altLang="en-US" sz="975" dirty="0">
                <a:solidFill>
                  <a:prstClr val="black"/>
                </a:solidFill>
                <a:latin typeface="HG丸ｺﾞｼｯｸM-PRO" panose="020F0600000000000000" pitchFamily="50" charset="-128"/>
                <a:ea typeface="HG丸ｺﾞｼｯｸM-PRO" panose="020F0600000000000000" pitchFamily="50" charset="-128"/>
              </a:rPr>
              <a:t>２、１</a:t>
            </a:r>
            <a:r>
              <a:rPr lang="en-US" altLang="ja-JP" sz="975" dirty="0">
                <a:solidFill>
                  <a:prstClr val="black"/>
                </a:solidFill>
                <a:latin typeface="HG丸ｺﾞｼｯｸM-PRO" panose="020F0600000000000000" pitchFamily="50" charset="-128"/>
                <a:ea typeface="HG丸ｺﾞｼｯｸM-PRO" panose="020F0600000000000000" pitchFamily="50" charset="-128"/>
              </a:rPr>
              <a:t>/</a:t>
            </a:r>
            <a:r>
              <a:rPr lang="ja-JP" altLang="en-US" sz="975" dirty="0">
                <a:solidFill>
                  <a:prstClr val="black"/>
                </a:solidFill>
                <a:latin typeface="HG丸ｺﾞｼｯｸM-PRO" panose="020F0600000000000000" pitchFamily="50" charset="-128"/>
                <a:ea typeface="HG丸ｺﾞｼｯｸM-PRO" panose="020F0600000000000000" pitchFamily="50" charset="-128"/>
              </a:rPr>
              <a:t>３になって</a:t>
            </a:r>
            <a:r>
              <a:rPr lang="ja-JP" altLang="en-US" sz="1000" dirty="0">
                <a:solidFill>
                  <a:prstClr val="black"/>
                </a:solidFill>
                <a:latin typeface="HG丸ｺﾞｼｯｸM-PRO" panose="020F0600000000000000" pitchFamily="50" charset="-128"/>
                <a:ea typeface="HG丸ｺﾞｼｯｸM-PRO" panose="020F0600000000000000" pitchFamily="50" charset="-128"/>
              </a:rPr>
              <a:t>いる</a:t>
            </a:r>
            <a:r>
              <a:rPr lang="ja-JP" altLang="en-US" sz="975" dirty="0">
                <a:solidFill>
                  <a:prstClr val="black"/>
                </a:solidFill>
                <a:latin typeface="HG丸ｺﾞｼｯｸM-PRO" panose="020F0600000000000000" pitchFamily="50" charset="-128"/>
                <a:ea typeface="HG丸ｺﾞｼｯｸM-PRO" panose="020F0600000000000000" pitchFamily="50" charset="-128"/>
              </a:rPr>
              <a:t>な。</a:t>
            </a:r>
            <a:endParaRPr lang="en-US" altLang="ja-JP" sz="975" dirty="0">
              <a:solidFill>
                <a:prstClr val="black"/>
              </a:solidFill>
              <a:latin typeface="HG丸ｺﾞｼｯｸM-PRO" panose="020F0600000000000000" pitchFamily="50" charset="-128"/>
              <a:ea typeface="HG丸ｺﾞｼｯｸM-PRO" panose="020F0600000000000000" pitchFamily="50" charset="-128"/>
            </a:endParaRPr>
          </a:p>
        </p:txBody>
      </p:sp>
      <p:sp>
        <p:nvSpPr>
          <p:cNvPr id="51" name="テキスト ボックス 50">
            <a:extLst>
              <a:ext uri="{FF2B5EF4-FFF2-40B4-BE49-F238E27FC236}">
                <a16:creationId xmlns:a16="http://schemas.microsoft.com/office/drawing/2014/main" id="{04DBD1AC-79DF-8B7F-E27C-37953EA510A1}"/>
              </a:ext>
            </a:extLst>
          </p:cNvPr>
          <p:cNvSpPr txBox="1"/>
          <p:nvPr/>
        </p:nvSpPr>
        <p:spPr>
          <a:xfrm>
            <a:off x="4913254" y="6313292"/>
            <a:ext cx="2865979" cy="461665"/>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多面的に考え</a:t>
            </a:r>
            <a:r>
              <a:rPr lang="ja-JP" altLang="en-US" sz="1200" dirty="0">
                <a:latin typeface="HG丸ｺﾞｼｯｸM-PRO" panose="020F0600000000000000" pitchFamily="50" charset="-128"/>
                <a:ea typeface="HG丸ｺﾞｼｯｸM-PRO" panose="020F0600000000000000" pitchFamily="50" charset="-128"/>
              </a:rPr>
              <a:t>考察する</a:t>
            </a:r>
          </a:p>
          <a:p>
            <a:r>
              <a:rPr lang="ja-JP" altLang="en-US" sz="1000" dirty="0">
                <a:latin typeface="HG丸ｺﾞｼｯｸM-PRO" panose="020F0600000000000000" pitchFamily="50" charset="-128"/>
                <a:ea typeface="HG丸ｺﾞｼｯｸM-PRO" panose="020F0600000000000000" pitchFamily="50" charset="-128"/>
              </a:rPr>
              <a:t>予想と比べたり、他の班の結果を見て考える</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52" name="吹き出し: 角を丸めた四角形 51">
            <a:extLst>
              <a:ext uri="{FF2B5EF4-FFF2-40B4-BE49-F238E27FC236}">
                <a16:creationId xmlns:a16="http://schemas.microsoft.com/office/drawing/2014/main" id="{D6B4E04D-E8BB-FBDC-10BB-84A08B43582D}"/>
              </a:ext>
            </a:extLst>
          </p:cNvPr>
          <p:cNvSpPr/>
          <p:nvPr/>
        </p:nvSpPr>
        <p:spPr>
          <a:xfrm>
            <a:off x="2818782" y="6365732"/>
            <a:ext cx="1924960" cy="356784"/>
          </a:xfrm>
          <a:prstGeom prst="wedgeRoundRectCallout">
            <a:avLst>
              <a:gd name="adj1" fmla="val -16020"/>
              <a:gd name="adj2" fmla="val -80440"/>
              <a:gd name="adj3" fmla="val 16667"/>
            </a:avLst>
          </a:prstGeom>
          <a:ln w="25400">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defTabSz="742949">
              <a:defRPr/>
            </a:pPr>
            <a:r>
              <a:rPr lang="ja-JP" altLang="en-US" sz="1000" dirty="0">
                <a:solidFill>
                  <a:prstClr val="black"/>
                </a:solidFill>
                <a:latin typeface="HG丸ｺﾞｼｯｸM-PRO" panose="020F0600000000000000" pitchFamily="50" charset="-128"/>
                <a:ea typeface="HG丸ｺﾞｼｯｸM-PRO" panose="020F0600000000000000" pitchFamily="50" charset="-128"/>
              </a:rPr>
              <a:t>いろいろな値を設定して実験を行う。</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53" name="テキスト ボックス 52">
            <a:extLst>
              <a:ext uri="{FF2B5EF4-FFF2-40B4-BE49-F238E27FC236}">
                <a16:creationId xmlns:a16="http://schemas.microsoft.com/office/drawing/2014/main" id="{0C17C324-1390-F81E-A23B-07ADE8FF2F50}"/>
              </a:ext>
            </a:extLst>
          </p:cNvPr>
          <p:cNvSpPr txBox="1"/>
          <p:nvPr/>
        </p:nvSpPr>
        <p:spPr>
          <a:xfrm>
            <a:off x="7602007" y="5263222"/>
            <a:ext cx="2236215" cy="792781"/>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見付けた決まりを基に、他のつり合う組み合わせを見付け、全体で共有することで多面的に考えられるようにする。</a:t>
            </a:r>
            <a:endParaRPr lang="en-US" altLang="ja-JP" sz="1100" dirty="0">
              <a:latin typeface="HG丸ｺﾞｼｯｸM-PRO" panose="020F0600000000000000" pitchFamily="50" charset="-128"/>
              <a:ea typeface="HG丸ｺﾞｼｯｸM-PRO" panose="020F0600000000000000" pitchFamily="50" charset="-128"/>
            </a:endParaRPr>
          </a:p>
        </p:txBody>
      </p:sp>
      <p:grpSp>
        <p:nvGrpSpPr>
          <p:cNvPr id="33" name="グループ化 32">
            <a:extLst>
              <a:ext uri="{FF2B5EF4-FFF2-40B4-BE49-F238E27FC236}">
                <a16:creationId xmlns:a16="http://schemas.microsoft.com/office/drawing/2014/main" id="{AD1846F4-E914-3807-3C6F-CE954A2F4BDB}"/>
              </a:ext>
            </a:extLst>
          </p:cNvPr>
          <p:cNvGrpSpPr/>
          <p:nvPr/>
        </p:nvGrpSpPr>
        <p:grpSpPr>
          <a:xfrm>
            <a:off x="137780" y="984266"/>
            <a:ext cx="1303101" cy="292388"/>
            <a:chOff x="169573" y="420097"/>
            <a:chExt cx="1603817" cy="359862"/>
          </a:xfrm>
        </p:grpSpPr>
        <p:sp>
          <p:nvSpPr>
            <p:cNvPr id="13" name="四角形: 角を丸くする 12">
              <a:extLst>
                <a:ext uri="{FF2B5EF4-FFF2-40B4-BE49-F238E27FC236}">
                  <a16:creationId xmlns:a16="http://schemas.microsoft.com/office/drawing/2014/main" id="{6EB997D4-60B9-253D-5837-785DCCB6D716}"/>
                </a:ext>
              </a:extLst>
            </p:cNvPr>
            <p:cNvSpPr/>
            <p:nvPr/>
          </p:nvSpPr>
          <p:spPr>
            <a:xfrm>
              <a:off x="169573" y="430826"/>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9" name="テキスト ボックス 28">
              <a:extLst>
                <a:ext uri="{FF2B5EF4-FFF2-40B4-BE49-F238E27FC236}">
                  <a16:creationId xmlns:a16="http://schemas.microsoft.com/office/drawing/2014/main" id="{BD4D61DF-F06B-98DA-B6A5-54F150FF50DA}"/>
                </a:ext>
              </a:extLst>
            </p:cNvPr>
            <p:cNvSpPr txBox="1"/>
            <p:nvPr/>
          </p:nvSpPr>
          <p:spPr>
            <a:xfrm>
              <a:off x="356236" y="420097"/>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grpSp>
        <p:nvGrpSpPr>
          <p:cNvPr id="30" name="グループ化 29">
            <a:extLst>
              <a:ext uri="{FF2B5EF4-FFF2-40B4-BE49-F238E27FC236}">
                <a16:creationId xmlns:a16="http://schemas.microsoft.com/office/drawing/2014/main" id="{84D695F1-7D4E-2CF0-7899-E90443D59094}"/>
              </a:ext>
            </a:extLst>
          </p:cNvPr>
          <p:cNvGrpSpPr/>
          <p:nvPr/>
        </p:nvGrpSpPr>
        <p:grpSpPr>
          <a:xfrm>
            <a:off x="2791280" y="1844079"/>
            <a:ext cx="3466085" cy="292388"/>
            <a:chOff x="3417648" y="1487373"/>
            <a:chExt cx="4216081" cy="359861"/>
          </a:xfrm>
        </p:grpSpPr>
        <p:sp>
          <p:nvSpPr>
            <p:cNvPr id="31" name="四角形: 角を丸くする 30">
              <a:extLst>
                <a:ext uri="{FF2B5EF4-FFF2-40B4-BE49-F238E27FC236}">
                  <a16:creationId xmlns:a16="http://schemas.microsoft.com/office/drawing/2014/main" id="{239FB0F7-B1CB-BF49-4619-30750D5D342E}"/>
                </a:ext>
              </a:extLst>
            </p:cNvPr>
            <p:cNvSpPr/>
            <p:nvPr/>
          </p:nvSpPr>
          <p:spPr>
            <a:xfrm>
              <a:off x="3417648" y="1510177"/>
              <a:ext cx="4216081" cy="33705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45" name="テキスト ボックス 44">
              <a:extLst>
                <a:ext uri="{FF2B5EF4-FFF2-40B4-BE49-F238E27FC236}">
                  <a16:creationId xmlns:a16="http://schemas.microsoft.com/office/drawing/2014/main" id="{15F26ADC-2AE1-D893-AAD7-010A05E3A060}"/>
                </a:ext>
              </a:extLst>
            </p:cNvPr>
            <p:cNvSpPr txBox="1"/>
            <p:nvPr/>
          </p:nvSpPr>
          <p:spPr>
            <a:xfrm>
              <a:off x="3457339" y="1487373"/>
              <a:ext cx="4176390" cy="359861"/>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児童が「見方・考え方」を働かせている姿の例</a:t>
              </a:r>
            </a:p>
          </p:txBody>
        </p:sp>
      </p:grpSp>
      <p:sp>
        <p:nvSpPr>
          <p:cNvPr id="48" name="四角形: 角を丸くする 47">
            <a:extLst>
              <a:ext uri="{FF2B5EF4-FFF2-40B4-BE49-F238E27FC236}">
                <a16:creationId xmlns:a16="http://schemas.microsoft.com/office/drawing/2014/main" id="{DFB0C803-1F56-39A9-F0F6-A9BE6CCEF365}"/>
              </a:ext>
            </a:extLst>
          </p:cNvPr>
          <p:cNvSpPr/>
          <p:nvPr/>
        </p:nvSpPr>
        <p:spPr>
          <a:xfrm>
            <a:off x="5304321" y="699971"/>
            <a:ext cx="4490531"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299683" y="659866"/>
            <a:ext cx="4701459"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「量的・関係的な視点」「多面的に考える」「条件を制御する」　</a:t>
            </a:r>
          </a:p>
        </p:txBody>
      </p:sp>
      <p:grpSp>
        <p:nvGrpSpPr>
          <p:cNvPr id="12" name="グループ化 11">
            <a:extLst>
              <a:ext uri="{FF2B5EF4-FFF2-40B4-BE49-F238E27FC236}">
                <a16:creationId xmlns:a16="http://schemas.microsoft.com/office/drawing/2014/main" id="{3DE16305-0386-D7FD-AAFC-F13D6C8C571A}"/>
              </a:ext>
            </a:extLst>
          </p:cNvPr>
          <p:cNvGrpSpPr/>
          <p:nvPr/>
        </p:nvGrpSpPr>
        <p:grpSpPr>
          <a:xfrm>
            <a:off x="7671584" y="1060431"/>
            <a:ext cx="2132009" cy="442557"/>
            <a:chOff x="9314025" y="508158"/>
            <a:chExt cx="2624010" cy="544685"/>
          </a:xfrm>
        </p:grpSpPr>
        <p:sp>
          <p:nvSpPr>
            <p:cNvPr id="22" name="四角形: 角を丸くする 21">
              <a:extLst>
                <a:ext uri="{FF2B5EF4-FFF2-40B4-BE49-F238E27FC236}">
                  <a16:creationId xmlns:a16="http://schemas.microsoft.com/office/drawing/2014/main" id="{7CCE319A-2C4D-29D0-19F9-390ED270EC60}"/>
                </a:ext>
              </a:extLst>
            </p:cNvPr>
            <p:cNvSpPr/>
            <p:nvPr/>
          </p:nvSpPr>
          <p:spPr>
            <a:xfrm>
              <a:off x="9345562" y="549190"/>
              <a:ext cx="2592473" cy="455018"/>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49" name="テキスト ボックス 48">
              <a:extLst>
                <a:ext uri="{FF2B5EF4-FFF2-40B4-BE49-F238E27FC236}">
                  <a16:creationId xmlns:a16="http://schemas.microsoft.com/office/drawing/2014/main" id="{F5D46D8E-B99C-DE00-256B-5951672B4094}"/>
                </a:ext>
              </a:extLst>
            </p:cNvPr>
            <p:cNvSpPr txBox="1"/>
            <p:nvPr/>
          </p:nvSpPr>
          <p:spPr>
            <a:xfrm>
              <a:off x="9314025" y="508158"/>
              <a:ext cx="2554339" cy="544685"/>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　「見方・考え方」を豊かにする</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ポイントの例</a:t>
              </a:r>
            </a:p>
          </p:txBody>
        </p:sp>
      </p:grpSp>
      <p:sp>
        <p:nvSpPr>
          <p:cNvPr id="54" name="テキスト ボックス 53">
            <a:extLst>
              <a:ext uri="{FF2B5EF4-FFF2-40B4-BE49-F238E27FC236}">
                <a16:creationId xmlns:a16="http://schemas.microsoft.com/office/drawing/2014/main" id="{5E182D91-466E-60C1-9780-7F5E87175239}"/>
              </a:ext>
            </a:extLst>
          </p:cNvPr>
          <p:cNvSpPr txBox="1"/>
          <p:nvPr/>
        </p:nvSpPr>
        <p:spPr>
          <a:xfrm>
            <a:off x="7630192" y="6032281"/>
            <a:ext cx="2433238" cy="792781"/>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小３「風とゴムの力のはたらき」→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小５「てこの性質」→</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→中１「力の働き」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→中３「運動とエネルギー」</a:t>
            </a:r>
            <a:endParaRPr lang="en-US" altLang="ja-JP" sz="1138" dirty="0">
              <a:latin typeface="BIZ UDPゴシック" panose="020B0400000000000000" pitchFamily="50" charset="-128"/>
              <a:ea typeface="BIZ UDPゴシック" panose="020B0400000000000000" pitchFamily="50" charset="-128"/>
            </a:endParaRPr>
          </a:p>
        </p:txBody>
      </p:sp>
      <p:sp>
        <p:nvSpPr>
          <p:cNvPr id="55" name="テキスト ボックス 54">
            <a:extLst>
              <a:ext uri="{FF2B5EF4-FFF2-40B4-BE49-F238E27FC236}">
                <a16:creationId xmlns:a16="http://schemas.microsoft.com/office/drawing/2014/main" id="{60E3F95A-CE9A-2019-9930-DD7EE49680BA}"/>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１３</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
        <p:nvSpPr>
          <p:cNvPr id="56" name="テキスト ボックス 55">
            <a:extLst>
              <a:ext uri="{FF2B5EF4-FFF2-40B4-BE49-F238E27FC236}">
                <a16:creationId xmlns:a16="http://schemas.microsoft.com/office/drawing/2014/main" id="{E15119FA-0B7E-2982-7F5B-9277BC0DA719}"/>
              </a:ext>
            </a:extLst>
          </p:cNvPr>
          <p:cNvSpPr txBox="1"/>
          <p:nvPr/>
        </p:nvSpPr>
        <p:spPr>
          <a:xfrm>
            <a:off x="7592107" y="2636114"/>
            <a:ext cx="2240103" cy="792781"/>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シーソーに乗ったときの体験を思い出させて、つり合うには、支点から距離が関係していることに気付けるようにする。</a:t>
            </a:r>
            <a:endParaRPr lang="en-US" altLang="ja-JP" sz="11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9968876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CB4E27C9-65A3-730A-99A7-C7826B07EAE9}"/>
              </a:ext>
            </a:extLst>
          </p:cNvPr>
          <p:cNvSpPr txBox="1"/>
          <p:nvPr/>
        </p:nvSpPr>
        <p:spPr>
          <a:xfrm>
            <a:off x="2844319" y="5545127"/>
            <a:ext cx="4426078" cy="542456"/>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・虫めがねを紙から遠ざけていくと、光の集まる部分は小さくなって、</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明るくなっていくな。温度も上がっていく気がする。</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（量的・関係的）</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0" name="正方形/長方形 39">
            <a:extLst>
              <a:ext uri="{FF2B5EF4-FFF2-40B4-BE49-F238E27FC236}">
                <a16:creationId xmlns:a16="http://schemas.microsoft.com/office/drawing/2014/main" id="{635FE678-1A17-1E66-40BF-C7C8E1519966}"/>
              </a:ext>
            </a:extLst>
          </p:cNvPr>
          <p:cNvSpPr/>
          <p:nvPr/>
        </p:nvSpPr>
        <p:spPr>
          <a:xfrm>
            <a:off x="0" y="629857"/>
            <a:ext cx="9906000" cy="6216488"/>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64595" y="1514334"/>
            <a:ext cx="196761" cy="4213525"/>
          </a:xfrm>
          <a:prstGeom prst="downArrow">
            <a:avLst>
              <a:gd name="adj1" fmla="val 50000"/>
              <a:gd name="adj2" fmla="val 646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46558" y="1807159"/>
            <a:ext cx="4713364" cy="4979487"/>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78786" y="1425704"/>
            <a:ext cx="2622634" cy="392415"/>
          </a:xfrm>
          <a:prstGeom prst="rect">
            <a:avLst/>
          </a:prstGeom>
          <a:solidFill>
            <a:schemeClr val="bg1"/>
          </a:solidFill>
          <a:ln w="38100">
            <a:solidFill>
              <a:srgbClr val="0033CC"/>
            </a:solidFill>
          </a:ln>
        </p:spPr>
        <p:txBody>
          <a:bodyPr wrap="square" rtlCol="0">
            <a:spAutoFit/>
          </a:bodyPr>
          <a:lstStyle/>
          <a:p>
            <a:r>
              <a:rPr lang="en-US" altLang="ja-JP" sz="975" dirty="0">
                <a:latin typeface="HG創英角ｺﾞｼｯｸUB" panose="020B0909000000000000" pitchFamily="49" charset="-128"/>
                <a:ea typeface="HG創英角ｺﾞｼｯｸUB" panose="020B0909000000000000" pitchFamily="49" charset="-128"/>
              </a:rPr>
              <a:t>【</a:t>
            </a:r>
            <a:r>
              <a:rPr lang="ja-JP" altLang="en-US" sz="975" dirty="0">
                <a:latin typeface="HG創英角ｺﾞｼｯｸUB" panose="020B0909000000000000" pitchFamily="49" charset="-128"/>
                <a:ea typeface="HG創英角ｺﾞｼｯｸUB" panose="020B0909000000000000" pitchFamily="49" charset="-128"/>
              </a:rPr>
              <a:t>単元の課題</a:t>
            </a:r>
            <a:r>
              <a:rPr lang="en-US" altLang="ja-JP" sz="975" dirty="0">
                <a:latin typeface="HG創英角ｺﾞｼｯｸUB" panose="020B0909000000000000" pitchFamily="49" charset="-128"/>
                <a:ea typeface="HG創英角ｺﾞｼｯｸUB" panose="020B0909000000000000" pitchFamily="49" charset="-128"/>
              </a:rPr>
              <a:t>】</a:t>
            </a:r>
            <a:r>
              <a:rPr lang="ja-JP" altLang="en-US" sz="975" dirty="0">
                <a:latin typeface="HG創英角ｺﾞｼｯｸUB" panose="020B0909000000000000" pitchFamily="49" charset="-128"/>
                <a:ea typeface="HG創英角ｺﾞｼｯｸUB" panose="020B0909000000000000" pitchFamily="49" charset="-128"/>
              </a:rPr>
              <a:t>物が見えることと、光にはどのような関係があるのだろうか。</a:t>
            </a:r>
            <a:endParaRPr lang="en-US" altLang="ja-JP" sz="975" dirty="0">
              <a:latin typeface="HG創英角ｺﾞｼｯｸUB" panose="020B0909000000000000" pitchFamily="49" charset="-128"/>
              <a:ea typeface="HG創英角ｺﾞｼｯｸUB" panose="020B0909000000000000" pitchFamily="49"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83421" y="671812"/>
            <a:ext cx="4579076" cy="338554"/>
          </a:xfrm>
          <a:prstGeom prst="rect">
            <a:avLst/>
          </a:prstGeom>
          <a:noFill/>
        </p:spPr>
        <p:txBody>
          <a:bodyPr wrap="square" rtlCol="0">
            <a:spAutoFit/>
          </a:bodyPr>
          <a:lstStyle/>
          <a:p>
            <a:r>
              <a:rPr lang="ja-JP" altLang="en-US" sz="1600" dirty="0"/>
              <a:t>中１　身近な物理現象「光の性質」全９時間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129551" y="1863374"/>
            <a:ext cx="256419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物が見えるとき、光はどのように進んでくるのだろうか。</a:t>
            </a:r>
            <a:endParaRPr lang="en-US" altLang="ja-JP" sz="100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129550" y="2302820"/>
            <a:ext cx="2565736"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鏡に当たった光は、どのように進むのだろうか。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129081" y="2744991"/>
            <a:ext cx="2551365"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ガラスを通して見た鉛筆がずれて見えるのはなぜだろうか。</a:t>
            </a:r>
            <a:endParaRPr lang="en-US" altLang="ja-JP" sz="100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78786" y="5759085"/>
            <a:ext cx="2614939" cy="1015663"/>
          </a:xfrm>
          <a:prstGeom prst="rect">
            <a:avLst/>
          </a:prstGeom>
          <a:solidFill>
            <a:schemeClr val="bg1"/>
          </a:solidFill>
          <a:ln w="38100">
            <a:solidFill>
              <a:srgbClr val="0033CC"/>
            </a:solidFill>
          </a:ln>
        </p:spPr>
        <p:txBody>
          <a:bodyPr wrap="square" rtlCol="0">
            <a:spAutoFit/>
          </a:bodyPr>
          <a:lstStyle/>
          <a:p>
            <a:r>
              <a:rPr lang="ja-JP" altLang="en-US" sz="1000" dirty="0">
                <a:latin typeface="+mn-ea"/>
              </a:rPr>
              <a:t>光が目に届くことによってものが見える。鏡で反射したり、水やガラス、レンズで屈折したりするときは、もとあった場所と違う場所に見えたり、逆さまに見えたりする。太陽光は虹色の光が合わさっていて、屈折や反射で分かれて色が付いて見える。</a:t>
            </a:r>
            <a:endParaRPr lang="en-US" altLang="ja-JP" sz="1000" dirty="0">
              <a:latin typeface="+mn-ea"/>
            </a:endParaRPr>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490203" y="1591762"/>
            <a:ext cx="2371322" cy="769441"/>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一人一人が問題を見いだせるように、水レンズを体験したり、光による身近な現象を提示して意見交換したりする場を設定する。</a:t>
            </a:r>
          </a:p>
        </p:txBody>
      </p:sp>
      <p:sp>
        <p:nvSpPr>
          <p:cNvPr id="11" name="テキスト ボックス 10">
            <a:extLst>
              <a:ext uri="{FF2B5EF4-FFF2-40B4-BE49-F238E27FC236}">
                <a16:creationId xmlns:a16="http://schemas.microsoft.com/office/drawing/2014/main" id="{09685525-71E1-42E0-7557-72D115CDF17A}"/>
              </a:ext>
            </a:extLst>
          </p:cNvPr>
          <p:cNvSpPr txBox="1"/>
          <p:nvPr/>
        </p:nvSpPr>
        <p:spPr>
          <a:xfrm>
            <a:off x="111138" y="5150773"/>
            <a:ext cx="2564190"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全身を映すのには、どのくらいの長さの鏡が必要なのだろうか。</a:t>
            </a:r>
            <a:endParaRPr lang="en-US" altLang="ja-JP" sz="1000" dirty="0"/>
          </a:p>
        </p:txBody>
      </p:sp>
      <p:sp>
        <p:nvSpPr>
          <p:cNvPr id="35" name="テキスト ボックス 34">
            <a:extLst>
              <a:ext uri="{FF2B5EF4-FFF2-40B4-BE49-F238E27FC236}">
                <a16:creationId xmlns:a16="http://schemas.microsoft.com/office/drawing/2014/main" id="{261D4962-666C-173C-1301-3A70181FF657}"/>
              </a:ext>
            </a:extLst>
          </p:cNvPr>
          <p:cNvSpPr txBox="1"/>
          <p:nvPr/>
        </p:nvSpPr>
        <p:spPr>
          <a:xfrm>
            <a:off x="2777637" y="1091549"/>
            <a:ext cx="4653837" cy="692497"/>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・光が水やガラスなどの物質の境界面で反射、屈折するときの規則性を見いだすこと。</a:t>
            </a:r>
            <a:endParaRPr lang="en-US" altLang="ja-JP" sz="975" dirty="0"/>
          </a:p>
          <a:p>
            <a:r>
              <a:rPr lang="ja-JP" altLang="en-US" sz="975" dirty="0"/>
              <a:t>・凸レンズの働きについて、物体の位置と像のでき方との関係を見いだすこと。</a:t>
            </a:r>
            <a:endParaRPr lang="en-US" altLang="ja-JP" sz="975" dirty="0"/>
          </a:p>
        </p:txBody>
      </p:sp>
      <p:sp>
        <p:nvSpPr>
          <p:cNvPr id="60" name="テキスト ボックス 59">
            <a:extLst>
              <a:ext uri="{FF2B5EF4-FFF2-40B4-BE49-F238E27FC236}">
                <a16:creationId xmlns:a16="http://schemas.microsoft.com/office/drawing/2014/main" id="{8CF0DA6E-41E4-DFCA-CE5B-183AC9C40AED}"/>
              </a:ext>
            </a:extLst>
          </p:cNvPr>
          <p:cNvSpPr txBox="1"/>
          <p:nvPr/>
        </p:nvSpPr>
        <p:spPr>
          <a:xfrm>
            <a:off x="3879658" y="4131077"/>
            <a:ext cx="3580264" cy="707886"/>
          </a:xfrm>
          <a:prstGeom prst="rect">
            <a:avLst/>
          </a:prstGeom>
          <a:noFill/>
        </p:spPr>
        <p:txBody>
          <a:bodyPr wrap="square" rtlCol="0">
            <a:spAutoFit/>
          </a:bodyPr>
          <a:lstStyle/>
          <a:p>
            <a:r>
              <a:rPr lang="ja-JP" altLang="en-US" sz="14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光の進み方と物体や像の見え方が</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b="1" dirty="0">
                <a:latin typeface="HG丸ｺﾞｼｯｸM-PRO" panose="020F0600000000000000" pitchFamily="50" charset="-128"/>
                <a:ea typeface="HG丸ｺﾞｼｯｸM-PRO" panose="020F0600000000000000" pitchFamily="50" charset="-128"/>
              </a:rPr>
              <a:t>　       </a:t>
            </a:r>
            <a:r>
              <a:rPr lang="ja-JP" altLang="en-US" sz="1400" dirty="0">
                <a:latin typeface="HGPｺﾞｼｯｸE" panose="020B0900000000000000" pitchFamily="50" charset="-128"/>
                <a:ea typeface="HGPｺﾞｼｯｸE" panose="020B0900000000000000" pitchFamily="50" charset="-128"/>
              </a:rPr>
              <a:t>どのような関係</a:t>
            </a:r>
            <a:r>
              <a:rPr lang="ja-JP" altLang="en-US" sz="1200" dirty="0">
                <a:latin typeface="HG丸ｺﾞｼｯｸM-PRO" panose="020F0600000000000000" pitchFamily="50" charset="-128"/>
                <a:ea typeface="HG丸ｺﾞｼｯｸM-PRO" panose="020F0600000000000000" pitchFamily="50" charset="-128"/>
              </a:rPr>
              <a:t>になっているか考察する</a:t>
            </a:r>
            <a:endParaRPr lang="en-US" altLang="ja-JP" sz="1400" dirty="0">
              <a:latin typeface="HGPｺﾞｼｯｸE" panose="020B0900000000000000" pitchFamily="50" charset="-128"/>
              <a:ea typeface="HGPｺﾞｼｯｸE" panose="020B0900000000000000" pitchFamily="50" charset="-128"/>
            </a:endParaRPr>
          </a:p>
          <a:p>
            <a:endParaRPr lang="ja-JP" altLang="en-US" sz="1200" dirty="0">
              <a:latin typeface="BIZ UDPゴシック" panose="020B0400000000000000" pitchFamily="50" charset="-128"/>
              <a:ea typeface="BIZ UDPゴシック" panose="020B0400000000000000" pitchFamily="50" charset="-128"/>
            </a:endParaRPr>
          </a:p>
        </p:txBody>
      </p:sp>
      <p:sp>
        <p:nvSpPr>
          <p:cNvPr id="97" name="テキスト ボックス 96">
            <a:extLst>
              <a:ext uri="{FF2B5EF4-FFF2-40B4-BE49-F238E27FC236}">
                <a16:creationId xmlns:a16="http://schemas.microsoft.com/office/drawing/2014/main" id="{3F2140BF-6753-FAD8-E982-D9B3BC279B40}"/>
              </a:ext>
            </a:extLst>
          </p:cNvPr>
          <p:cNvSpPr txBox="1"/>
          <p:nvPr/>
        </p:nvSpPr>
        <p:spPr>
          <a:xfrm>
            <a:off x="7491054" y="2401170"/>
            <a:ext cx="2370471" cy="792781"/>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光の道筋を矢印で表す活動を十分に行い、光の進み方を示しながら、規則性やもの見え方が考えられるようにする。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3" name="テキスト ボックス 2">
            <a:extLst>
              <a:ext uri="{FF2B5EF4-FFF2-40B4-BE49-F238E27FC236}">
                <a16:creationId xmlns:a16="http://schemas.microsoft.com/office/drawing/2014/main" id="{F7F2A61B-0CB5-4D87-D648-9C87C55C74A0}"/>
              </a:ext>
            </a:extLst>
          </p:cNvPr>
          <p:cNvSpPr txBox="1"/>
          <p:nvPr/>
        </p:nvSpPr>
        <p:spPr>
          <a:xfrm>
            <a:off x="114692" y="3186642"/>
            <a:ext cx="256419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光が物体を通るとき、光の進み方にはどのような決まりがあるか。</a:t>
            </a:r>
            <a:endParaRPr lang="en-US" altLang="ja-JP" sz="1000" dirty="0"/>
          </a:p>
        </p:txBody>
      </p:sp>
      <p:sp>
        <p:nvSpPr>
          <p:cNvPr id="5" name="テキスト ボックス 4">
            <a:extLst>
              <a:ext uri="{FF2B5EF4-FFF2-40B4-BE49-F238E27FC236}">
                <a16:creationId xmlns:a16="http://schemas.microsoft.com/office/drawing/2014/main" id="{58CC76C3-2A16-080F-ED48-81695C2AEDEC}"/>
              </a:ext>
            </a:extLst>
          </p:cNvPr>
          <p:cNvSpPr txBox="1"/>
          <p:nvPr/>
        </p:nvSpPr>
        <p:spPr>
          <a:xfrm>
            <a:off x="120586" y="3641714"/>
            <a:ext cx="256419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凸レンズにはどのような性質があるのだろうか。</a:t>
            </a:r>
            <a:endParaRPr lang="en-US" altLang="ja-JP" sz="1000" dirty="0"/>
          </a:p>
        </p:txBody>
      </p:sp>
      <p:sp>
        <p:nvSpPr>
          <p:cNvPr id="23" name="テキスト ボックス 22">
            <a:extLst>
              <a:ext uri="{FF2B5EF4-FFF2-40B4-BE49-F238E27FC236}">
                <a16:creationId xmlns:a16="http://schemas.microsoft.com/office/drawing/2014/main" id="{E74981CD-B7CE-DEB5-83B2-AB7C376F735B}"/>
              </a:ext>
            </a:extLst>
          </p:cNvPr>
          <p:cNvSpPr txBox="1"/>
          <p:nvPr/>
        </p:nvSpPr>
        <p:spPr>
          <a:xfrm>
            <a:off x="4828566" y="3104221"/>
            <a:ext cx="2713931"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関係的な視点</a:t>
            </a:r>
            <a:r>
              <a:rPr lang="ja-JP" altLang="en-US" sz="1200" dirty="0">
                <a:latin typeface="HG丸ｺﾞｼｯｸM-PRO" panose="020F0600000000000000" pitchFamily="50" charset="-128"/>
                <a:ea typeface="HG丸ｺﾞｼｯｸM-PRO" panose="020F0600000000000000" pitchFamily="50" charset="-128"/>
              </a:rPr>
              <a:t>で課題を設定する</a:t>
            </a:r>
            <a:endParaRPr lang="en-US" altLang="ja-JP" sz="1400" dirty="0">
              <a:latin typeface="HG丸ｺﾞｼｯｸM-PRO" panose="020F0600000000000000" pitchFamily="50" charset="-128"/>
              <a:ea typeface="HG丸ｺﾞｼｯｸM-PRO" panose="020F0600000000000000" pitchFamily="50" charset="-128"/>
            </a:endParaRPr>
          </a:p>
        </p:txBody>
      </p:sp>
      <p:sp>
        <p:nvSpPr>
          <p:cNvPr id="85" name="テキスト ボックス 84">
            <a:extLst>
              <a:ext uri="{FF2B5EF4-FFF2-40B4-BE49-F238E27FC236}">
                <a16:creationId xmlns:a16="http://schemas.microsoft.com/office/drawing/2014/main" id="{5BE1CDF0-277F-FBDE-7459-2B4A89ED49A6}"/>
              </a:ext>
            </a:extLst>
          </p:cNvPr>
          <p:cNvSpPr txBox="1"/>
          <p:nvPr/>
        </p:nvSpPr>
        <p:spPr>
          <a:xfrm>
            <a:off x="3869403" y="3908826"/>
            <a:ext cx="3700774" cy="307777"/>
          </a:xfrm>
          <a:prstGeom prst="rect">
            <a:avLst/>
          </a:prstGeom>
          <a:noFill/>
        </p:spPr>
        <p:txBody>
          <a:bodyPr wrap="square" rtlCol="0">
            <a:spAutoFit/>
          </a:bodyPr>
          <a:lstStyle/>
          <a:p>
            <a:r>
              <a:rPr lang="ja-JP" altLang="en-US" sz="14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光の道筋と光線の矢印（モデル）を</a:t>
            </a:r>
            <a:r>
              <a:rPr lang="ja-JP" altLang="en-US" sz="1400" dirty="0">
                <a:latin typeface="HGPｺﾞｼｯｸE" panose="020B0900000000000000" pitchFamily="50" charset="-128"/>
                <a:ea typeface="HGPｺﾞｼｯｸE" panose="020B0900000000000000" pitchFamily="50" charset="-128"/>
              </a:rPr>
              <a:t>関係付ける</a:t>
            </a:r>
            <a:endParaRPr lang="en-US" altLang="ja-JP" sz="1400" dirty="0">
              <a:latin typeface="HGPｺﾞｼｯｸE" panose="020B0900000000000000" pitchFamily="50" charset="-128"/>
              <a:ea typeface="HGPｺﾞｼｯｸE" panose="020B0900000000000000" pitchFamily="50" charset="-128"/>
            </a:endParaRPr>
          </a:p>
        </p:txBody>
      </p:sp>
      <p:sp>
        <p:nvSpPr>
          <p:cNvPr id="86" name="テキスト ボックス 85">
            <a:extLst>
              <a:ext uri="{FF2B5EF4-FFF2-40B4-BE49-F238E27FC236}">
                <a16:creationId xmlns:a16="http://schemas.microsoft.com/office/drawing/2014/main" id="{0A23AE7B-5A01-6576-E0B5-1EC0ACB5BBD3}"/>
              </a:ext>
            </a:extLst>
          </p:cNvPr>
          <p:cNvSpPr txBox="1"/>
          <p:nvPr/>
        </p:nvSpPr>
        <p:spPr>
          <a:xfrm>
            <a:off x="7499064" y="3242306"/>
            <a:ext cx="2346540" cy="938719"/>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反射の実験では、いろいろな入射角で光を当てる実験を行い、入射角と反射角を記録して角度を測ったり、重ねたりして大きさの関係を多面的に考察できるようにする。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15" name="テキスト ボックス 14">
            <a:extLst>
              <a:ext uri="{FF2B5EF4-FFF2-40B4-BE49-F238E27FC236}">
                <a16:creationId xmlns:a16="http://schemas.microsoft.com/office/drawing/2014/main" id="{27441382-331B-1E8D-F535-714B15FEF342}"/>
              </a:ext>
            </a:extLst>
          </p:cNvPr>
          <p:cNvSpPr txBox="1"/>
          <p:nvPr/>
        </p:nvSpPr>
        <p:spPr>
          <a:xfrm>
            <a:off x="5242928" y="4768888"/>
            <a:ext cx="2128472" cy="292388"/>
          </a:xfrm>
          <a:prstGeom prst="rect">
            <a:avLst/>
          </a:prstGeom>
          <a:noFill/>
        </p:spPr>
        <p:txBody>
          <a:bodyPr wrap="square" rtlCol="0">
            <a:spAutoFit/>
          </a:bodyPr>
          <a:lstStyle/>
          <a:p>
            <a:endParaRPr lang="en-US" altLang="ja-JP" sz="1300" dirty="0">
              <a:latin typeface="HGPｺﾞｼｯｸE" panose="020B0900000000000000" pitchFamily="50" charset="-128"/>
              <a:ea typeface="HGPｺﾞｼｯｸE" panose="020B0900000000000000" pitchFamily="50" charset="-128"/>
            </a:endParaRPr>
          </a:p>
        </p:txBody>
      </p:sp>
      <p:sp>
        <p:nvSpPr>
          <p:cNvPr id="50" name="吹き出し: 角を丸めた四角形 49">
            <a:extLst>
              <a:ext uri="{FF2B5EF4-FFF2-40B4-BE49-F238E27FC236}">
                <a16:creationId xmlns:a16="http://schemas.microsoft.com/office/drawing/2014/main" id="{A87DF94E-6EDA-E513-402E-40F575E8C35C}"/>
              </a:ext>
            </a:extLst>
          </p:cNvPr>
          <p:cNvSpPr/>
          <p:nvPr/>
        </p:nvSpPr>
        <p:spPr>
          <a:xfrm>
            <a:off x="4662497" y="2368326"/>
            <a:ext cx="2411211" cy="356888"/>
          </a:xfrm>
          <a:prstGeom prst="wedgeRoundRectCallout">
            <a:avLst>
              <a:gd name="adj1" fmla="val -56466"/>
              <a:gd name="adj2" fmla="val 39803"/>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solidFill>
                  <a:prstClr val="black"/>
                </a:solidFill>
                <a:latin typeface="HG丸ｺﾞｼｯｸM-PRO" panose="020F0600000000000000" pitchFamily="50" charset="-128"/>
                <a:ea typeface="HG丸ｺﾞｼｯｸM-PRO" panose="020F0600000000000000" pitchFamily="50" charset="-128"/>
              </a:rPr>
              <a:t>水が入ったフラスコをのぞくと反対側の景色が逆さまに見えて不思議だな。</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3" name="テキスト ボックス 12">
            <a:extLst>
              <a:ext uri="{FF2B5EF4-FFF2-40B4-BE49-F238E27FC236}">
                <a16:creationId xmlns:a16="http://schemas.microsoft.com/office/drawing/2014/main" id="{A2BC5645-DEDD-3612-C67F-8D3F61B5FE08}"/>
              </a:ext>
            </a:extLst>
          </p:cNvPr>
          <p:cNvSpPr txBox="1"/>
          <p:nvPr/>
        </p:nvSpPr>
        <p:spPr>
          <a:xfrm>
            <a:off x="119500" y="4095854"/>
            <a:ext cx="2564191"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凸レンズに物体を近づけたとき、像のできる位置や像の大きさと向きはどのようになるうのだろうか。</a:t>
            </a:r>
            <a:endParaRPr lang="en-US" altLang="ja-JP" sz="1000" dirty="0"/>
          </a:p>
        </p:txBody>
      </p:sp>
      <p:sp>
        <p:nvSpPr>
          <p:cNvPr id="29" name="テキスト ボックス 28">
            <a:extLst>
              <a:ext uri="{FF2B5EF4-FFF2-40B4-BE49-F238E27FC236}">
                <a16:creationId xmlns:a16="http://schemas.microsoft.com/office/drawing/2014/main" id="{28A1E09B-93BA-56F1-C74E-BF26006E72DE}"/>
              </a:ext>
            </a:extLst>
          </p:cNvPr>
          <p:cNvSpPr txBox="1"/>
          <p:nvPr/>
        </p:nvSpPr>
        <p:spPr>
          <a:xfrm>
            <a:off x="129534" y="4698675"/>
            <a:ext cx="256419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太陽の光と虹の色には、どのような関係があるのだろうか。</a:t>
            </a:r>
            <a:endParaRPr lang="en-US" altLang="ja-JP" sz="1000" dirty="0"/>
          </a:p>
        </p:txBody>
      </p:sp>
      <p:pic>
        <p:nvPicPr>
          <p:cNvPr id="31" name="図 30">
            <a:extLst>
              <a:ext uri="{FF2B5EF4-FFF2-40B4-BE49-F238E27FC236}">
                <a16:creationId xmlns:a16="http://schemas.microsoft.com/office/drawing/2014/main" id="{A815C6EB-3358-1C38-3275-401CF878C4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9462" y="2608249"/>
            <a:ext cx="610859" cy="702137"/>
          </a:xfrm>
          <a:prstGeom prst="rect">
            <a:avLst/>
          </a:prstGeom>
        </p:spPr>
      </p:pic>
      <p:pic>
        <p:nvPicPr>
          <p:cNvPr id="48" name="図 47">
            <a:extLst>
              <a:ext uri="{FF2B5EF4-FFF2-40B4-BE49-F238E27FC236}">
                <a16:creationId xmlns:a16="http://schemas.microsoft.com/office/drawing/2014/main" id="{4D70970E-D6AA-B3FA-6384-9D34E2D87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4671" y="2106402"/>
            <a:ext cx="713514" cy="1194559"/>
          </a:xfrm>
          <a:prstGeom prst="rect">
            <a:avLst/>
          </a:prstGeom>
        </p:spPr>
      </p:pic>
      <p:pic>
        <p:nvPicPr>
          <p:cNvPr id="54" name="図 53">
            <a:extLst>
              <a:ext uri="{FF2B5EF4-FFF2-40B4-BE49-F238E27FC236}">
                <a16:creationId xmlns:a16="http://schemas.microsoft.com/office/drawing/2014/main" id="{65376F58-6CCC-0FF4-7D45-268C0D68A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7073" y="2152207"/>
            <a:ext cx="421548" cy="421548"/>
          </a:xfrm>
          <a:prstGeom prst="rect">
            <a:avLst/>
          </a:prstGeom>
        </p:spPr>
      </p:pic>
      <p:pic>
        <p:nvPicPr>
          <p:cNvPr id="55" name="図 54">
            <a:extLst>
              <a:ext uri="{FF2B5EF4-FFF2-40B4-BE49-F238E27FC236}">
                <a16:creationId xmlns:a16="http://schemas.microsoft.com/office/drawing/2014/main" id="{2A419322-25E5-7B95-263B-1A1FC15A2F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2156" y="2667252"/>
            <a:ext cx="502491" cy="502491"/>
          </a:xfrm>
          <a:prstGeom prst="rect">
            <a:avLst/>
          </a:prstGeom>
          <a:scene3d>
            <a:camera prst="orthographicFront">
              <a:rot lat="10800000" lon="10800000" rev="0"/>
            </a:camera>
            <a:lightRig rig="threePt" dir="t"/>
          </a:scene3d>
        </p:spPr>
      </p:pic>
      <p:sp>
        <p:nvSpPr>
          <p:cNvPr id="56" name="楕円 55">
            <a:extLst>
              <a:ext uri="{FF2B5EF4-FFF2-40B4-BE49-F238E27FC236}">
                <a16:creationId xmlns:a16="http://schemas.microsoft.com/office/drawing/2014/main" id="{0AD350C1-A5B0-66A9-F73A-EB10B1D33219}"/>
              </a:ext>
            </a:extLst>
          </p:cNvPr>
          <p:cNvSpPr/>
          <p:nvPr/>
        </p:nvSpPr>
        <p:spPr>
          <a:xfrm>
            <a:off x="3264055" y="2638484"/>
            <a:ext cx="548847" cy="551169"/>
          </a:xfrm>
          <a:prstGeom prst="ellipse">
            <a:avLst/>
          </a:prstGeom>
          <a:gradFill>
            <a:gsLst>
              <a:gs pos="0">
                <a:schemeClr val="accent1">
                  <a:lumMod val="110000"/>
                  <a:satMod val="105000"/>
                  <a:tint val="67000"/>
                  <a:alpha val="14000"/>
                </a:schemeClr>
              </a:gs>
              <a:gs pos="0">
                <a:schemeClr val="tx2">
                  <a:lumMod val="20000"/>
                  <a:lumOff val="80000"/>
                  <a:alpha val="62000"/>
                </a:schemeClr>
              </a:gs>
            </a:gsLst>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ja-JP" altLang="en-US" sz="1463"/>
          </a:p>
        </p:txBody>
      </p:sp>
      <p:sp>
        <p:nvSpPr>
          <p:cNvPr id="57" name="正方形/長方形 56">
            <a:extLst>
              <a:ext uri="{FF2B5EF4-FFF2-40B4-BE49-F238E27FC236}">
                <a16:creationId xmlns:a16="http://schemas.microsoft.com/office/drawing/2014/main" id="{EB785AD7-C69D-C85D-3842-BA88EAEAB027}"/>
              </a:ext>
            </a:extLst>
          </p:cNvPr>
          <p:cNvSpPr/>
          <p:nvPr/>
        </p:nvSpPr>
        <p:spPr>
          <a:xfrm rot="20498085" flipH="1">
            <a:off x="3479104" y="2017576"/>
            <a:ext cx="37147" cy="638437"/>
          </a:xfrm>
          <a:prstGeom prst="rect">
            <a:avLst/>
          </a:prstGeom>
          <a:solidFill>
            <a:schemeClr val="accent2"/>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ja-JP" altLang="en-US" sz="1463"/>
          </a:p>
        </p:txBody>
      </p:sp>
      <p:sp>
        <p:nvSpPr>
          <p:cNvPr id="59" name="正方形/長方形 58">
            <a:extLst>
              <a:ext uri="{FF2B5EF4-FFF2-40B4-BE49-F238E27FC236}">
                <a16:creationId xmlns:a16="http://schemas.microsoft.com/office/drawing/2014/main" id="{A2AB0BEF-62BA-E598-8091-9AB929F09C0D}"/>
              </a:ext>
            </a:extLst>
          </p:cNvPr>
          <p:cNvSpPr/>
          <p:nvPr/>
        </p:nvSpPr>
        <p:spPr>
          <a:xfrm rot="21178902" flipH="1">
            <a:off x="3607899" y="2635487"/>
            <a:ext cx="37147" cy="569225"/>
          </a:xfrm>
          <a:prstGeom prst="rect">
            <a:avLst/>
          </a:prstGeom>
          <a:solidFill>
            <a:schemeClr val="accent2">
              <a:alpha val="63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ja-JP" altLang="en-US" sz="1463"/>
          </a:p>
        </p:txBody>
      </p:sp>
      <p:sp>
        <p:nvSpPr>
          <p:cNvPr id="64" name="テキスト ボックス 63">
            <a:extLst>
              <a:ext uri="{FF2B5EF4-FFF2-40B4-BE49-F238E27FC236}">
                <a16:creationId xmlns:a16="http://schemas.microsoft.com/office/drawing/2014/main" id="{3A596627-7AEC-B409-D7FD-03D5D4F34962}"/>
              </a:ext>
            </a:extLst>
          </p:cNvPr>
          <p:cNvSpPr txBox="1"/>
          <p:nvPr/>
        </p:nvSpPr>
        <p:spPr>
          <a:xfrm>
            <a:off x="3948984" y="2065917"/>
            <a:ext cx="3130285" cy="276999"/>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自然の事物・現象に関わり題を見いだす</a:t>
            </a:r>
          </a:p>
        </p:txBody>
      </p:sp>
      <p:sp>
        <p:nvSpPr>
          <p:cNvPr id="65" name="吹き出し: 角を丸めた四角形 64">
            <a:extLst>
              <a:ext uri="{FF2B5EF4-FFF2-40B4-BE49-F238E27FC236}">
                <a16:creationId xmlns:a16="http://schemas.microsoft.com/office/drawing/2014/main" id="{51E86679-B70B-0F04-02A9-DF73074D5E99}"/>
              </a:ext>
            </a:extLst>
          </p:cNvPr>
          <p:cNvSpPr/>
          <p:nvPr/>
        </p:nvSpPr>
        <p:spPr>
          <a:xfrm>
            <a:off x="4997316" y="2777352"/>
            <a:ext cx="2411211" cy="356888"/>
          </a:xfrm>
          <a:prstGeom prst="wedgeRoundRectCallout">
            <a:avLst>
              <a:gd name="adj1" fmla="val -59018"/>
              <a:gd name="adj2" fmla="val -33926"/>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solidFill>
                  <a:prstClr val="black"/>
                </a:solidFill>
                <a:latin typeface="HG丸ｺﾞｼｯｸM-PRO" panose="020F0600000000000000" pitchFamily="50" charset="-128"/>
                <a:ea typeface="HG丸ｺﾞｼｯｸM-PRO" panose="020F0600000000000000" pitchFamily="50" charset="-128"/>
              </a:rPr>
              <a:t>中に入っている棒が折れ曲がっているように見えるな。</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p:txBody>
      </p:sp>
      <p:grpSp>
        <p:nvGrpSpPr>
          <p:cNvPr id="139" name="グループ化 138">
            <a:extLst>
              <a:ext uri="{FF2B5EF4-FFF2-40B4-BE49-F238E27FC236}">
                <a16:creationId xmlns:a16="http://schemas.microsoft.com/office/drawing/2014/main" id="{EAA13FF8-C918-C600-4EE1-367157189B24}"/>
              </a:ext>
            </a:extLst>
          </p:cNvPr>
          <p:cNvGrpSpPr/>
          <p:nvPr/>
        </p:nvGrpSpPr>
        <p:grpSpPr>
          <a:xfrm>
            <a:off x="2766222" y="3607768"/>
            <a:ext cx="1165740" cy="953693"/>
            <a:chOff x="3371976" y="3369535"/>
            <a:chExt cx="1434757" cy="1173776"/>
          </a:xfrm>
        </p:grpSpPr>
        <p:pic>
          <p:nvPicPr>
            <p:cNvPr id="69" name="図 68">
              <a:extLst>
                <a:ext uri="{FF2B5EF4-FFF2-40B4-BE49-F238E27FC236}">
                  <a16:creationId xmlns:a16="http://schemas.microsoft.com/office/drawing/2014/main" id="{26A0B1DF-E28D-BAFF-4643-A5D4077934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3836" y="3553398"/>
              <a:ext cx="722897" cy="989913"/>
            </a:xfrm>
            <a:prstGeom prst="rect">
              <a:avLst/>
            </a:prstGeom>
          </p:spPr>
        </p:pic>
        <p:pic>
          <p:nvPicPr>
            <p:cNvPr id="71" name="図 70">
              <a:extLst>
                <a:ext uri="{FF2B5EF4-FFF2-40B4-BE49-F238E27FC236}">
                  <a16:creationId xmlns:a16="http://schemas.microsoft.com/office/drawing/2014/main" id="{9965727D-35B1-5AE0-4D28-DF17F35312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1976" y="3369535"/>
              <a:ext cx="648058" cy="602694"/>
            </a:xfrm>
            <a:prstGeom prst="rect">
              <a:avLst/>
            </a:prstGeom>
          </p:spPr>
        </p:pic>
        <p:cxnSp>
          <p:nvCxnSpPr>
            <p:cNvPr id="73" name="直線矢印コネクタ 72">
              <a:extLst>
                <a:ext uri="{FF2B5EF4-FFF2-40B4-BE49-F238E27FC236}">
                  <a16:creationId xmlns:a16="http://schemas.microsoft.com/office/drawing/2014/main" id="{7CA9D406-CCA1-778B-64D7-E04B54DCE697}"/>
                </a:ext>
              </a:extLst>
            </p:cNvPr>
            <p:cNvCxnSpPr/>
            <p:nvPr/>
          </p:nvCxnSpPr>
          <p:spPr>
            <a:xfrm>
              <a:off x="3755338" y="3767235"/>
              <a:ext cx="549494" cy="138015"/>
            </a:xfrm>
            <a:prstGeom prst="straightConnector1">
              <a:avLst/>
            </a:prstGeom>
            <a:ln w="25400" cmpd="sng">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74" name="直線矢印コネクタ 73">
              <a:extLst>
                <a:ext uri="{FF2B5EF4-FFF2-40B4-BE49-F238E27FC236}">
                  <a16:creationId xmlns:a16="http://schemas.microsoft.com/office/drawing/2014/main" id="{41A5C6B7-8F06-DDFD-5E84-33EE14802CCF}"/>
                </a:ext>
              </a:extLst>
            </p:cNvPr>
            <p:cNvCxnSpPr>
              <a:cxnSpLocks/>
            </p:cNvCxnSpPr>
            <p:nvPr/>
          </p:nvCxnSpPr>
          <p:spPr>
            <a:xfrm>
              <a:off x="3676647" y="3785100"/>
              <a:ext cx="571176" cy="399499"/>
            </a:xfrm>
            <a:prstGeom prst="straightConnector1">
              <a:avLst/>
            </a:prstGeom>
            <a:ln w="25400" cmpd="sng">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77" name="直線矢印コネクタ 76">
              <a:extLst>
                <a:ext uri="{FF2B5EF4-FFF2-40B4-BE49-F238E27FC236}">
                  <a16:creationId xmlns:a16="http://schemas.microsoft.com/office/drawing/2014/main" id="{8AB8CD51-E62C-3B87-4CC9-FA1C3A07426F}"/>
                </a:ext>
              </a:extLst>
            </p:cNvPr>
            <p:cNvCxnSpPr>
              <a:cxnSpLocks/>
            </p:cNvCxnSpPr>
            <p:nvPr/>
          </p:nvCxnSpPr>
          <p:spPr>
            <a:xfrm flipV="1">
              <a:off x="4228574" y="3957022"/>
              <a:ext cx="133999" cy="217992"/>
            </a:xfrm>
            <a:prstGeom prst="straightConnector1">
              <a:avLst/>
            </a:prstGeom>
            <a:ln w="25400" cmpd="sng">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sp>
        <p:nvSpPr>
          <p:cNvPr id="79" name="四角形: 角を丸くする 78">
            <a:extLst>
              <a:ext uri="{FF2B5EF4-FFF2-40B4-BE49-F238E27FC236}">
                <a16:creationId xmlns:a16="http://schemas.microsoft.com/office/drawing/2014/main" id="{E1F74BE4-0660-E1A3-06F3-6B7768BD8171}"/>
              </a:ext>
            </a:extLst>
          </p:cNvPr>
          <p:cNvSpPr/>
          <p:nvPr/>
        </p:nvSpPr>
        <p:spPr>
          <a:xfrm>
            <a:off x="4189346" y="3423331"/>
            <a:ext cx="3242128" cy="304202"/>
          </a:xfrm>
          <a:prstGeom prst="roundRect">
            <a:avLst>
              <a:gd name="adj" fmla="val 0"/>
            </a:avLst>
          </a:prstGeom>
          <a:ln w="25400"/>
        </p:spPr>
        <p:style>
          <a:lnRef idx="2">
            <a:schemeClr val="accent2"/>
          </a:lnRef>
          <a:fillRef idx="1">
            <a:schemeClr val="lt1"/>
          </a:fillRef>
          <a:effectRef idx="0">
            <a:schemeClr val="accent2"/>
          </a:effectRef>
          <a:fontRef idx="minor">
            <a:schemeClr val="dk1"/>
          </a:fontRef>
        </p:style>
        <p:txBody>
          <a:bodyPr rtlCol="0" anchor="ctr"/>
          <a:lstStyle/>
          <a:p>
            <a:r>
              <a:rPr lang="ja-JP" altLang="en-US" sz="1100" dirty="0">
                <a:latin typeface="BIZ UDPゴシック" panose="020B0400000000000000" pitchFamily="50" charset="-128"/>
                <a:ea typeface="BIZ UDPゴシック" panose="020B0400000000000000" pitchFamily="50" charset="-128"/>
              </a:rPr>
              <a:t>「物の見え方は何に</a:t>
            </a:r>
            <a:r>
              <a:rPr lang="ja-JP" altLang="en-US" sz="1400" dirty="0">
                <a:latin typeface="HGPｺﾞｼｯｸE" panose="020B0900000000000000" pitchFamily="50" charset="-128"/>
                <a:ea typeface="HGPｺﾞｼｯｸE" panose="020B0900000000000000" pitchFamily="50" charset="-128"/>
              </a:rPr>
              <a:t>関係して</a:t>
            </a:r>
            <a:r>
              <a:rPr lang="ja-JP" altLang="en-US" sz="1100" dirty="0">
                <a:latin typeface="BIZ UDPゴシック" panose="020B0400000000000000" pitchFamily="50" charset="-128"/>
                <a:ea typeface="BIZ UDPゴシック" panose="020B0400000000000000" pitchFamily="50" charset="-128"/>
              </a:rPr>
              <a:t>いるのだろうか。」</a:t>
            </a:r>
            <a:endParaRPr lang="en-US" altLang="ja-JP" sz="1000" dirty="0">
              <a:latin typeface="BIZ UDPゴシック" panose="020B0400000000000000" pitchFamily="50" charset="-128"/>
              <a:ea typeface="BIZ UDPゴシック" panose="020B0400000000000000" pitchFamily="50" charset="-128"/>
            </a:endParaRPr>
          </a:p>
        </p:txBody>
      </p:sp>
      <p:sp>
        <p:nvSpPr>
          <p:cNvPr id="80" name="矢印: 下 79">
            <a:extLst>
              <a:ext uri="{FF2B5EF4-FFF2-40B4-BE49-F238E27FC236}">
                <a16:creationId xmlns:a16="http://schemas.microsoft.com/office/drawing/2014/main" id="{31D38A37-4408-F152-6D4B-228F63031F4E}"/>
              </a:ext>
            </a:extLst>
          </p:cNvPr>
          <p:cNvSpPr/>
          <p:nvPr/>
        </p:nvSpPr>
        <p:spPr>
          <a:xfrm>
            <a:off x="4499463" y="3151720"/>
            <a:ext cx="219533" cy="273839"/>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ja-JP" altLang="en-US" sz="1463" dirty="0"/>
          </a:p>
        </p:txBody>
      </p:sp>
      <p:grpSp>
        <p:nvGrpSpPr>
          <p:cNvPr id="154" name="グループ化 153">
            <a:extLst>
              <a:ext uri="{FF2B5EF4-FFF2-40B4-BE49-F238E27FC236}">
                <a16:creationId xmlns:a16="http://schemas.microsoft.com/office/drawing/2014/main" id="{14799827-470B-1C85-AA71-CD5B250AD380}"/>
              </a:ext>
            </a:extLst>
          </p:cNvPr>
          <p:cNvGrpSpPr/>
          <p:nvPr/>
        </p:nvGrpSpPr>
        <p:grpSpPr>
          <a:xfrm>
            <a:off x="2846815" y="5365642"/>
            <a:ext cx="726447" cy="765655"/>
            <a:chOff x="3789649" y="5633711"/>
            <a:chExt cx="983265" cy="1051739"/>
          </a:xfrm>
        </p:grpSpPr>
        <p:sp>
          <p:nvSpPr>
            <p:cNvPr id="123" name="弦 122">
              <a:extLst>
                <a:ext uri="{FF2B5EF4-FFF2-40B4-BE49-F238E27FC236}">
                  <a16:creationId xmlns:a16="http://schemas.microsoft.com/office/drawing/2014/main" id="{4A6E2939-4E50-CAB9-70FD-7F392A912C45}"/>
                </a:ext>
              </a:extLst>
            </p:cNvPr>
            <p:cNvSpPr/>
            <p:nvPr/>
          </p:nvSpPr>
          <p:spPr>
            <a:xfrm rot="9944766">
              <a:off x="3810845" y="5697944"/>
              <a:ext cx="962069" cy="823926"/>
            </a:xfrm>
            <a:prstGeom prst="chord">
              <a:avLst>
                <a:gd name="adj1" fmla="val 11564250"/>
                <a:gd name="adj2" fmla="val 1090822"/>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ja-JP" altLang="en-US" sz="1463"/>
            </a:p>
          </p:txBody>
        </p:sp>
        <p:cxnSp>
          <p:nvCxnSpPr>
            <p:cNvPr id="124" name="直線矢印コネクタ 123">
              <a:extLst>
                <a:ext uri="{FF2B5EF4-FFF2-40B4-BE49-F238E27FC236}">
                  <a16:creationId xmlns:a16="http://schemas.microsoft.com/office/drawing/2014/main" id="{F589B44C-0D19-7254-0B58-7BDE8D866E9D}"/>
                </a:ext>
              </a:extLst>
            </p:cNvPr>
            <p:cNvCxnSpPr>
              <a:cxnSpLocks/>
            </p:cNvCxnSpPr>
            <p:nvPr/>
          </p:nvCxnSpPr>
          <p:spPr>
            <a:xfrm>
              <a:off x="3789649" y="5684787"/>
              <a:ext cx="462465" cy="412137"/>
            </a:xfrm>
            <a:prstGeom prst="straightConnector1">
              <a:avLst/>
            </a:prstGeom>
            <a:ln w="25400" cmpd="sng">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26" name="直線矢印コネクタ 125">
              <a:extLst>
                <a:ext uri="{FF2B5EF4-FFF2-40B4-BE49-F238E27FC236}">
                  <a16:creationId xmlns:a16="http://schemas.microsoft.com/office/drawing/2014/main" id="{F79A58CB-BFE0-71A2-5936-13D98F597749}"/>
                </a:ext>
              </a:extLst>
            </p:cNvPr>
            <p:cNvCxnSpPr>
              <a:cxnSpLocks/>
            </p:cNvCxnSpPr>
            <p:nvPr/>
          </p:nvCxnSpPr>
          <p:spPr>
            <a:xfrm>
              <a:off x="4245858" y="6087679"/>
              <a:ext cx="311383" cy="597771"/>
            </a:xfrm>
            <a:prstGeom prst="straightConnector1">
              <a:avLst/>
            </a:prstGeom>
            <a:ln w="25400" cmpd="sng">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31" name="直線コネクタ 130">
              <a:extLst>
                <a:ext uri="{FF2B5EF4-FFF2-40B4-BE49-F238E27FC236}">
                  <a16:creationId xmlns:a16="http://schemas.microsoft.com/office/drawing/2014/main" id="{24636C8E-5D8E-0238-95DD-4B0D7E445716}"/>
                </a:ext>
              </a:extLst>
            </p:cNvPr>
            <p:cNvCxnSpPr>
              <a:cxnSpLocks/>
            </p:cNvCxnSpPr>
            <p:nvPr/>
          </p:nvCxnSpPr>
          <p:spPr>
            <a:xfrm>
              <a:off x="4242005" y="5633711"/>
              <a:ext cx="40405" cy="1048992"/>
            </a:xfrm>
            <a:prstGeom prst="line">
              <a:avLst/>
            </a:prstGeom>
            <a:ln w="12700">
              <a:prstDash val="dash"/>
            </a:ln>
          </p:spPr>
          <p:style>
            <a:lnRef idx="1">
              <a:schemeClr val="dk1"/>
            </a:lnRef>
            <a:fillRef idx="0">
              <a:schemeClr val="dk1"/>
            </a:fillRef>
            <a:effectRef idx="0">
              <a:schemeClr val="dk1"/>
            </a:effectRef>
            <a:fontRef idx="minor">
              <a:schemeClr val="tx1"/>
            </a:fontRef>
          </p:style>
        </p:cxnSp>
      </p:grpSp>
      <p:sp>
        <p:nvSpPr>
          <p:cNvPr id="134" name="吹き出し: 角を丸めた四角形 133">
            <a:extLst>
              <a:ext uri="{FF2B5EF4-FFF2-40B4-BE49-F238E27FC236}">
                <a16:creationId xmlns:a16="http://schemas.microsoft.com/office/drawing/2014/main" id="{4BE5A147-9D39-F9C2-7ACE-43A64A5AB0EB}"/>
              </a:ext>
            </a:extLst>
          </p:cNvPr>
          <p:cNvSpPr/>
          <p:nvPr/>
        </p:nvSpPr>
        <p:spPr>
          <a:xfrm>
            <a:off x="5163908" y="4705062"/>
            <a:ext cx="1949970" cy="469821"/>
          </a:xfrm>
          <a:prstGeom prst="wedgeRoundRectCallout">
            <a:avLst>
              <a:gd name="adj1" fmla="val -56519"/>
              <a:gd name="adj2" fmla="val -28116"/>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solidFill>
                  <a:prstClr val="black"/>
                </a:solidFill>
                <a:latin typeface="HG丸ｺﾞｼｯｸM-PRO" panose="020F0600000000000000" pitchFamily="50" charset="-128"/>
                <a:ea typeface="HG丸ｺﾞｼｯｸM-PRO" panose="020F0600000000000000" pitchFamily="50" charset="-128"/>
              </a:rPr>
              <a:t>目に入ってきた光の延長線上に物が見えるんだな。</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p:txBody>
      </p:sp>
      <p:pic>
        <p:nvPicPr>
          <p:cNvPr id="135" name="図 134">
            <a:extLst>
              <a:ext uri="{FF2B5EF4-FFF2-40B4-BE49-F238E27FC236}">
                <a16:creationId xmlns:a16="http://schemas.microsoft.com/office/drawing/2014/main" id="{04765A17-48EA-9AEA-7078-622CD2E24E18}"/>
              </a:ext>
            </a:extLst>
          </p:cNvPr>
          <p:cNvPicPr>
            <a:picLocks noChangeAspect="1"/>
          </p:cNvPicPr>
          <p:nvPr/>
        </p:nvPicPr>
        <p:blipFill rotWithShape="1">
          <a:blip r:embed="rId7">
            <a:extLst>
              <a:ext uri="{28A0092B-C50C-407E-A947-70E740481C1C}">
                <a14:useLocalDpi xmlns:a14="http://schemas.microsoft.com/office/drawing/2010/main" val="0"/>
              </a:ext>
            </a:extLst>
          </a:blip>
          <a:srcRect b="17194"/>
          <a:stretch/>
        </p:blipFill>
        <p:spPr>
          <a:xfrm>
            <a:off x="4510184" y="4617947"/>
            <a:ext cx="601914" cy="610487"/>
          </a:xfrm>
          <a:prstGeom prst="rect">
            <a:avLst/>
          </a:prstGeom>
        </p:spPr>
      </p:pic>
      <p:sp>
        <p:nvSpPr>
          <p:cNvPr id="136" name="テキスト ボックス 135">
            <a:extLst>
              <a:ext uri="{FF2B5EF4-FFF2-40B4-BE49-F238E27FC236}">
                <a16:creationId xmlns:a16="http://schemas.microsoft.com/office/drawing/2014/main" id="{8B2E2297-C0CC-8651-1641-FFE42AB043A1}"/>
              </a:ext>
            </a:extLst>
          </p:cNvPr>
          <p:cNvSpPr txBox="1"/>
          <p:nvPr/>
        </p:nvSpPr>
        <p:spPr>
          <a:xfrm>
            <a:off x="3607076" y="5356223"/>
            <a:ext cx="3900087" cy="646331"/>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　</a:t>
            </a:r>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で考察する</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BIZ UDPゴシック" panose="020B0400000000000000" pitchFamily="50" charset="-128"/>
                <a:ea typeface="BIZ UDPゴシック" panose="020B0400000000000000" pitchFamily="50" charset="-128"/>
              </a:rPr>
              <a:t>　</a:t>
            </a:r>
            <a:r>
              <a:rPr lang="ja-JP" altLang="en-US" sz="1100" dirty="0">
                <a:latin typeface="BIZ UDPゴシック" panose="020B0400000000000000" pitchFamily="50" charset="-128"/>
                <a:ea typeface="BIZ UDPゴシック" panose="020B0400000000000000" pitchFamily="50" charset="-128"/>
              </a:rPr>
              <a:t>　１つの値を変化させたとき、もう１つの値はどうなったか。</a:t>
            </a:r>
            <a:endParaRPr lang="en-US" altLang="ja-JP" sz="1100" dirty="0">
              <a:latin typeface="BIZ UDPゴシック" panose="020B0400000000000000" pitchFamily="50" charset="-128"/>
              <a:ea typeface="BIZ UDPゴシック" panose="020B0400000000000000" pitchFamily="50" charset="-128"/>
            </a:endParaRPr>
          </a:p>
          <a:p>
            <a:endParaRPr lang="ja-JP" altLang="en-US" sz="1000" dirty="0">
              <a:latin typeface="BIZ UDPゴシック" panose="020B0400000000000000" pitchFamily="50" charset="-128"/>
              <a:ea typeface="BIZ UDPゴシック" panose="020B0400000000000000" pitchFamily="50" charset="-128"/>
            </a:endParaRPr>
          </a:p>
        </p:txBody>
      </p:sp>
      <p:pic>
        <p:nvPicPr>
          <p:cNvPr id="137" name="図 136">
            <a:extLst>
              <a:ext uri="{FF2B5EF4-FFF2-40B4-BE49-F238E27FC236}">
                <a16:creationId xmlns:a16="http://schemas.microsoft.com/office/drawing/2014/main" id="{6049A806-9EB0-CCB0-F8D5-D4D5465B9C0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10996" y="6033694"/>
            <a:ext cx="533835" cy="534774"/>
          </a:xfrm>
          <a:prstGeom prst="rect">
            <a:avLst/>
          </a:prstGeom>
        </p:spPr>
      </p:pic>
      <p:sp>
        <p:nvSpPr>
          <p:cNvPr id="138" name="吹き出し: 角を丸めた四角形 137">
            <a:extLst>
              <a:ext uri="{FF2B5EF4-FFF2-40B4-BE49-F238E27FC236}">
                <a16:creationId xmlns:a16="http://schemas.microsoft.com/office/drawing/2014/main" id="{C73F046E-F816-6F8B-FB7D-D29A5332B267}"/>
              </a:ext>
            </a:extLst>
          </p:cNvPr>
          <p:cNvSpPr/>
          <p:nvPr/>
        </p:nvSpPr>
        <p:spPr>
          <a:xfrm>
            <a:off x="4527010" y="5881967"/>
            <a:ext cx="2881517" cy="385101"/>
          </a:xfrm>
          <a:prstGeom prst="wedgeRoundRectCallout">
            <a:avLst>
              <a:gd name="adj1" fmla="val -53937"/>
              <a:gd name="adj2" fmla="val 22199"/>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solidFill>
                  <a:prstClr val="black"/>
                </a:solidFill>
                <a:latin typeface="HG丸ｺﾞｼｯｸM-PRO" panose="020F0600000000000000" pitchFamily="50" charset="-128"/>
                <a:ea typeface="HG丸ｺﾞｼｯｸM-PRO" panose="020F0600000000000000" pitchFamily="50" charset="-128"/>
              </a:rPr>
              <a:t>入射角を大きくしていくと、屈折角は小さくなっていくな。</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p:txBody>
      </p:sp>
      <p:grpSp>
        <p:nvGrpSpPr>
          <p:cNvPr id="152" name="グループ化 151">
            <a:extLst>
              <a:ext uri="{FF2B5EF4-FFF2-40B4-BE49-F238E27FC236}">
                <a16:creationId xmlns:a16="http://schemas.microsoft.com/office/drawing/2014/main" id="{11A0E829-D050-C636-880F-C58EEB75502C}"/>
              </a:ext>
            </a:extLst>
          </p:cNvPr>
          <p:cNvGrpSpPr/>
          <p:nvPr/>
        </p:nvGrpSpPr>
        <p:grpSpPr>
          <a:xfrm>
            <a:off x="2870717" y="4599961"/>
            <a:ext cx="1306900" cy="508593"/>
            <a:chOff x="3363049" y="4809217"/>
            <a:chExt cx="1775591" cy="660366"/>
          </a:xfrm>
        </p:grpSpPr>
        <p:pic>
          <p:nvPicPr>
            <p:cNvPr id="93" name="図 92">
              <a:extLst>
                <a:ext uri="{FF2B5EF4-FFF2-40B4-BE49-F238E27FC236}">
                  <a16:creationId xmlns:a16="http://schemas.microsoft.com/office/drawing/2014/main" id="{CD884DE7-3BC8-94E2-799F-D59866032D6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28666" y="4818742"/>
              <a:ext cx="609974" cy="646331"/>
            </a:xfrm>
            <a:prstGeom prst="rect">
              <a:avLst/>
            </a:prstGeom>
          </p:spPr>
        </p:pic>
        <p:pic>
          <p:nvPicPr>
            <p:cNvPr id="94" name="図 93">
              <a:extLst>
                <a:ext uri="{FF2B5EF4-FFF2-40B4-BE49-F238E27FC236}">
                  <a16:creationId xmlns:a16="http://schemas.microsoft.com/office/drawing/2014/main" id="{9609EBEE-E202-C0D9-A682-2B7D1225104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63049" y="4832570"/>
              <a:ext cx="600720" cy="636525"/>
            </a:xfrm>
            <a:prstGeom prst="rect">
              <a:avLst/>
            </a:prstGeom>
            <a:scene3d>
              <a:camera prst="orthographicFront">
                <a:rot lat="0" lon="10800000" rev="0"/>
              </a:camera>
              <a:lightRig rig="threePt" dir="t"/>
            </a:scene3d>
          </p:spPr>
        </p:pic>
        <p:sp>
          <p:nvSpPr>
            <p:cNvPr id="95" name="正方形/長方形 94">
              <a:extLst>
                <a:ext uri="{FF2B5EF4-FFF2-40B4-BE49-F238E27FC236}">
                  <a16:creationId xmlns:a16="http://schemas.microsoft.com/office/drawing/2014/main" id="{DD4D432D-852A-757B-5AF0-4141D098ECA5}"/>
                </a:ext>
              </a:extLst>
            </p:cNvPr>
            <p:cNvSpPr/>
            <p:nvPr/>
          </p:nvSpPr>
          <p:spPr>
            <a:xfrm>
              <a:off x="4199508" y="4809217"/>
              <a:ext cx="45719" cy="66036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cxnSp>
          <p:nvCxnSpPr>
            <p:cNvPr id="111" name="直線矢印コネクタ 110">
              <a:extLst>
                <a:ext uri="{FF2B5EF4-FFF2-40B4-BE49-F238E27FC236}">
                  <a16:creationId xmlns:a16="http://schemas.microsoft.com/office/drawing/2014/main" id="{260DD2E8-1276-F824-2E8C-2F0C3C5ADC6E}"/>
                </a:ext>
              </a:extLst>
            </p:cNvPr>
            <p:cNvCxnSpPr>
              <a:cxnSpLocks/>
            </p:cNvCxnSpPr>
            <p:nvPr/>
          </p:nvCxnSpPr>
          <p:spPr>
            <a:xfrm>
              <a:off x="3670544" y="4862204"/>
              <a:ext cx="589188" cy="148270"/>
            </a:xfrm>
            <a:prstGeom prst="straightConnector1">
              <a:avLst/>
            </a:prstGeom>
            <a:ln w="19050" cap="flat"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15" name="直線矢印コネクタ 114">
              <a:extLst>
                <a:ext uri="{FF2B5EF4-FFF2-40B4-BE49-F238E27FC236}">
                  <a16:creationId xmlns:a16="http://schemas.microsoft.com/office/drawing/2014/main" id="{1B274DEB-FC75-F42C-9687-F1FB6706A0C7}"/>
                </a:ext>
              </a:extLst>
            </p:cNvPr>
            <p:cNvCxnSpPr>
              <a:cxnSpLocks/>
            </p:cNvCxnSpPr>
            <p:nvPr/>
          </p:nvCxnSpPr>
          <p:spPr>
            <a:xfrm flipH="1">
              <a:off x="4231979" y="4885421"/>
              <a:ext cx="487913" cy="105581"/>
            </a:xfrm>
            <a:prstGeom prst="straightConnector1">
              <a:avLst/>
            </a:prstGeom>
            <a:ln w="25400" cmpd="sng">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96" name="直線矢印コネクタ 95">
              <a:extLst>
                <a:ext uri="{FF2B5EF4-FFF2-40B4-BE49-F238E27FC236}">
                  <a16:creationId xmlns:a16="http://schemas.microsoft.com/office/drawing/2014/main" id="{CAB29CC4-478E-B980-92ED-CCE0764B2F32}"/>
                </a:ext>
              </a:extLst>
            </p:cNvPr>
            <p:cNvCxnSpPr>
              <a:cxnSpLocks/>
            </p:cNvCxnSpPr>
            <p:nvPr/>
          </p:nvCxnSpPr>
          <p:spPr>
            <a:xfrm>
              <a:off x="4252114" y="5010474"/>
              <a:ext cx="389569" cy="85574"/>
            </a:xfrm>
            <a:prstGeom prst="straightConnector1">
              <a:avLst/>
            </a:prstGeom>
            <a:ln w="25400" cmpd="sng">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sp>
        <p:nvSpPr>
          <p:cNvPr id="153" name="正方形/長方形 152">
            <a:extLst>
              <a:ext uri="{FF2B5EF4-FFF2-40B4-BE49-F238E27FC236}">
                <a16:creationId xmlns:a16="http://schemas.microsoft.com/office/drawing/2014/main" id="{18FDAD20-D47B-99E8-B962-85C6DA2DD5E4}"/>
              </a:ext>
            </a:extLst>
          </p:cNvPr>
          <p:cNvSpPr/>
          <p:nvPr/>
        </p:nvSpPr>
        <p:spPr>
          <a:xfrm>
            <a:off x="2818154" y="4530273"/>
            <a:ext cx="1438519" cy="635482"/>
          </a:xfrm>
          <a:prstGeom prst="rect">
            <a:avLst/>
          </a:prstGeom>
          <a:noFill/>
          <a:ln w="19050"/>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sz="1463"/>
          </a:p>
        </p:txBody>
      </p:sp>
      <p:sp>
        <p:nvSpPr>
          <p:cNvPr id="16" name="楕円 15">
            <a:extLst>
              <a:ext uri="{FF2B5EF4-FFF2-40B4-BE49-F238E27FC236}">
                <a16:creationId xmlns:a16="http://schemas.microsoft.com/office/drawing/2014/main" id="{C91B236F-99EC-AB4A-BD64-E2D5AFD32DB3}"/>
              </a:ext>
            </a:extLst>
          </p:cNvPr>
          <p:cNvSpPr/>
          <p:nvPr/>
        </p:nvSpPr>
        <p:spPr>
          <a:xfrm>
            <a:off x="3289292" y="6174119"/>
            <a:ext cx="116123" cy="4573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cxnSp>
        <p:nvCxnSpPr>
          <p:cNvPr id="18" name="直線コネクタ 17">
            <a:extLst>
              <a:ext uri="{FF2B5EF4-FFF2-40B4-BE49-F238E27FC236}">
                <a16:creationId xmlns:a16="http://schemas.microsoft.com/office/drawing/2014/main" id="{AB3D885B-7F7B-4510-5966-AD60CDDE36FA}"/>
              </a:ext>
            </a:extLst>
          </p:cNvPr>
          <p:cNvCxnSpPr>
            <a:cxnSpLocks/>
          </p:cNvCxnSpPr>
          <p:nvPr/>
        </p:nvCxnSpPr>
        <p:spPr>
          <a:xfrm>
            <a:off x="2799573" y="6402770"/>
            <a:ext cx="1149411" cy="0"/>
          </a:xfrm>
          <a:prstGeom prst="line">
            <a:avLst/>
          </a:prstGeom>
        </p:spPr>
        <p:style>
          <a:lnRef idx="3">
            <a:schemeClr val="dk1"/>
          </a:lnRef>
          <a:fillRef idx="0">
            <a:schemeClr val="dk1"/>
          </a:fillRef>
          <a:effectRef idx="2">
            <a:schemeClr val="dk1"/>
          </a:effectRef>
          <a:fontRef idx="minor">
            <a:schemeClr val="tx1"/>
          </a:fontRef>
        </p:style>
      </p:cxnSp>
      <p:pic>
        <p:nvPicPr>
          <p:cNvPr id="25" name="図 24">
            <a:extLst>
              <a:ext uri="{FF2B5EF4-FFF2-40B4-BE49-F238E27FC236}">
                <a16:creationId xmlns:a16="http://schemas.microsoft.com/office/drawing/2014/main" id="{0B0B120E-57B9-120B-CE4D-2E9C794109E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39344" y="6046538"/>
            <a:ext cx="164894" cy="379966"/>
          </a:xfrm>
          <a:prstGeom prst="rect">
            <a:avLst/>
          </a:prstGeom>
        </p:spPr>
      </p:pic>
      <p:sp>
        <p:nvSpPr>
          <p:cNvPr id="26" name="正方形/長方形 25">
            <a:extLst>
              <a:ext uri="{FF2B5EF4-FFF2-40B4-BE49-F238E27FC236}">
                <a16:creationId xmlns:a16="http://schemas.microsoft.com/office/drawing/2014/main" id="{EEAC3C84-6C2D-D0A3-69A5-F9A64713717C}"/>
              </a:ext>
            </a:extLst>
          </p:cNvPr>
          <p:cNvSpPr/>
          <p:nvPr/>
        </p:nvSpPr>
        <p:spPr>
          <a:xfrm>
            <a:off x="3608481" y="6003973"/>
            <a:ext cx="54711" cy="39595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ja-JP" altLang="en-US" sz="1463"/>
          </a:p>
        </p:txBody>
      </p:sp>
      <p:sp>
        <p:nvSpPr>
          <p:cNvPr id="17" name="吹き出し: 角を丸めた四角形 16">
            <a:extLst>
              <a:ext uri="{FF2B5EF4-FFF2-40B4-BE49-F238E27FC236}">
                <a16:creationId xmlns:a16="http://schemas.microsoft.com/office/drawing/2014/main" id="{76C44975-2A43-4C84-5DA2-461724ACB1B6}"/>
              </a:ext>
            </a:extLst>
          </p:cNvPr>
          <p:cNvSpPr/>
          <p:nvPr/>
        </p:nvSpPr>
        <p:spPr>
          <a:xfrm>
            <a:off x="4548642" y="6343303"/>
            <a:ext cx="2859885" cy="366743"/>
          </a:xfrm>
          <a:prstGeom prst="wedgeRoundRectCallout">
            <a:avLst>
              <a:gd name="adj1" fmla="val -52408"/>
              <a:gd name="adj2" fmla="val -30159"/>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solidFill>
                  <a:prstClr val="black"/>
                </a:solidFill>
                <a:latin typeface="HG丸ｺﾞｼｯｸM-PRO" panose="020F0600000000000000" pitchFamily="50" charset="-128"/>
                <a:ea typeface="HG丸ｺﾞｼｯｸM-PRO" panose="020F0600000000000000" pitchFamily="50" charset="-128"/>
              </a:rPr>
              <a:t>凸レンズに物体を近づけていくと、スクリーンは凸レンズから離れていくな。</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7" name="テキスト ボックス 26">
            <a:extLst>
              <a:ext uri="{FF2B5EF4-FFF2-40B4-BE49-F238E27FC236}">
                <a16:creationId xmlns:a16="http://schemas.microsoft.com/office/drawing/2014/main" id="{EF80499F-7BFB-CF71-5D50-AC1B34874886}"/>
              </a:ext>
            </a:extLst>
          </p:cNvPr>
          <p:cNvSpPr txBox="1"/>
          <p:nvPr/>
        </p:nvSpPr>
        <p:spPr>
          <a:xfrm>
            <a:off x="7504824" y="4259651"/>
            <a:ext cx="2340780" cy="1446550"/>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屈折や凸レンズの実験では、２量（入射角と屈折角、レンズと物体の距離とレンズとスクリーンの距離）の関係を定性的に捉えられるように、複数の角度や長さで実験を行い、２量の変化が連続的に分かるように、表や図、ＩＣＴ端末で可視し分かりやすいようにす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30" name="テキスト ボックス 29">
            <a:extLst>
              <a:ext uri="{FF2B5EF4-FFF2-40B4-BE49-F238E27FC236}">
                <a16:creationId xmlns:a16="http://schemas.microsoft.com/office/drawing/2014/main" id="{5C9FFE56-03E9-8AC9-E38E-96066D856BA1}"/>
              </a:ext>
            </a:extLst>
          </p:cNvPr>
          <p:cNvSpPr txBox="1"/>
          <p:nvPr/>
        </p:nvSpPr>
        <p:spPr>
          <a:xfrm>
            <a:off x="7511194" y="5765682"/>
            <a:ext cx="2334410" cy="617670"/>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カメラや眼鏡などの仕組みを光の性質を用いて説明させる活動を行う。</a:t>
            </a:r>
            <a:endParaRPr lang="en-US" altLang="ja-JP" sz="1138" dirty="0">
              <a:latin typeface="HG丸ｺﾞｼｯｸM-PRO" panose="020F0600000000000000" pitchFamily="50" charset="-128"/>
              <a:ea typeface="HG丸ｺﾞｼｯｸM-PRO" panose="020F0600000000000000" pitchFamily="50" charset="-128"/>
            </a:endParaRPr>
          </a:p>
        </p:txBody>
      </p:sp>
      <p:grpSp>
        <p:nvGrpSpPr>
          <p:cNvPr id="2" name="グループ化 1">
            <a:extLst>
              <a:ext uri="{FF2B5EF4-FFF2-40B4-BE49-F238E27FC236}">
                <a16:creationId xmlns:a16="http://schemas.microsoft.com/office/drawing/2014/main" id="{B1B15A2A-0739-FD47-0C9F-16C6097C5B00}"/>
              </a:ext>
            </a:extLst>
          </p:cNvPr>
          <p:cNvGrpSpPr/>
          <p:nvPr/>
        </p:nvGrpSpPr>
        <p:grpSpPr>
          <a:xfrm>
            <a:off x="2776839" y="1808028"/>
            <a:ext cx="3664782" cy="292388"/>
            <a:chOff x="3417648" y="1433957"/>
            <a:chExt cx="4510501" cy="359862"/>
          </a:xfrm>
        </p:grpSpPr>
        <p:sp>
          <p:nvSpPr>
            <p:cNvPr id="19" name="四角形: 角を丸くする 18">
              <a:extLst>
                <a:ext uri="{FF2B5EF4-FFF2-40B4-BE49-F238E27FC236}">
                  <a16:creationId xmlns:a16="http://schemas.microsoft.com/office/drawing/2014/main" id="{BB5D2497-F242-9526-FEDD-9044E863D2A7}"/>
                </a:ext>
              </a:extLst>
            </p:cNvPr>
            <p:cNvSpPr/>
            <p:nvPr/>
          </p:nvSpPr>
          <p:spPr>
            <a:xfrm>
              <a:off x="3417648" y="1446377"/>
              <a:ext cx="4510501" cy="332274"/>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4" name="テキスト ボックス 23">
              <a:extLst>
                <a:ext uri="{FF2B5EF4-FFF2-40B4-BE49-F238E27FC236}">
                  <a16:creationId xmlns:a16="http://schemas.microsoft.com/office/drawing/2014/main" id="{9BEB6CAD-0EAA-1BF8-6FA5-397DE3F74881}"/>
                </a:ext>
              </a:extLst>
            </p:cNvPr>
            <p:cNvSpPr txBox="1"/>
            <p:nvPr/>
          </p:nvSpPr>
          <p:spPr>
            <a:xfrm>
              <a:off x="3623487" y="1433957"/>
              <a:ext cx="4229943" cy="359862"/>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生徒が「見方・考え方」を働かせている姿の例</a:t>
              </a:r>
            </a:p>
          </p:txBody>
        </p:sp>
      </p:grpSp>
      <p:sp>
        <p:nvSpPr>
          <p:cNvPr id="32" name="四角形: 角を丸くする 31">
            <a:extLst>
              <a:ext uri="{FF2B5EF4-FFF2-40B4-BE49-F238E27FC236}">
                <a16:creationId xmlns:a16="http://schemas.microsoft.com/office/drawing/2014/main" id="{A899675C-44F3-5732-329C-65A591F23FBB}"/>
              </a:ext>
            </a:extLst>
          </p:cNvPr>
          <p:cNvSpPr/>
          <p:nvPr/>
        </p:nvSpPr>
        <p:spPr>
          <a:xfrm>
            <a:off x="5419232" y="683647"/>
            <a:ext cx="4357348" cy="369702"/>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488256" y="640466"/>
            <a:ext cx="4357348"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「量的・関係的な視点」「多面的に考える」「関係付ける」　</a:t>
            </a:r>
          </a:p>
        </p:txBody>
      </p:sp>
      <p:grpSp>
        <p:nvGrpSpPr>
          <p:cNvPr id="34" name="グループ化 33">
            <a:extLst>
              <a:ext uri="{FF2B5EF4-FFF2-40B4-BE49-F238E27FC236}">
                <a16:creationId xmlns:a16="http://schemas.microsoft.com/office/drawing/2014/main" id="{98350FFD-D0E5-822E-AAF3-2C468DF1488B}"/>
              </a:ext>
            </a:extLst>
          </p:cNvPr>
          <p:cNvGrpSpPr/>
          <p:nvPr/>
        </p:nvGrpSpPr>
        <p:grpSpPr>
          <a:xfrm>
            <a:off x="7684575" y="1080482"/>
            <a:ext cx="2106384" cy="454388"/>
            <a:chOff x="8769479" y="922754"/>
            <a:chExt cx="2592473" cy="559247"/>
          </a:xfrm>
        </p:grpSpPr>
        <p:sp>
          <p:nvSpPr>
            <p:cNvPr id="37" name="四角形: 角を丸くする 36">
              <a:extLst>
                <a:ext uri="{FF2B5EF4-FFF2-40B4-BE49-F238E27FC236}">
                  <a16:creationId xmlns:a16="http://schemas.microsoft.com/office/drawing/2014/main" id="{79573AC2-2640-6A04-F911-3AC7670FA71D}"/>
                </a:ext>
              </a:extLst>
            </p:cNvPr>
            <p:cNvSpPr/>
            <p:nvPr/>
          </p:nvSpPr>
          <p:spPr>
            <a:xfrm>
              <a:off x="8769479" y="922754"/>
              <a:ext cx="2592473" cy="55924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8" name="テキスト ボックス 37">
              <a:extLst>
                <a:ext uri="{FF2B5EF4-FFF2-40B4-BE49-F238E27FC236}">
                  <a16:creationId xmlns:a16="http://schemas.microsoft.com/office/drawing/2014/main" id="{101B5F92-A654-09E1-9263-23418C02FC67}"/>
                </a:ext>
              </a:extLst>
            </p:cNvPr>
            <p:cNvSpPr txBox="1"/>
            <p:nvPr/>
          </p:nvSpPr>
          <p:spPr>
            <a:xfrm>
              <a:off x="8837080" y="922755"/>
              <a:ext cx="2218021" cy="544686"/>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「見方・考え方」を</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豊かにするポイントの例</a:t>
              </a:r>
            </a:p>
          </p:txBody>
        </p:sp>
      </p:grpSp>
      <p:sp>
        <p:nvSpPr>
          <p:cNvPr id="12" name="テキスト ボックス 11">
            <a:extLst>
              <a:ext uri="{FF2B5EF4-FFF2-40B4-BE49-F238E27FC236}">
                <a16:creationId xmlns:a16="http://schemas.microsoft.com/office/drawing/2014/main" id="{B0F96C12-3C60-9413-CEA0-5A88107BA805}"/>
              </a:ext>
            </a:extLst>
          </p:cNvPr>
          <p:cNvSpPr txBox="1"/>
          <p:nvPr/>
        </p:nvSpPr>
        <p:spPr>
          <a:xfrm>
            <a:off x="7575961" y="6520683"/>
            <a:ext cx="1802142" cy="267446"/>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小４「光の性質」→</a:t>
            </a:r>
            <a:endParaRPr lang="en-US" altLang="ja-JP" sz="1138" dirty="0">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28924E5C-3A27-377D-E503-0B8C6484190D}"/>
              </a:ext>
            </a:extLst>
          </p:cNvPr>
          <p:cNvGrpSpPr/>
          <p:nvPr/>
        </p:nvGrpSpPr>
        <p:grpSpPr>
          <a:xfrm>
            <a:off x="145144" y="1058071"/>
            <a:ext cx="1303101" cy="292388"/>
            <a:chOff x="169573" y="420097"/>
            <a:chExt cx="1603817" cy="359862"/>
          </a:xfrm>
        </p:grpSpPr>
        <p:sp>
          <p:nvSpPr>
            <p:cNvPr id="33" name="四角形: 角を丸くする 32">
              <a:extLst>
                <a:ext uri="{FF2B5EF4-FFF2-40B4-BE49-F238E27FC236}">
                  <a16:creationId xmlns:a16="http://schemas.microsoft.com/office/drawing/2014/main" id="{E543C575-5E20-347E-A966-505E4B19EB55}"/>
                </a:ext>
              </a:extLst>
            </p:cNvPr>
            <p:cNvSpPr/>
            <p:nvPr/>
          </p:nvSpPr>
          <p:spPr>
            <a:xfrm>
              <a:off x="169573" y="430826"/>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9" name="テキスト ボックス 38">
              <a:extLst>
                <a:ext uri="{FF2B5EF4-FFF2-40B4-BE49-F238E27FC236}">
                  <a16:creationId xmlns:a16="http://schemas.microsoft.com/office/drawing/2014/main" id="{B4C213BB-30D9-6462-CC0D-981611C88E09}"/>
                </a:ext>
              </a:extLst>
            </p:cNvPr>
            <p:cNvSpPr txBox="1"/>
            <p:nvPr/>
          </p:nvSpPr>
          <p:spPr>
            <a:xfrm>
              <a:off x="356236" y="420097"/>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sp>
        <p:nvSpPr>
          <p:cNvPr id="41" name="テキスト ボックス 40">
            <a:extLst>
              <a:ext uri="{FF2B5EF4-FFF2-40B4-BE49-F238E27FC236}">
                <a16:creationId xmlns:a16="http://schemas.microsoft.com/office/drawing/2014/main" id="{1C76FEF4-41CF-8A89-F613-27B372342BAA}"/>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１４</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1544565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CB4E27C9-65A3-730A-99A7-C7826B07EAE9}"/>
              </a:ext>
            </a:extLst>
          </p:cNvPr>
          <p:cNvSpPr txBox="1"/>
          <p:nvPr/>
        </p:nvSpPr>
        <p:spPr>
          <a:xfrm>
            <a:off x="2844319" y="5554086"/>
            <a:ext cx="4426078" cy="542456"/>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・虫めがねを紙から遠ざけていくと、光の集まる部分は小さくなって、</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明るくなっていくな。温度も上がっていく気がする。</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（量的・関係的）</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0" name="正方形/長方形 39">
            <a:extLst>
              <a:ext uri="{FF2B5EF4-FFF2-40B4-BE49-F238E27FC236}">
                <a16:creationId xmlns:a16="http://schemas.microsoft.com/office/drawing/2014/main" id="{635FE678-1A17-1E66-40BF-C7C8E1519966}"/>
              </a:ext>
            </a:extLst>
          </p:cNvPr>
          <p:cNvSpPr/>
          <p:nvPr/>
        </p:nvSpPr>
        <p:spPr>
          <a:xfrm>
            <a:off x="0" y="625701"/>
            <a:ext cx="9906000" cy="6232299"/>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64596" y="1514335"/>
            <a:ext cx="201054" cy="3425614"/>
          </a:xfrm>
          <a:prstGeom prst="downArrow">
            <a:avLst>
              <a:gd name="adj1" fmla="val 50000"/>
              <a:gd name="adj2" fmla="val 646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18333" y="1674790"/>
            <a:ext cx="4835765" cy="5124348"/>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63" dirty="0"/>
              <a:t>　</a:t>
            </a:r>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99722" y="1393503"/>
            <a:ext cx="2551365" cy="400110"/>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オーケストラの秘密を音の性質から調べよう。</a:t>
            </a:r>
            <a:endParaRPr lang="en-US" altLang="ja-JP" sz="1000" dirty="0">
              <a:latin typeface="HG創英角ｺﾞｼｯｸUB" panose="020B0909000000000000" pitchFamily="49" charset="-128"/>
              <a:ea typeface="HG創英角ｺﾞｼｯｸUB" panose="020B0909000000000000" pitchFamily="49"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44222" y="639623"/>
            <a:ext cx="4935243" cy="338554"/>
          </a:xfrm>
          <a:prstGeom prst="rect">
            <a:avLst/>
          </a:prstGeom>
          <a:noFill/>
        </p:spPr>
        <p:txBody>
          <a:bodyPr wrap="square" rtlCol="0">
            <a:spAutoFit/>
          </a:bodyPr>
          <a:lstStyle/>
          <a:p>
            <a:r>
              <a:rPr lang="ja-JP" altLang="en-US" sz="1600" dirty="0"/>
              <a:t>中１　身近な物理現象「音の性質」全５時間　</a:t>
            </a:r>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68407" y="2048418"/>
            <a:ext cx="259730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音源から出た音は、どのように伝わっていくのだろうか。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68407" y="2545319"/>
            <a:ext cx="2596826"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雷や花火で光ったあとに音が聞こえてくるのはなぜだろうか。</a:t>
            </a:r>
            <a:endParaRPr lang="en-US" altLang="ja-JP" sz="100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81126" y="4987139"/>
            <a:ext cx="2557492" cy="1785104"/>
          </a:xfrm>
          <a:prstGeom prst="rect">
            <a:avLst/>
          </a:prstGeom>
          <a:solidFill>
            <a:schemeClr val="bg1"/>
          </a:solidFill>
          <a:ln w="38100">
            <a:solidFill>
              <a:srgbClr val="0033CC"/>
            </a:solidFill>
          </a:ln>
        </p:spPr>
        <p:txBody>
          <a:bodyPr wrap="square" rtlCol="0">
            <a:spAutoFit/>
          </a:bodyPr>
          <a:lstStyle/>
          <a:p>
            <a:r>
              <a:rPr lang="ja-JP" altLang="en-US" sz="1000" dirty="0">
                <a:latin typeface="+mn-ea"/>
              </a:rPr>
              <a:t>弦の長さが短いほど高く、長いほど低い音を出すことができるので身長よりも高いコントラバスなど様々な大きさの楽器がある。同じ高さでも音の波形が違うと音の音色が違うので、たくさんの種類の楽器で演奏している。音は波のように伝わり、音源からの距離によって届く時間が変わるので、ずれないように指揮者に合わせている。音は反射するので、コンサートホールはよく響くように設計されている。</a:t>
            </a:r>
            <a:endParaRPr lang="en-US" altLang="ja-JP" sz="1000" dirty="0">
              <a:latin typeface="+mn-ea"/>
            </a:endParaRPr>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611125" y="1600725"/>
            <a:ext cx="2226468" cy="1143005"/>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一人一人が問題を見いだせるように、身近な楽器を演奏させたり、オーケストラの演奏の動画を見せたりしながら、意見交換をすることで単元の課題を設定する。</a:t>
            </a:r>
          </a:p>
        </p:txBody>
      </p:sp>
      <p:sp>
        <p:nvSpPr>
          <p:cNvPr id="11" name="テキスト ボックス 10">
            <a:extLst>
              <a:ext uri="{FF2B5EF4-FFF2-40B4-BE49-F238E27FC236}">
                <a16:creationId xmlns:a16="http://schemas.microsoft.com/office/drawing/2014/main" id="{09685525-71E1-42E0-7557-72D115CDF17A}"/>
              </a:ext>
            </a:extLst>
          </p:cNvPr>
          <p:cNvSpPr txBox="1"/>
          <p:nvPr/>
        </p:nvSpPr>
        <p:spPr>
          <a:xfrm>
            <a:off x="52140" y="4477217"/>
            <a:ext cx="2606957" cy="246221"/>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活動例</a:t>
            </a:r>
            <a:r>
              <a:rPr lang="en-US" altLang="ja-JP" sz="1000" dirty="0"/>
              <a:t>】</a:t>
            </a:r>
            <a:r>
              <a:rPr lang="ja-JP" altLang="en-US" sz="1000" dirty="0"/>
              <a:t>音の速さを実際に調べてみよう。</a:t>
            </a:r>
            <a:endParaRPr lang="en-US" altLang="ja-JP" sz="1000" dirty="0"/>
          </a:p>
        </p:txBody>
      </p:sp>
      <p:sp>
        <p:nvSpPr>
          <p:cNvPr id="35" name="テキスト ボックス 34">
            <a:extLst>
              <a:ext uri="{FF2B5EF4-FFF2-40B4-BE49-F238E27FC236}">
                <a16:creationId xmlns:a16="http://schemas.microsoft.com/office/drawing/2014/main" id="{261D4962-666C-173C-1301-3A70181FF657}"/>
              </a:ext>
            </a:extLst>
          </p:cNvPr>
          <p:cNvSpPr txBox="1"/>
          <p:nvPr/>
        </p:nvSpPr>
        <p:spPr>
          <a:xfrm>
            <a:off x="2714876" y="1101206"/>
            <a:ext cx="4780388" cy="542456"/>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・音はものが振動することによって生じ、空気中などを伝わること。</a:t>
            </a:r>
            <a:endParaRPr lang="en-US" altLang="ja-JP" sz="975" dirty="0"/>
          </a:p>
          <a:p>
            <a:r>
              <a:rPr lang="ja-JP" altLang="en-US" sz="975" dirty="0"/>
              <a:t>・音の高さや大きさは発音体の振動の仕方に関係すること。</a:t>
            </a:r>
            <a:endParaRPr lang="en-US" altLang="ja-JP" sz="975" dirty="0"/>
          </a:p>
        </p:txBody>
      </p:sp>
      <p:sp>
        <p:nvSpPr>
          <p:cNvPr id="97" name="テキスト ボックス 96">
            <a:extLst>
              <a:ext uri="{FF2B5EF4-FFF2-40B4-BE49-F238E27FC236}">
                <a16:creationId xmlns:a16="http://schemas.microsoft.com/office/drawing/2014/main" id="{3F2140BF-6753-FAD8-E982-D9B3BC279B40}"/>
              </a:ext>
            </a:extLst>
          </p:cNvPr>
          <p:cNvSpPr txBox="1"/>
          <p:nvPr/>
        </p:nvSpPr>
        <p:spPr>
          <a:xfrm>
            <a:off x="7610305" y="2788771"/>
            <a:ext cx="2220428" cy="617670"/>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調べたい条件を明確にさせ、変える条件、変えない条件をキーワードにして条件を整理させる。</a:t>
            </a:r>
          </a:p>
        </p:txBody>
      </p:sp>
      <p:sp>
        <p:nvSpPr>
          <p:cNvPr id="3" name="テキスト ボックス 2">
            <a:extLst>
              <a:ext uri="{FF2B5EF4-FFF2-40B4-BE49-F238E27FC236}">
                <a16:creationId xmlns:a16="http://schemas.microsoft.com/office/drawing/2014/main" id="{F7F2A61B-0CB5-4D87-D648-9C87C55C74A0}"/>
              </a:ext>
            </a:extLst>
          </p:cNvPr>
          <p:cNvSpPr txBox="1"/>
          <p:nvPr/>
        </p:nvSpPr>
        <p:spPr>
          <a:xfrm>
            <a:off x="61850" y="3037100"/>
            <a:ext cx="2603866"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弦楽器で大きな音や高い音を出すためにはどのようにすればよいのだろうか。</a:t>
            </a:r>
            <a:endParaRPr lang="en-US" altLang="ja-JP" sz="1000" dirty="0"/>
          </a:p>
        </p:txBody>
      </p:sp>
      <p:sp>
        <p:nvSpPr>
          <p:cNvPr id="5" name="テキスト ボックス 4">
            <a:extLst>
              <a:ext uri="{FF2B5EF4-FFF2-40B4-BE49-F238E27FC236}">
                <a16:creationId xmlns:a16="http://schemas.microsoft.com/office/drawing/2014/main" id="{58CC76C3-2A16-080F-ED48-81695C2AEDEC}"/>
              </a:ext>
            </a:extLst>
          </p:cNvPr>
          <p:cNvSpPr txBox="1"/>
          <p:nvPr/>
        </p:nvSpPr>
        <p:spPr>
          <a:xfrm>
            <a:off x="80031" y="3534001"/>
            <a:ext cx="2590438"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音の大きさや高さは、振動数や振幅とどのような関係があるのだろうか。</a:t>
            </a:r>
            <a:endParaRPr lang="en-US" altLang="ja-JP" sz="1000" dirty="0"/>
          </a:p>
        </p:txBody>
      </p:sp>
      <p:sp>
        <p:nvSpPr>
          <p:cNvPr id="23" name="テキスト ボックス 22">
            <a:extLst>
              <a:ext uri="{FF2B5EF4-FFF2-40B4-BE49-F238E27FC236}">
                <a16:creationId xmlns:a16="http://schemas.microsoft.com/office/drawing/2014/main" id="{E74981CD-B7CE-DEB5-83B2-AB7C376F735B}"/>
              </a:ext>
            </a:extLst>
          </p:cNvPr>
          <p:cNvSpPr txBox="1"/>
          <p:nvPr/>
        </p:nvSpPr>
        <p:spPr>
          <a:xfrm>
            <a:off x="4878923" y="2901564"/>
            <a:ext cx="2841031"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で仮説を立てる</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15" name="テキスト ボックス 14">
            <a:extLst>
              <a:ext uri="{FF2B5EF4-FFF2-40B4-BE49-F238E27FC236}">
                <a16:creationId xmlns:a16="http://schemas.microsoft.com/office/drawing/2014/main" id="{27441382-331B-1E8D-F535-714B15FEF342}"/>
              </a:ext>
            </a:extLst>
          </p:cNvPr>
          <p:cNvSpPr txBox="1"/>
          <p:nvPr/>
        </p:nvSpPr>
        <p:spPr>
          <a:xfrm>
            <a:off x="5242928" y="5145403"/>
            <a:ext cx="2128472" cy="292388"/>
          </a:xfrm>
          <a:prstGeom prst="rect">
            <a:avLst/>
          </a:prstGeom>
          <a:noFill/>
        </p:spPr>
        <p:txBody>
          <a:bodyPr wrap="square" rtlCol="0">
            <a:spAutoFit/>
          </a:bodyPr>
          <a:lstStyle/>
          <a:p>
            <a:endParaRPr lang="en-US" altLang="ja-JP" sz="1300" dirty="0">
              <a:latin typeface="HGPｺﾞｼｯｸE" panose="020B0900000000000000" pitchFamily="50" charset="-128"/>
              <a:ea typeface="HGPｺﾞｼｯｸE" panose="020B0900000000000000" pitchFamily="50" charset="-128"/>
            </a:endParaRPr>
          </a:p>
        </p:txBody>
      </p:sp>
      <p:pic>
        <p:nvPicPr>
          <p:cNvPr id="135" name="図 134">
            <a:extLst>
              <a:ext uri="{FF2B5EF4-FFF2-40B4-BE49-F238E27FC236}">
                <a16:creationId xmlns:a16="http://schemas.microsoft.com/office/drawing/2014/main" id="{04765A17-48EA-9AEA-7078-622CD2E24E18}"/>
              </a:ext>
            </a:extLst>
          </p:cNvPr>
          <p:cNvPicPr>
            <a:picLocks noChangeAspect="1"/>
          </p:cNvPicPr>
          <p:nvPr/>
        </p:nvPicPr>
        <p:blipFill rotWithShape="1">
          <a:blip r:embed="rId2">
            <a:extLst>
              <a:ext uri="{28A0092B-C50C-407E-A947-70E740481C1C}">
                <a14:useLocalDpi xmlns:a14="http://schemas.microsoft.com/office/drawing/2010/main" val="0"/>
              </a:ext>
            </a:extLst>
          </a:blip>
          <a:srcRect b="17194"/>
          <a:stretch/>
        </p:blipFill>
        <p:spPr>
          <a:xfrm>
            <a:off x="2958266" y="2339320"/>
            <a:ext cx="786782" cy="797988"/>
          </a:xfrm>
          <a:prstGeom prst="rect">
            <a:avLst/>
          </a:prstGeom>
        </p:spPr>
      </p:pic>
      <p:sp>
        <p:nvSpPr>
          <p:cNvPr id="136" name="テキスト ボックス 135">
            <a:extLst>
              <a:ext uri="{FF2B5EF4-FFF2-40B4-BE49-F238E27FC236}">
                <a16:creationId xmlns:a16="http://schemas.microsoft.com/office/drawing/2014/main" id="{8B2E2297-C0CC-8651-1641-FFE42AB043A1}"/>
              </a:ext>
            </a:extLst>
          </p:cNvPr>
          <p:cNvSpPr txBox="1"/>
          <p:nvPr/>
        </p:nvSpPr>
        <p:spPr>
          <a:xfrm>
            <a:off x="3190830" y="5253280"/>
            <a:ext cx="4217217" cy="492443"/>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　</a:t>
            </a:r>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で考察する</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BIZ UDPゴシック" panose="020B0400000000000000" pitchFamily="50" charset="-128"/>
                <a:ea typeface="BIZ UDPゴシック" panose="020B0400000000000000" pitchFamily="50" charset="-128"/>
              </a:rPr>
              <a:t>　</a:t>
            </a:r>
            <a:r>
              <a:rPr lang="ja-JP" altLang="en-US" sz="1000" dirty="0">
                <a:latin typeface="BIZ UDPゴシック" panose="020B0400000000000000" pitchFamily="50" charset="-128"/>
                <a:ea typeface="BIZ UDPゴシック" panose="020B0400000000000000" pitchFamily="50" charset="-128"/>
              </a:rPr>
              <a:t>　</a:t>
            </a:r>
            <a:r>
              <a:rPr lang="ja-JP" altLang="en-US" sz="1100" dirty="0">
                <a:latin typeface="HG丸ｺﾞｼｯｸM-PRO" panose="020F0600000000000000" pitchFamily="50" charset="-128"/>
                <a:ea typeface="HG丸ｺﾞｼｯｸM-PRO" panose="020F0600000000000000" pitchFamily="50" charset="-128"/>
              </a:rPr>
              <a:t>振幅、振動数という表し方を知り、実験と関係付けて考える</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27" name="テキスト ボックス 26">
            <a:extLst>
              <a:ext uri="{FF2B5EF4-FFF2-40B4-BE49-F238E27FC236}">
                <a16:creationId xmlns:a16="http://schemas.microsoft.com/office/drawing/2014/main" id="{EF80499F-7BFB-CF71-5D50-AC1B34874886}"/>
              </a:ext>
            </a:extLst>
          </p:cNvPr>
          <p:cNvSpPr txBox="1"/>
          <p:nvPr/>
        </p:nvSpPr>
        <p:spPr>
          <a:xfrm>
            <a:off x="7617731" y="4459384"/>
            <a:ext cx="2217776"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小３の学習を思い出し、振動の仕方を感覚ではなく、振幅や振動数を用いることで、量で表せることに気付かせる。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0" name="テキスト ボックス 29">
            <a:extLst>
              <a:ext uri="{FF2B5EF4-FFF2-40B4-BE49-F238E27FC236}">
                <a16:creationId xmlns:a16="http://schemas.microsoft.com/office/drawing/2014/main" id="{5C9FFE56-03E9-8AC9-E38E-96066D856BA1}"/>
              </a:ext>
            </a:extLst>
          </p:cNvPr>
          <p:cNvSpPr txBox="1"/>
          <p:nvPr/>
        </p:nvSpPr>
        <p:spPr>
          <a:xfrm>
            <a:off x="7633813" y="5301577"/>
            <a:ext cx="2211301"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タブレットのアプリなどを活用して、いろいろな音の波形を調べ、振幅と波の高さ、振動すと波の数を関係付けられるようにする。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209D1CED-2947-CE39-D738-8E4A622AD42B}"/>
              </a:ext>
            </a:extLst>
          </p:cNvPr>
          <p:cNvSpPr txBox="1"/>
          <p:nvPr/>
        </p:nvSpPr>
        <p:spPr>
          <a:xfrm>
            <a:off x="80031" y="4005609"/>
            <a:ext cx="2579065"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高い音や低い音が出せる楽器を作ってみよう。</a:t>
            </a:r>
            <a:endParaRPr lang="en-US" altLang="ja-JP" sz="1000" dirty="0"/>
          </a:p>
        </p:txBody>
      </p:sp>
      <p:pic>
        <p:nvPicPr>
          <p:cNvPr id="24" name="図 23">
            <a:extLst>
              <a:ext uri="{FF2B5EF4-FFF2-40B4-BE49-F238E27FC236}">
                <a16:creationId xmlns:a16="http://schemas.microsoft.com/office/drawing/2014/main" id="{C6A2303D-A4ED-7485-5D45-5A61DB8792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946979">
            <a:off x="2675446" y="2204204"/>
            <a:ext cx="582008" cy="673033"/>
          </a:xfrm>
          <a:prstGeom prst="rect">
            <a:avLst/>
          </a:prstGeom>
        </p:spPr>
      </p:pic>
      <p:sp>
        <p:nvSpPr>
          <p:cNvPr id="32" name="四角形: 角を丸くする 31">
            <a:extLst>
              <a:ext uri="{FF2B5EF4-FFF2-40B4-BE49-F238E27FC236}">
                <a16:creationId xmlns:a16="http://schemas.microsoft.com/office/drawing/2014/main" id="{1375FDA5-126D-8F8A-180A-0F24CB5CABAC}"/>
              </a:ext>
            </a:extLst>
          </p:cNvPr>
          <p:cNvSpPr/>
          <p:nvPr/>
        </p:nvSpPr>
        <p:spPr>
          <a:xfrm>
            <a:off x="4754182" y="2192816"/>
            <a:ext cx="2726761" cy="674873"/>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1000" dirty="0">
              <a:latin typeface="HG丸ｺﾞｼｯｸM-PRO" panose="020F0600000000000000" pitchFamily="50" charset="-128"/>
              <a:ea typeface="HG丸ｺﾞｼｯｸM-PRO" panose="020F0600000000000000" pitchFamily="50" charset="-128"/>
            </a:endParaRPr>
          </a:p>
          <a:p>
            <a:pPr algn="ctr"/>
            <a:r>
              <a:rPr lang="ja-JP" altLang="en-US" sz="1050" dirty="0">
                <a:latin typeface="HG丸ｺﾞｼｯｸM-PRO" panose="020F0600000000000000" pitchFamily="50" charset="-128"/>
                <a:ea typeface="HG丸ｺﾞｼｯｸM-PRO" panose="020F0600000000000000" pitchFamily="50" charset="-128"/>
              </a:rPr>
              <a:t>弦の</a:t>
            </a:r>
            <a:r>
              <a:rPr lang="ja-JP" altLang="en-US" sz="1400" b="1" dirty="0">
                <a:latin typeface="HG丸ｺﾞｼｯｸM-PRO" panose="020F0600000000000000" pitchFamily="50" charset="-128"/>
                <a:ea typeface="HG丸ｺﾞｼｯｸM-PRO" panose="020F0600000000000000" pitchFamily="50" charset="-128"/>
              </a:rPr>
              <a:t>長さ</a:t>
            </a:r>
            <a:r>
              <a:rPr lang="ja-JP" altLang="en-US" sz="1050" dirty="0">
                <a:latin typeface="HG丸ｺﾞｼｯｸM-PRO" panose="020F0600000000000000" pitchFamily="50" charset="-128"/>
                <a:ea typeface="HG丸ｺﾞｼｯｸM-PRO" panose="020F0600000000000000" pitchFamily="50" charset="-128"/>
              </a:rPr>
              <a:t>、弦の</a:t>
            </a:r>
            <a:r>
              <a:rPr lang="ja-JP" altLang="en-US" sz="1400" b="1" dirty="0">
                <a:latin typeface="HG丸ｺﾞｼｯｸM-PRO" panose="020F0600000000000000" pitchFamily="50" charset="-128"/>
                <a:ea typeface="HG丸ｺﾞｼｯｸM-PRO" panose="020F0600000000000000" pitchFamily="50" charset="-128"/>
              </a:rPr>
              <a:t>太さ</a:t>
            </a:r>
            <a:r>
              <a:rPr lang="ja-JP" altLang="en-US" sz="1050" dirty="0">
                <a:latin typeface="HG丸ｺﾞｼｯｸM-PRO" panose="020F0600000000000000" pitchFamily="50" charset="-128"/>
                <a:ea typeface="HG丸ｺﾞｼｯｸM-PRO" panose="020F0600000000000000" pitchFamily="50" charset="-128"/>
              </a:rPr>
              <a:t>、</a:t>
            </a:r>
            <a:endParaRPr lang="en-US" altLang="ja-JP" sz="1050" dirty="0">
              <a:latin typeface="HG丸ｺﾞｼｯｸM-PRO" panose="020F0600000000000000" pitchFamily="50" charset="-128"/>
              <a:ea typeface="HG丸ｺﾞｼｯｸM-PRO" panose="020F0600000000000000" pitchFamily="50" charset="-128"/>
            </a:endParaRPr>
          </a:p>
          <a:p>
            <a:pPr algn="ctr"/>
            <a:r>
              <a:rPr lang="ja-JP" altLang="en-US" sz="1050" dirty="0">
                <a:latin typeface="HG丸ｺﾞｼｯｸM-PRO" panose="020F0600000000000000" pitchFamily="50" charset="-128"/>
                <a:ea typeface="HG丸ｺﾞｼｯｸM-PRO" panose="020F0600000000000000" pitchFamily="50" charset="-128"/>
              </a:rPr>
              <a:t>弦をはじく</a:t>
            </a:r>
            <a:r>
              <a:rPr lang="ja-JP" altLang="en-US" sz="1400" b="1" dirty="0">
                <a:latin typeface="HG丸ｺﾞｼｯｸM-PRO" panose="020F0600000000000000" pitchFamily="50" charset="-128"/>
                <a:ea typeface="HG丸ｺﾞｼｯｸM-PRO" panose="020F0600000000000000" pitchFamily="50" charset="-128"/>
              </a:rPr>
              <a:t>強さ、</a:t>
            </a:r>
            <a:r>
              <a:rPr lang="ja-JP" altLang="en-US" sz="1050" dirty="0">
                <a:latin typeface="HG丸ｺﾞｼｯｸM-PRO" panose="020F0600000000000000" pitchFamily="50" charset="-128"/>
                <a:ea typeface="HG丸ｺﾞｼｯｸM-PRO" panose="020F0600000000000000" pitchFamily="50" charset="-128"/>
              </a:rPr>
              <a:t>弦をはる</a:t>
            </a:r>
            <a:r>
              <a:rPr lang="ja-JP" altLang="en-US" sz="1400" b="1" dirty="0">
                <a:latin typeface="HG丸ｺﾞｼｯｸM-PRO" panose="020F0600000000000000" pitchFamily="50" charset="-128"/>
                <a:ea typeface="HG丸ｺﾞｼｯｸM-PRO" panose="020F0600000000000000" pitchFamily="50" charset="-128"/>
              </a:rPr>
              <a:t>強さ</a:t>
            </a:r>
            <a:endParaRPr lang="en-US" altLang="ja-JP" sz="1050" b="1" dirty="0">
              <a:latin typeface="HG丸ｺﾞｼｯｸM-PRO" panose="020F0600000000000000" pitchFamily="50" charset="-128"/>
              <a:ea typeface="HG丸ｺﾞｼｯｸM-PRO" panose="020F0600000000000000" pitchFamily="50" charset="-128"/>
            </a:endParaRPr>
          </a:p>
        </p:txBody>
      </p:sp>
      <p:sp>
        <p:nvSpPr>
          <p:cNvPr id="34" name="テキスト ボックス 33">
            <a:extLst>
              <a:ext uri="{FF2B5EF4-FFF2-40B4-BE49-F238E27FC236}">
                <a16:creationId xmlns:a16="http://schemas.microsoft.com/office/drawing/2014/main" id="{E26C0882-7DC7-0E1A-B314-EB88B6DAD17C}"/>
              </a:ext>
            </a:extLst>
          </p:cNvPr>
          <p:cNvSpPr txBox="1"/>
          <p:nvPr/>
        </p:nvSpPr>
        <p:spPr>
          <a:xfrm>
            <a:off x="4888866" y="2163542"/>
            <a:ext cx="2453291" cy="276999"/>
          </a:xfrm>
          <a:prstGeom prst="rect">
            <a:avLst/>
          </a:prstGeom>
          <a:noFill/>
        </p:spPr>
        <p:txBody>
          <a:bodyPr wrap="square" rtlCol="0">
            <a:spAutoFit/>
          </a:bodyPr>
          <a:lstStyle/>
          <a:p>
            <a:r>
              <a:rPr lang="ja-JP" altLang="en-US" sz="1200" dirty="0">
                <a:latin typeface="HGP創英角ｺﾞｼｯｸUB" panose="020B0900000000000000" pitchFamily="50" charset="-128"/>
                <a:ea typeface="HGP創英角ｺﾞｼｯｸUB" panose="020B0900000000000000" pitchFamily="50" charset="-128"/>
              </a:rPr>
              <a:t>音の大きさや高さに関係する要因</a:t>
            </a:r>
            <a:endParaRPr lang="en-US" altLang="ja-JP" sz="1200" dirty="0">
              <a:latin typeface="HGP創英角ｺﾞｼｯｸUB" panose="020B0900000000000000" pitchFamily="50" charset="-128"/>
              <a:ea typeface="HGP創英角ｺﾞｼｯｸUB" panose="020B0900000000000000" pitchFamily="50" charset="-128"/>
            </a:endParaRPr>
          </a:p>
        </p:txBody>
      </p:sp>
      <p:sp>
        <p:nvSpPr>
          <p:cNvPr id="37" name="四角形: 角を丸くする 36">
            <a:extLst>
              <a:ext uri="{FF2B5EF4-FFF2-40B4-BE49-F238E27FC236}">
                <a16:creationId xmlns:a16="http://schemas.microsoft.com/office/drawing/2014/main" id="{9E60C998-5BB1-156B-FC8A-9A1CB8984801}"/>
              </a:ext>
            </a:extLst>
          </p:cNvPr>
          <p:cNvSpPr/>
          <p:nvPr/>
        </p:nvSpPr>
        <p:spPr>
          <a:xfrm>
            <a:off x="4206591" y="3228350"/>
            <a:ext cx="3312588" cy="77497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1300" dirty="0">
              <a:latin typeface="HG丸ｺﾞｼｯｸM-PRO" panose="020F0600000000000000" pitchFamily="50" charset="-128"/>
              <a:ea typeface="HG丸ｺﾞｼｯｸM-PRO" panose="020F0600000000000000" pitchFamily="50" charset="-128"/>
            </a:endParaRPr>
          </a:p>
        </p:txBody>
      </p:sp>
      <p:sp>
        <p:nvSpPr>
          <p:cNvPr id="38" name="テキスト ボックス 37">
            <a:extLst>
              <a:ext uri="{FF2B5EF4-FFF2-40B4-BE49-F238E27FC236}">
                <a16:creationId xmlns:a16="http://schemas.microsoft.com/office/drawing/2014/main" id="{8C676E70-6D23-EBA7-36C7-41BE7E5F2787}"/>
              </a:ext>
            </a:extLst>
          </p:cNvPr>
          <p:cNvSpPr txBox="1"/>
          <p:nvPr/>
        </p:nvSpPr>
        <p:spPr>
          <a:xfrm>
            <a:off x="4132292" y="3233481"/>
            <a:ext cx="3411090" cy="307777"/>
          </a:xfrm>
          <a:prstGeom prst="rect">
            <a:avLst/>
          </a:prstGeom>
          <a:noFill/>
        </p:spPr>
        <p:txBody>
          <a:bodyPr wrap="square" rtlCol="0">
            <a:spAutoFit/>
          </a:bodyPr>
          <a:lstStyle/>
          <a:p>
            <a:r>
              <a:rPr lang="ja-JP" altLang="en-US" sz="1400" dirty="0">
                <a:latin typeface="HG丸ｺﾞｼｯｸM-PRO" panose="020F0600000000000000" pitchFamily="50" charset="-128"/>
                <a:ea typeface="HG丸ｺﾞｼｯｸM-PRO" panose="020F0600000000000000" pitchFamily="50" charset="-128"/>
              </a:rPr>
              <a:t>「弦を長くすると音は低くなると思う」</a:t>
            </a:r>
            <a:endParaRPr lang="en-US" altLang="ja-JP" sz="1400" dirty="0">
              <a:latin typeface="HG丸ｺﾞｼｯｸM-PRO" panose="020F0600000000000000" pitchFamily="50" charset="-128"/>
              <a:ea typeface="HG丸ｺﾞｼｯｸM-PRO" panose="020F0600000000000000" pitchFamily="50" charset="-128"/>
            </a:endParaRPr>
          </a:p>
        </p:txBody>
      </p:sp>
      <p:sp>
        <p:nvSpPr>
          <p:cNvPr id="39" name="四角形: 角を丸くする 38">
            <a:extLst>
              <a:ext uri="{FF2B5EF4-FFF2-40B4-BE49-F238E27FC236}">
                <a16:creationId xmlns:a16="http://schemas.microsoft.com/office/drawing/2014/main" id="{7C69CD99-CD25-D676-B5BB-61C5B92D9D75}"/>
              </a:ext>
            </a:extLst>
          </p:cNvPr>
          <p:cNvSpPr/>
          <p:nvPr/>
        </p:nvSpPr>
        <p:spPr>
          <a:xfrm>
            <a:off x="5340527" y="3544558"/>
            <a:ext cx="2124861" cy="378996"/>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200" dirty="0">
                <a:latin typeface="HGPｺﾞｼｯｸE" panose="020B0900000000000000" pitchFamily="50" charset="-128"/>
                <a:ea typeface="HGPｺﾞｼｯｸE" panose="020B0900000000000000" pitchFamily="50" charset="-128"/>
              </a:rPr>
              <a:t>変えない条件　</a:t>
            </a:r>
            <a:endParaRPr lang="en-US" altLang="ja-JP" sz="1200" dirty="0">
              <a:latin typeface="HG丸ｺﾞｼｯｸM-PRO" panose="020F0600000000000000" pitchFamily="50" charset="-128"/>
              <a:ea typeface="HG丸ｺﾞｼｯｸM-PRO" panose="020F0600000000000000" pitchFamily="50" charset="-128"/>
            </a:endParaRPr>
          </a:p>
          <a:p>
            <a:pPr algn="ctr"/>
            <a:r>
              <a:rPr lang="ja-JP" altLang="en-US" sz="1000" dirty="0">
                <a:latin typeface="HG丸ｺﾞｼｯｸM-PRO" panose="020F0600000000000000" pitchFamily="50" charset="-128"/>
                <a:ea typeface="HG丸ｺﾞｼｯｸM-PRO" panose="020F0600000000000000" pitchFamily="50" charset="-128"/>
              </a:rPr>
              <a:t>弦の太さ、はじく強さ、張る強さ</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41" name="四角形: 角を丸くする 40">
            <a:extLst>
              <a:ext uri="{FF2B5EF4-FFF2-40B4-BE49-F238E27FC236}">
                <a16:creationId xmlns:a16="http://schemas.microsoft.com/office/drawing/2014/main" id="{BC8DC3C3-2047-F5EB-F0E4-2F5BB99173A0}"/>
              </a:ext>
            </a:extLst>
          </p:cNvPr>
          <p:cNvSpPr/>
          <p:nvPr/>
        </p:nvSpPr>
        <p:spPr>
          <a:xfrm>
            <a:off x="4239089" y="3544197"/>
            <a:ext cx="1060350" cy="395306"/>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200" dirty="0">
                <a:latin typeface="HGPｺﾞｼｯｸE" panose="020B0900000000000000" pitchFamily="50" charset="-128"/>
                <a:ea typeface="HGPｺﾞｼｯｸE" panose="020B0900000000000000" pitchFamily="50" charset="-128"/>
              </a:rPr>
              <a:t>変える条件　</a:t>
            </a:r>
            <a:endParaRPr lang="en-US" altLang="ja-JP" sz="1200" dirty="0">
              <a:latin typeface="HG丸ｺﾞｼｯｸM-PRO" panose="020F0600000000000000" pitchFamily="50" charset="-128"/>
              <a:ea typeface="HG丸ｺﾞｼｯｸM-PRO" panose="020F0600000000000000" pitchFamily="50" charset="-128"/>
            </a:endParaRPr>
          </a:p>
          <a:p>
            <a:pPr algn="ctr"/>
            <a:r>
              <a:rPr lang="ja-JP" altLang="en-US" sz="1000" dirty="0">
                <a:latin typeface="HG丸ｺﾞｼｯｸM-PRO" panose="020F0600000000000000" pitchFamily="50" charset="-128"/>
                <a:ea typeface="HG丸ｺﾞｼｯｸM-PRO" panose="020F0600000000000000" pitchFamily="50" charset="-128"/>
              </a:rPr>
              <a:t>弦の長さ</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42" name="矢印: 下 41">
            <a:extLst>
              <a:ext uri="{FF2B5EF4-FFF2-40B4-BE49-F238E27FC236}">
                <a16:creationId xmlns:a16="http://schemas.microsoft.com/office/drawing/2014/main" id="{3CFDAFEA-DBD0-F244-E53D-8CAE2EB6A534}"/>
              </a:ext>
            </a:extLst>
          </p:cNvPr>
          <p:cNvSpPr/>
          <p:nvPr/>
        </p:nvSpPr>
        <p:spPr>
          <a:xfrm>
            <a:off x="4647948" y="2904530"/>
            <a:ext cx="282048" cy="301279"/>
          </a:xfrm>
          <a:prstGeom prst="down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ja-JP" altLang="en-US" sz="1463" dirty="0"/>
          </a:p>
        </p:txBody>
      </p:sp>
      <p:sp>
        <p:nvSpPr>
          <p:cNvPr id="43" name="テキスト ボックス 42">
            <a:extLst>
              <a:ext uri="{FF2B5EF4-FFF2-40B4-BE49-F238E27FC236}">
                <a16:creationId xmlns:a16="http://schemas.microsoft.com/office/drawing/2014/main" id="{7A76D692-C11B-60C2-3740-4DDBC5327D58}"/>
              </a:ext>
            </a:extLst>
          </p:cNvPr>
          <p:cNvSpPr txBox="1"/>
          <p:nvPr/>
        </p:nvSpPr>
        <p:spPr>
          <a:xfrm>
            <a:off x="4178815" y="3983967"/>
            <a:ext cx="3530708" cy="469359"/>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条件を制御する視点</a:t>
            </a:r>
            <a:r>
              <a:rPr lang="ja-JP" altLang="en-US" sz="1200" dirty="0">
                <a:latin typeface="HG丸ｺﾞｼｯｸM-PRO" panose="020F0600000000000000" pitchFamily="50" charset="-128"/>
                <a:ea typeface="HG丸ｺﾞｼｯｸM-PRO" panose="020F0600000000000000" pitchFamily="50" charset="-128"/>
              </a:rPr>
              <a:t>で実験の計画を立てる</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000" dirty="0">
                <a:latin typeface="BIZ UDPゴシック" panose="020B0400000000000000" pitchFamily="50" charset="-128"/>
                <a:ea typeface="BIZ UDPゴシック" panose="020B0400000000000000" pitchFamily="50" charset="-128"/>
              </a:rPr>
              <a:t>　　</a:t>
            </a:r>
            <a:r>
              <a:rPr lang="ja-JP" altLang="en-US" sz="1050" dirty="0">
                <a:latin typeface="BIZ UDPゴシック" panose="020B0400000000000000" pitchFamily="50" charset="-128"/>
                <a:ea typeface="BIZ UDPゴシック" panose="020B0400000000000000" pitchFamily="50" charset="-128"/>
              </a:rPr>
              <a:t>変化させる条件は１つだけで、他の条件はそろえる</a:t>
            </a:r>
            <a:endParaRPr lang="ja-JP" altLang="en-US" sz="1000" dirty="0">
              <a:latin typeface="BIZ UDPゴシック" panose="020B0400000000000000" pitchFamily="50" charset="-128"/>
              <a:ea typeface="BIZ UDPゴシック" panose="020B0400000000000000" pitchFamily="50" charset="-128"/>
            </a:endParaRPr>
          </a:p>
        </p:txBody>
      </p:sp>
      <p:sp>
        <p:nvSpPr>
          <p:cNvPr id="44" name="吹き出し: 角を丸めた四角形 43">
            <a:extLst>
              <a:ext uri="{FF2B5EF4-FFF2-40B4-BE49-F238E27FC236}">
                <a16:creationId xmlns:a16="http://schemas.microsoft.com/office/drawing/2014/main" id="{0BDD5E2E-052F-E600-29ED-215D86A95EF6}"/>
              </a:ext>
            </a:extLst>
          </p:cNvPr>
          <p:cNvSpPr/>
          <p:nvPr/>
        </p:nvSpPr>
        <p:spPr>
          <a:xfrm>
            <a:off x="3652281" y="2206684"/>
            <a:ext cx="1024809" cy="792264"/>
          </a:xfrm>
          <a:prstGeom prst="wedgeRoundRectCallout">
            <a:avLst>
              <a:gd name="adj1" fmla="val -61867"/>
              <a:gd name="adj2" fmla="val 1158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ギターの弦の太さは違っていたから関係あるかな。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47" name="吹き出し: 角を丸めた四角形 46">
            <a:extLst>
              <a:ext uri="{FF2B5EF4-FFF2-40B4-BE49-F238E27FC236}">
                <a16:creationId xmlns:a16="http://schemas.microsoft.com/office/drawing/2014/main" id="{B167DF34-9320-4F94-6A95-C3A6EE6077F9}"/>
              </a:ext>
            </a:extLst>
          </p:cNvPr>
          <p:cNvSpPr/>
          <p:nvPr/>
        </p:nvSpPr>
        <p:spPr>
          <a:xfrm>
            <a:off x="2761273" y="3286249"/>
            <a:ext cx="1389110" cy="482823"/>
          </a:xfrm>
          <a:prstGeom prst="wedgeRoundRectCallout">
            <a:avLst>
              <a:gd name="adj1" fmla="val -14025"/>
              <a:gd name="adj2" fmla="val -70318"/>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975" dirty="0">
                <a:latin typeface="HG丸ｺﾞｼｯｸM-PRO" panose="020F0600000000000000" pitchFamily="50" charset="-128"/>
                <a:ea typeface="HG丸ｺﾞｼｯｸM-PRO" panose="020F0600000000000000" pitchFamily="50" charset="-128"/>
              </a:rPr>
              <a:t>大きな楽器ほど音が低いから、弦が長いと低いと思うな。</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52" name="正方形/長方形 51">
            <a:extLst>
              <a:ext uri="{FF2B5EF4-FFF2-40B4-BE49-F238E27FC236}">
                <a16:creationId xmlns:a16="http://schemas.microsoft.com/office/drawing/2014/main" id="{1B957C77-79A8-A7A8-E776-BF273EEF7073}"/>
              </a:ext>
            </a:extLst>
          </p:cNvPr>
          <p:cNvSpPr/>
          <p:nvPr/>
        </p:nvSpPr>
        <p:spPr>
          <a:xfrm>
            <a:off x="4296127" y="4618459"/>
            <a:ext cx="3228287" cy="587752"/>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en-US" altLang="ja-JP" sz="1100" dirty="0">
                <a:latin typeface="HG丸ｺﾞｼｯｸM-PRO" panose="020F0600000000000000" pitchFamily="50" charset="-128"/>
                <a:ea typeface="HG丸ｺﾞｼｯｸM-PRO" panose="020F0600000000000000" pitchFamily="50" charset="-128"/>
              </a:rPr>
              <a:t>【</a:t>
            </a:r>
            <a:r>
              <a:rPr lang="ja-JP" altLang="en-US" sz="1100" dirty="0">
                <a:latin typeface="HG丸ｺﾞｼｯｸM-PRO" panose="020F0600000000000000" pitchFamily="50" charset="-128"/>
                <a:ea typeface="HG丸ｺﾞｼｯｸM-PRO" panose="020F0600000000000000" pitchFamily="50" charset="-128"/>
              </a:rPr>
              <a:t>小３</a:t>
            </a:r>
            <a:r>
              <a:rPr lang="en-US" altLang="ja-JP" sz="1100" dirty="0">
                <a:latin typeface="HG丸ｺﾞｼｯｸM-PRO" panose="020F0600000000000000" pitchFamily="50" charset="-128"/>
                <a:ea typeface="HG丸ｺﾞｼｯｸM-PRO" panose="020F0600000000000000" pitchFamily="50" charset="-128"/>
              </a:rPr>
              <a:t>】</a:t>
            </a:r>
            <a:r>
              <a:rPr lang="ja-JP" altLang="en-US" sz="1100" dirty="0">
                <a:latin typeface="HG丸ｺﾞｼｯｸM-PRO" panose="020F0600000000000000" pitchFamily="50" charset="-128"/>
                <a:ea typeface="HG丸ｺﾞｼｯｸM-PRO" panose="020F0600000000000000" pitchFamily="50" charset="-128"/>
              </a:rPr>
              <a:t>音が大きいときは、ふるえ方も大きい。</a:t>
            </a:r>
            <a:endParaRPr lang="en-US" altLang="ja-JP" sz="1100" dirty="0">
              <a:latin typeface="HG丸ｺﾞｼｯｸM-PRO" panose="020F0600000000000000" pitchFamily="50" charset="-128"/>
              <a:ea typeface="HG丸ｺﾞｼｯｸM-PRO" panose="020F0600000000000000" pitchFamily="50" charset="-128"/>
            </a:endParaRPr>
          </a:p>
          <a:p>
            <a:r>
              <a:rPr lang="ja-JP" altLang="en-US" sz="1100" dirty="0">
                <a:latin typeface="HG丸ｺﾞｼｯｸM-PRO" panose="020F0600000000000000" pitchFamily="50" charset="-128"/>
                <a:ea typeface="HG丸ｺﾞｼｯｸM-PRO" panose="020F0600000000000000" pitchFamily="50" charset="-128"/>
              </a:rPr>
              <a:t>　ふるえ方の違いを</a:t>
            </a:r>
            <a:endParaRPr lang="en-US" altLang="ja-JP" sz="1100" dirty="0">
              <a:latin typeface="HG丸ｺﾞｼｯｸM-PRO" panose="020F0600000000000000" pitchFamily="50" charset="-128"/>
              <a:ea typeface="HG丸ｺﾞｼｯｸM-PRO" panose="020F0600000000000000" pitchFamily="50" charset="-128"/>
            </a:endParaRPr>
          </a:p>
          <a:p>
            <a:r>
              <a:rPr lang="ja-JP" altLang="en-US" sz="1100" dirty="0">
                <a:latin typeface="HG丸ｺﾞｼｯｸM-PRO" panose="020F0600000000000000" pitchFamily="50" charset="-128"/>
                <a:ea typeface="HG丸ｺﾞｼｯｸM-PRO" panose="020F0600000000000000" pitchFamily="50" charset="-128"/>
              </a:rPr>
              <a:t>　　　　手の感覚やビーズの数で表した。</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62" name="正方形/長方形 61">
            <a:extLst>
              <a:ext uri="{FF2B5EF4-FFF2-40B4-BE49-F238E27FC236}">
                <a16:creationId xmlns:a16="http://schemas.microsoft.com/office/drawing/2014/main" id="{103AB1CF-D105-7ECF-C364-1CF1E07AEB2D}"/>
              </a:ext>
            </a:extLst>
          </p:cNvPr>
          <p:cNvSpPr/>
          <p:nvPr/>
        </p:nvSpPr>
        <p:spPr>
          <a:xfrm>
            <a:off x="3793672" y="5745723"/>
            <a:ext cx="3687271" cy="935130"/>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中１</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振幅が大きいほど、音は大きい</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振動数が大きいほど、音は高い</a:t>
            </a:r>
            <a:endParaRPr lang="en-US" altLang="ja-JP" sz="1200" dirty="0">
              <a:latin typeface="HG丸ｺﾞｼｯｸM-PRO" panose="020F0600000000000000" pitchFamily="50" charset="-128"/>
              <a:ea typeface="HG丸ｺﾞｼｯｸM-PRO" panose="020F0600000000000000" pitchFamily="50" charset="-128"/>
            </a:endParaRPr>
          </a:p>
          <a:p>
            <a:endParaRPr lang="en-US" altLang="ja-JP" sz="1138" dirty="0">
              <a:latin typeface="HG丸ｺﾞｼｯｸM-PRO" panose="020F0600000000000000" pitchFamily="50" charset="-128"/>
              <a:ea typeface="HG丸ｺﾞｼｯｸM-PRO" panose="020F0600000000000000" pitchFamily="50" charset="-128"/>
            </a:endParaRPr>
          </a:p>
          <a:p>
            <a:endParaRPr lang="en-US" altLang="ja-JP" sz="1138" dirty="0">
              <a:latin typeface="HG丸ｺﾞｼｯｸM-PRO" panose="020F0600000000000000" pitchFamily="50" charset="-128"/>
              <a:ea typeface="HG丸ｺﾞｼｯｸM-PRO" panose="020F0600000000000000" pitchFamily="50" charset="-128"/>
            </a:endParaRPr>
          </a:p>
          <a:p>
            <a:endParaRPr lang="en-US" altLang="ja-JP" sz="1138" dirty="0">
              <a:latin typeface="HG丸ｺﾞｼｯｸM-PRO" panose="020F0600000000000000" pitchFamily="50" charset="-128"/>
              <a:ea typeface="HG丸ｺﾞｼｯｸM-PRO" panose="020F0600000000000000" pitchFamily="50" charset="-128"/>
            </a:endParaRPr>
          </a:p>
        </p:txBody>
      </p:sp>
      <p:sp>
        <p:nvSpPr>
          <p:cNvPr id="61" name="正方形/長方形 60">
            <a:extLst>
              <a:ext uri="{FF2B5EF4-FFF2-40B4-BE49-F238E27FC236}">
                <a16:creationId xmlns:a16="http://schemas.microsoft.com/office/drawing/2014/main" id="{D9A735EC-6D14-40FC-EE87-A103F302174D}"/>
              </a:ext>
            </a:extLst>
          </p:cNvPr>
          <p:cNvSpPr/>
          <p:nvPr/>
        </p:nvSpPr>
        <p:spPr>
          <a:xfrm>
            <a:off x="3735256" y="6168641"/>
            <a:ext cx="3804644" cy="463106"/>
          </a:xfrm>
          <a:prstGeom prst="rect">
            <a:avLst/>
          </a:prstGeom>
          <a:noFill/>
          <a:ln w="19050">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200" dirty="0">
                <a:latin typeface="HG丸ｺﾞｼｯｸM-PRO" panose="020F0600000000000000" pitchFamily="50" charset="-128"/>
                <a:ea typeface="HG丸ｺﾞｼｯｸM-PRO" panose="020F0600000000000000" pitchFamily="50" charset="-128"/>
              </a:rPr>
              <a:t>　振動の振れ幅</a:t>
            </a:r>
            <a:r>
              <a:rPr lang="ja-JP" altLang="en-US" sz="1400" dirty="0">
                <a:latin typeface="HG丸ｺﾞｼｯｸM-PRO" panose="020F0600000000000000" pitchFamily="50" charset="-128"/>
                <a:ea typeface="HG丸ｺﾞｼｯｸM-PRO" panose="020F0600000000000000" pitchFamily="50" charset="-128"/>
              </a:rPr>
              <a:t>：</a:t>
            </a:r>
            <a:r>
              <a:rPr lang="ja-JP" altLang="en-US" sz="1400" dirty="0">
                <a:latin typeface="HGPｺﾞｼｯｸE" panose="020B0900000000000000" pitchFamily="50" charset="-128"/>
                <a:ea typeface="HGPｺﾞｼｯｸE" panose="020B0900000000000000" pitchFamily="50" charset="-128"/>
              </a:rPr>
              <a:t>振幅</a:t>
            </a:r>
            <a:r>
              <a:rPr lang="ja-JP" altLang="en-US" sz="1400" dirty="0">
                <a:latin typeface="HG丸ｺﾞｼｯｸM-PRO" panose="020F0600000000000000" pitchFamily="50" charset="-128"/>
                <a:ea typeface="HG丸ｺﾞｼｯｸM-PRO" panose="020F06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音の波形の</a:t>
            </a:r>
            <a:r>
              <a:rPr lang="ja-JP" altLang="en-US" sz="1400" dirty="0">
                <a:latin typeface="HGP創英角ｺﾞｼｯｸUB" panose="020B0900000000000000" pitchFamily="50" charset="-128"/>
                <a:ea typeface="HGP創英角ｺﾞｼｯｸUB" panose="020B0900000000000000" pitchFamily="50" charset="-128"/>
              </a:rPr>
              <a:t>波の高さ</a:t>
            </a:r>
            <a:r>
              <a:rPr lang="ja-JP" altLang="en-US" sz="1400" dirty="0">
                <a:latin typeface="HG丸ｺﾞｼｯｸM-PRO" panose="020F0600000000000000" pitchFamily="50" charset="-128"/>
                <a:ea typeface="HG丸ｺﾞｼｯｸM-PRO" panose="020F0600000000000000" pitchFamily="50" charset="-128"/>
              </a:rPr>
              <a:t>　　</a:t>
            </a:r>
            <a:endParaRPr lang="en-US" altLang="ja-JP" sz="14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振動する速さ</a:t>
            </a:r>
            <a:r>
              <a:rPr lang="ja-JP" altLang="en-US" sz="1400" dirty="0">
                <a:latin typeface="HG丸ｺﾞｼｯｸM-PRO" panose="020F0600000000000000" pitchFamily="50" charset="-128"/>
                <a:ea typeface="HG丸ｺﾞｼｯｸM-PRO" panose="020F0600000000000000" pitchFamily="50" charset="-128"/>
              </a:rPr>
              <a:t>：</a:t>
            </a:r>
            <a:r>
              <a:rPr lang="ja-JP" altLang="en-US" sz="1400" dirty="0">
                <a:latin typeface="HGPｺﾞｼｯｸE" panose="020B0900000000000000" pitchFamily="50" charset="-128"/>
                <a:ea typeface="HGPｺﾞｼｯｸE" panose="020B0900000000000000" pitchFamily="50" charset="-128"/>
              </a:rPr>
              <a:t>振動数</a:t>
            </a:r>
            <a:r>
              <a:rPr lang="ja-JP" altLang="en-US" sz="1400" dirty="0">
                <a:latin typeface="HG丸ｺﾞｼｯｸM-PRO" panose="020F0600000000000000" pitchFamily="50" charset="-128"/>
                <a:ea typeface="HG丸ｺﾞｼｯｸM-PRO" panose="020F06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音の波形の</a:t>
            </a:r>
            <a:r>
              <a:rPr lang="ja-JP" altLang="en-US" sz="1400" dirty="0">
                <a:latin typeface="HGP創英角ｺﾞｼｯｸUB" panose="020B0900000000000000" pitchFamily="50" charset="-128"/>
                <a:ea typeface="HGP創英角ｺﾞｼｯｸUB" panose="020B0900000000000000" pitchFamily="50" charset="-128"/>
              </a:rPr>
              <a:t>波の数</a:t>
            </a:r>
            <a:endParaRPr lang="en-US" altLang="ja-JP" sz="1400" dirty="0">
              <a:latin typeface="HGP創英角ｺﾞｼｯｸUB" panose="020B0900000000000000" pitchFamily="50" charset="-128"/>
              <a:ea typeface="HGP創英角ｺﾞｼｯｸUB" panose="020B0900000000000000" pitchFamily="50" charset="-128"/>
            </a:endParaRPr>
          </a:p>
        </p:txBody>
      </p:sp>
      <p:sp>
        <p:nvSpPr>
          <p:cNvPr id="58" name="矢印: 下 57">
            <a:extLst>
              <a:ext uri="{FF2B5EF4-FFF2-40B4-BE49-F238E27FC236}">
                <a16:creationId xmlns:a16="http://schemas.microsoft.com/office/drawing/2014/main" id="{80E5A0D8-F745-57F0-F68B-A1E77DD112CB}"/>
              </a:ext>
            </a:extLst>
          </p:cNvPr>
          <p:cNvSpPr/>
          <p:nvPr/>
        </p:nvSpPr>
        <p:spPr>
          <a:xfrm>
            <a:off x="7180253" y="5167176"/>
            <a:ext cx="338925" cy="447751"/>
          </a:xfrm>
          <a:prstGeom prst="downArrow">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ja-JP" altLang="en-US" sz="1463" dirty="0"/>
          </a:p>
        </p:txBody>
      </p:sp>
      <p:pic>
        <p:nvPicPr>
          <p:cNvPr id="63" name="図 62">
            <a:extLst>
              <a:ext uri="{FF2B5EF4-FFF2-40B4-BE49-F238E27FC236}">
                <a16:creationId xmlns:a16="http://schemas.microsoft.com/office/drawing/2014/main" id="{70464187-75FC-3EC3-31D9-F9BF46D4AD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7034" y="5374417"/>
            <a:ext cx="563914" cy="648178"/>
          </a:xfrm>
          <a:prstGeom prst="rect">
            <a:avLst/>
          </a:prstGeom>
        </p:spPr>
      </p:pic>
      <p:sp>
        <p:nvSpPr>
          <p:cNvPr id="66" name="吹き出し: 角を丸めた四角形 65">
            <a:extLst>
              <a:ext uri="{FF2B5EF4-FFF2-40B4-BE49-F238E27FC236}">
                <a16:creationId xmlns:a16="http://schemas.microsoft.com/office/drawing/2014/main" id="{272228B5-44F8-520A-E357-1E838495F404}"/>
              </a:ext>
            </a:extLst>
          </p:cNvPr>
          <p:cNvSpPr/>
          <p:nvPr/>
        </p:nvSpPr>
        <p:spPr>
          <a:xfrm>
            <a:off x="2714877" y="4517824"/>
            <a:ext cx="1522014" cy="699465"/>
          </a:xfrm>
          <a:prstGeom prst="wedgeRoundRectCallout">
            <a:avLst>
              <a:gd name="adj1" fmla="val -35646"/>
              <a:gd name="adj2" fmla="val 61837"/>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振動数を大きくするには、弦を短くする、弦を強く張る、弦を細くする方法があるね。</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51" name="図 50">
            <a:extLst>
              <a:ext uri="{FF2B5EF4-FFF2-40B4-BE49-F238E27FC236}">
                <a16:creationId xmlns:a16="http://schemas.microsoft.com/office/drawing/2014/main" id="{79C15039-1376-A994-92D1-C38C8AE0AD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30121" y="6022595"/>
            <a:ext cx="905135" cy="739947"/>
          </a:xfrm>
          <a:prstGeom prst="rect">
            <a:avLst/>
          </a:prstGeom>
        </p:spPr>
      </p:pic>
      <p:sp>
        <p:nvSpPr>
          <p:cNvPr id="67" name="テキスト ボックス 66">
            <a:extLst>
              <a:ext uri="{FF2B5EF4-FFF2-40B4-BE49-F238E27FC236}">
                <a16:creationId xmlns:a16="http://schemas.microsoft.com/office/drawing/2014/main" id="{110A0AD7-6D90-6305-752B-1B4C5C66072F}"/>
              </a:ext>
            </a:extLst>
          </p:cNvPr>
          <p:cNvSpPr txBox="1"/>
          <p:nvPr/>
        </p:nvSpPr>
        <p:spPr>
          <a:xfrm>
            <a:off x="7614477" y="3448348"/>
            <a:ext cx="2220428"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条件がそろっているかどうか問いかけることで、弦をはじく人、弦のはじく場所などの細かい条件までそろえることに気付けるようにする。</a:t>
            </a:r>
          </a:p>
        </p:txBody>
      </p:sp>
      <p:grpSp>
        <p:nvGrpSpPr>
          <p:cNvPr id="7" name="グループ化 6">
            <a:extLst>
              <a:ext uri="{FF2B5EF4-FFF2-40B4-BE49-F238E27FC236}">
                <a16:creationId xmlns:a16="http://schemas.microsoft.com/office/drawing/2014/main" id="{8D68D669-27CD-7E6C-7E0B-7AD3409765D7}"/>
              </a:ext>
            </a:extLst>
          </p:cNvPr>
          <p:cNvGrpSpPr/>
          <p:nvPr/>
        </p:nvGrpSpPr>
        <p:grpSpPr>
          <a:xfrm>
            <a:off x="2739680" y="1739545"/>
            <a:ext cx="3664782" cy="292388"/>
            <a:chOff x="3417648" y="1497755"/>
            <a:chExt cx="4510501" cy="359862"/>
          </a:xfrm>
        </p:grpSpPr>
        <p:sp>
          <p:nvSpPr>
            <p:cNvPr id="13" name="四角形: 角を丸くする 12">
              <a:extLst>
                <a:ext uri="{FF2B5EF4-FFF2-40B4-BE49-F238E27FC236}">
                  <a16:creationId xmlns:a16="http://schemas.microsoft.com/office/drawing/2014/main" id="{A2881919-B40D-1E3F-6174-51CB5782DCAC}"/>
                </a:ext>
              </a:extLst>
            </p:cNvPr>
            <p:cNvSpPr/>
            <p:nvPr/>
          </p:nvSpPr>
          <p:spPr>
            <a:xfrm>
              <a:off x="3417648" y="1510175"/>
              <a:ext cx="4510501" cy="332274"/>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6" name="テキスト ボックス 15">
              <a:extLst>
                <a:ext uri="{FF2B5EF4-FFF2-40B4-BE49-F238E27FC236}">
                  <a16:creationId xmlns:a16="http://schemas.microsoft.com/office/drawing/2014/main" id="{C878E444-AF2C-3E25-FF64-B5C5B7793548}"/>
                </a:ext>
              </a:extLst>
            </p:cNvPr>
            <p:cNvSpPr txBox="1"/>
            <p:nvPr/>
          </p:nvSpPr>
          <p:spPr>
            <a:xfrm>
              <a:off x="3623487" y="1497755"/>
              <a:ext cx="4229943" cy="359862"/>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生徒が「見方・考え方」を働かせている姿の例</a:t>
              </a:r>
            </a:p>
          </p:txBody>
        </p:sp>
      </p:grpSp>
      <p:sp>
        <p:nvSpPr>
          <p:cNvPr id="17" name="四角形: 角を丸くする 16">
            <a:extLst>
              <a:ext uri="{FF2B5EF4-FFF2-40B4-BE49-F238E27FC236}">
                <a16:creationId xmlns:a16="http://schemas.microsoft.com/office/drawing/2014/main" id="{EAC4B09B-168F-533A-CA6B-9A1BB51C18E8}"/>
              </a:ext>
            </a:extLst>
          </p:cNvPr>
          <p:cNvSpPr/>
          <p:nvPr/>
        </p:nvSpPr>
        <p:spPr>
          <a:xfrm>
            <a:off x="5512818" y="652290"/>
            <a:ext cx="4246531" cy="40825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526345" y="627521"/>
            <a:ext cx="4387219"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「量的・関係的な視点」「多面的に考える」「関係付ける」　</a:t>
            </a:r>
          </a:p>
        </p:txBody>
      </p:sp>
      <p:grpSp>
        <p:nvGrpSpPr>
          <p:cNvPr id="18" name="グループ化 17">
            <a:extLst>
              <a:ext uri="{FF2B5EF4-FFF2-40B4-BE49-F238E27FC236}">
                <a16:creationId xmlns:a16="http://schemas.microsoft.com/office/drawing/2014/main" id="{440E66F0-6220-4D49-60F0-BF2BE99883C7}"/>
              </a:ext>
            </a:extLst>
          </p:cNvPr>
          <p:cNvGrpSpPr/>
          <p:nvPr/>
        </p:nvGrpSpPr>
        <p:grpSpPr>
          <a:xfrm>
            <a:off x="7684575" y="1092137"/>
            <a:ext cx="2106384" cy="454387"/>
            <a:chOff x="8769479" y="880222"/>
            <a:chExt cx="2592473" cy="559247"/>
          </a:xfrm>
        </p:grpSpPr>
        <p:sp>
          <p:nvSpPr>
            <p:cNvPr id="19" name="四角形: 角を丸くする 18">
              <a:extLst>
                <a:ext uri="{FF2B5EF4-FFF2-40B4-BE49-F238E27FC236}">
                  <a16:creationId xmlns:a16="http://schemas.microsoft.com/office/drawing/2014/main" id="{4CAF23BD-A825-22D5-1945-CE9B667B2C0A}"/>
                </a:ext>
              </a:extLst>
            </p:cNvPr>
            <p:cNvSpPr/>
            <p:nvPr/>
          </p:nvSpPr>
          <p:spPr>
            <a:xfrm>
              <a:off x="8769479" y="880222"/>
              <a:ext cx="2592473" cy="55924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5" name="テキスト ボックス 24">
              <a:extLst>
                <a:ext uri="{FF2B5EF4-FFF2-40B4-BE49-F238E27FC236}">
                  <a16:creationId xmlns:a16="http://schemas.microsoft.com/office/drawing/2014/main" id="{68BF0B45-A721-C15C-AF02-51407FC3C351}"/>
                </a:ext>
              </a:extLst>
            </p:cNvPr>
            <p:cNvSpPr txBox="1"/>
            <p:nvPr/>
          </p:nvSpPr>
          <p:spPr>
            <a:xfrm>
              <a:off x="8837080" y="890856"/>
              <a:ext cx="2218021" cy="544687"/>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「見方・考え方」を</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豊かにするポイントの例</a:t>
              </a:r>
            </a:p>
          </p:txBody>
        </p:sp>
      </p:grpSp>
      <p:sp>
        <p:nvSpPr>
          <p:cNvPr id="12" name="テキスト ボックス 11">
            <a:extLst>
              <a:ext uri="{FF2B5EF4-FFF2-40B4-BE49-F238E27FC236}">
                <a16:creationId xmlns:a16="http://schemas.microsoft.com/office/drawing/2014/main" id="{B7B73A21-B3AC-BD97-2EAD-EBC531521672}"/>
              </a:ext>
            </a:extLst>
          </p:cNvPr>
          <p:cNvSpPr txBox="1"/>
          <p:nvPr/>
        </p:nvSpPr>
        <p:spPr>
          <a:xfrm>
            <a:off x="7626291" y="6286846"/>
            <a:ext cx="1802142" cy="267446"/>
          </a:xfrm>
          <a:prstGeom prst="rect">
            <a:avLst/>
          </a:prstGeom>
          <a:noFill/>
        </p:spPr>
        <p:txBody>
          <a:bodyPr wrap="square" rtlCol="0">
            <a:spAutoFit/>
          </a:bodyPr>
          <a:lstStyle/>
          <a:p>
            <a:pPr algn="just"/>
            <a:r>
              <a:rPr lang="ja-JP" altLang="en-US" sz="1138" dirty="0">
                <a:latin typeface="BIZ UDPゴシック" panose="020B0400000000000000" pitchFamily="50" charset="-128"/>
                <a:ea typeface="BIZ UDPゴシック" panose="020B0400000000000000" pitchFamily="50" charset="-128"/>
              </a:rPr>
              <a:t>小４「音の性質」→</a:t>
            </a:r>
            <a:endParaRPr lang="en-US" altLang="ja-JP" sz="1138" dirty="0">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8387E190-7967-AD86-19DD-1739ABDA3E6F}"/>
              </a:ext>
            </a:extLst>
          </p:cNvPr>
          <p:cNvGrpSpPr/>
          <p:nvPr/>
        </p:nvGrpSpPr>
        <p:grpSpPr>
          <a:xfrm>
            <a:off x="68407" y="1015337"/>
            <a:ext cx="1303101" cy="292388"/>
            <a:chOff x="169573" y="420097"/>
            <a:chExt cx="1603817" cy="359862"/>
          </a:xfrm>
        </p:grpSpPr>
        <p:sp>
          <p:nvSpPr>
            <p:cNvPr id="26" name="四角形: 角を丸くする 25">
              <a:extLst>
                <a:ext uri="{FF2B5EF4-FFF2-40B4-BE49-F238E27FC236}">
                  <a16:creationId xmlns:a16="http://schemas.microsoft.com/office/drawing/2014/main" id="{6F136C73-9598-975B-3B43-C7FF737865C5}"/>
                </a:ext>
              </a:extLst>
            </p:cNvPr>
            <p:cNvSpPr/>
            <p:nvPr/>
          </p:nvSpPr>
          <p:spPr>
            <a:xfrm>
              <a:off x="169573" y="430826"/>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9" name="テキスト ボックス 28">
              <a:extLst>
                <a:ext uri="{FF2B5EF4-FFF2-40B4-BE49-F238E27FC236}">
                  <a16:creationId xmlns:a16="http://schemas.microsoft.com/office/drawing/2014/main" id="{F2FE07C5-AF2C-700F-9BF1-03D1359FB254}"/>
                </a:ext>
              </a:extLst>
            </p:cNvPr>
            <p:cNvSpPr txBox="1"/>
            <p:nvPr/>
          </p:nvSpPr>
          <p:spPr>
            <a:xfrm>
              <a:off x="356236" y="420097"/>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sp>
        <p:nvSpPr>
          <p:cNvPr id="45" name="テキスト ボックス 44">
            <a:extLst>
              <a:ext uri="{FF2B5EF4-FFF2-40B4-BE49-F238E27FC236}">
                <a16:creationId xmlns:a16="http://schemas.microsoft.com/office/drawing/2014/main" id="{055D038D-8A81-EAE4-E894-A28FB4746BC4}"/>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１５</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41226827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CB4E27C9-65A3-730A-99A7-C7826B07EAE9}"/>
              </a:ext>
            </a:extLst>
          </p:cNvPr>
          <p:cNvSpPr txBox="1"/>
          <p:nvPr/>
        </p:nvSpPr>
        <p:spPr>
          <a:xfrm>
            <a:off x="2844319" y="5536157"/>
            <a:ext cx="4426078" cy="542456"/>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・虫めがねを紙から遠ざけていくと、光の集まる部分は小さくなって、</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明るくなっていくな。温度も上がっていく気がする。</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（量的・関係的）</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0" name="正方形/長方形 39">
            <a:extLst>
              <a:ext uri="{FF2B5EF4-FFF2-40B4-BE49-F238E27FC236}">
                <a16:creationId xmlns:a16="http://schemas.microsoft.com/office/drawing/2014/main" id="{635FE678-1A17-1E66-40BF-C7C8E1519966}"/>
              </a:ext>
            </a:extLst>
          </p:cNvPr>
          <p:cNvSpPr/>
          <p:nvPr/>
        </p:nvSpPr>
        <p:spPr>
          <a:xfrm>
            <a:off x="0" y="607628"/>
            <a:ext cx="9906000" cy="6223478"/>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77203" y="1514335"/>
            <a:ext cx="220767" cy="3621820"/>
          </a:xfrm>
          <a:prstGeom prst="downArrow">
            <a:avLst>
              <a:gd name="adj1" fmla="val 50000"/>
              <a:gd name="adj2" fmla="val 5330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673839" y="1685530"/>
            <a:ext cx="4931168" cy="5097494"/>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63" dirty="0"/>
              <a:t>　</a:t>
            </a:r>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73227" y="1244667"/>
            <a:ext cx="2493812" cy="553998"/>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目に見えない力は、私たちの生活のどのような場所でどのように働いて関わっているのだろうか。</a:t>
            </a:r>
            <a:endParaRPr lang="en-US" altLang="ja-JP" sz="1000" dirty="0">
              <a:latin typeface="HG創英角ｺﾞｼｯｸUB" panose="020B0909000000000000" pitchFamily="49" charset="-128"/>
              <a:ea typeface="HG創英角ｺﾞｼｯｸUB" panose="020B0909000000000000" pitchFamily="49"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78308" y="648083"/>
            <a:ext cx="4874691" cy="338554"/>
          </a:xfrm>
          <a:prstGeom prst="rect">
            <a:avLst/>
          </a:prstGeom>
          <a:noFill/>
        </p:spPr>
        <p:txBody>
          <a:bodyPr wrap="square" rtlCol="0">
            <a:spAutoFit/>
          </a:bodyPr>
          <a:lstStyle/>
          <a:p>
            <a:r>
              <a:rPr lang="ja-JP" altLang="en-US" sz="1600" dirty="0"/>
              <a:t>中１　身近な物理現象「力の働き」全７時間　</a:t>
            </a:r>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78598" y="1861708"/>
            <a:ext cx="248584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力にはどのような働きがあり、どのような種類があるのだろうか。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89074" y="2296929"/>
            <a:ext cx="247164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物体に加わる力は、どのように表せばよいのだろうか。</a:t>
            </a:r>
            <a:endParaRPr lang="en-US" altLang="ja-JP" sz="100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74369" y="5158320"/>
            <a:ext cx="2520403" cy="1631216"/>
          </a:xfrm>
          <a:prstGeom prst="rect">
            <a:avLst/>
          </a:prstGeom>
          <a:solidFill>
            <a:schemeClr val="bg1"/>
          </a:solidFill>
          <a:ln w="38100">
            <a:solidFill>
              <a:srgbClr val="0033CC"/>
            </a:solidFill>
          </a:ln>
        </p:spPr>
        <p:txBody>
          <a:bodyPr wrap="square" rtlCol="0">
            <a:spAutoFit/>
          </a:bodyPr>
          <a:lstStyle/>
          <a:p>
            <a:r>
              <a:rPr lang="ja-JP" altLang="en-US" sz="1000" dirty="0">
                <a:latin typeface="+mn-ea"/>
              </a:rPr>
              <a:t>地球上では必ず、重力が働いていて、その大きさは質量が大きいほど大きい。地球上で物体が止まっているということは、垂直抗力など重力とつり合う力が働いている。摩擦力があることで歩いたり、ブレーキをかけたりすることができる。また、磁力や弾性力を使った道具を利用している。ばねばかりは、ばねに加える力にばねの伸びが比例することを利用した道具である。</a:t>
            </a:r>
            <a:endParaRPr lang="en-US" altLang="ja-JP" sz="1000" dirty="0">
              <a:latin typeface="+mn-ea"/>
            </a:endParaRPr>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646985" y="1651256"/>
            <a:ext cx="2188178"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力を分類する場面では、一人一人が見付けた力やはたらきをＩＣＴ端末を利用して共有し、多面的に考えることができるようにする。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11" name="テキスト ボックス 10">
            <a:extLst>
              <a:ext uri="{FF2B5EF4-FFF2-40B4-BE49-F238E27FC236}">
                <a16:creationId xmlns:a16="http://schemas.microsoft.com/office/drawing/2014/main" id="{09685525-71E1-42E0-7557-72D115CDF17A}"/>
              </a:ext>
            </a:extLst>
          </p:cNvPr>
          <p:cNvSpPr txBox="1"/>
          <p:nvPr/>
        </p:nvSpPr>
        <p:spPr>
          <a:xfrm>
            <a:off x="108248" y="4535727"/>
            <a:ext cx="2461167"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身の回りで働いている力を見付けて説明してみよう。</a:t>
            </a:r>
            <a:endParaRPr lang="en-US" altLang="ja-JP" sz="1000" dirty="0"/>
          </a:p>
        </p:txBody>
      </p:sp>
      <p:sp>
        <p:nvSpPr>
          <p:cNvPr id="35" name="テキスト ボックス 34">
            <a:extLst>
              <a:ext uri="{FF2B5EF4-FFF2-40B4-BE49-F238E27FC236}">
                <a16:creationId xmlns:a16="http://schemas.microsoft.com/office/drawing/2014/main" id="{261D4962-666C-173C-1301-3A70181FF657}"/>
              </a:ext>
            </a:extLst>
          </p:cNvPr>
          <p:cNvSpPr txBox="1"/>
          <p:nvPr/>
        </p:nvSpPr>
        <p:spPr>
          <a:xfrm>
            <a:off x="2682079" y="1064855"/>
            <a:ext cx="4904754" cy="542456"/>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・物体に力が働くと、物体が変形したり動き始めたり、運動の様子が変わること。</a:t>
            </a:r>
            <a:endParaRPr lang="en-US" altLang="ja-JP" sz="975" dirty="0"/>
          </a:p>
          <a:p>
            <a:r>
              <a:rPr lang="ja-JP" altLang="en-US" sz="975" dirty="0"/>
              <a:t>・力は大きさと向きによって表されること。また、物体に働く２力がつり合う条件。</a:t>
            </a:r>
            <a:endParaRPr lang="en-US" altLang="ja-JP" sz="975" dirty="0"/>
          </a:p>
        </p:txBody>
      </p:sp>
      <p:sp>
        <p:nvSpPr>
          <p:cNvPr id="97" name="テキスト ボックス 96">
            <a:extLst>
              <a:ext uri="{FF2B5EF4-FFF2-40B4-BE49-F238E27FC236}">
                <a16:creationId xmlns:a16="http://schemas.microsoft.com/office/drawing/2014/main" id="{3F2140BF-6753-FAD8-E982-D9B3BC279B40}"/>
              </a:ext>
            </a:extLst>
          </p:cNvPr>
          <p:cNvSpPr txBox="1"/>
          <p:nvPr/>
        </p:nvSpPr>
        <p:spPr>
          <a:xfrm>
            <a:off x="7653025" y="2658701"/>
            <a:ext cx="2182621"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ばねに加える力とばねの伸びの関係を調べるということをしっかりと把握させ、変化させる量、変化した量をキーワードとして提示していく。</a:t>
            </a:r>
          </a:p>
        </p:txBody>
      </p:sp>
      <p:sp>
        <p:nvSpPr>
          <p:cNvPr id="3" name="テキスト ボックス 2">
            <a:extLst>
              <a:ext uri="{FF2B5EF4-FFF2-40B4-BE49-F238E27FC236}">
                <a16:creationId xmlns:a16="http://schemas.microsoft.com/office/drawing/2014/main" id="{F7F2A61B-0CB5-4D87-D648-9C87C55C74A0}"/>
              </a:ext>
            </a:extLst>
          </p:cNvPr>
          <p:cNvSpPr txBox="1"/>
          <p:nvPr/>
        </p:nvSpPr>
        <p:spPr>
          <a:xfrm>
            <a:off x="109888" y="2738578"/>
            <a:ext cx="2471641"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ばねに加わる力の大きさとばねの伸びは、どのような関係があるのだろうか。</a:t>
            </a:r>
            <a:endParaRPr lang="en-US" altLang="ja-JP" sz="1000" dirty="0"/>
          </a:p>
        </p:txBody>
      </p:sp>
      <p:sp>
        <p:nvSpPr>
          <p:cNvPr id="5" name="テキスト ボックス 4">
            <a:extLst>
              <a:ext uri="{FF2B5EF4-FFF2-40B4-BE49-F238E27FC236}">
                <a16:creationId xmlns:a16="http://schemas.microsoft.com/office/drawing/2014/main" id="{58CC76C3-2A16-080F-ED48-81695C2AEDEC}"/>
              </a:ext>
            </a:extLst>
          </p:cNvPr>
          <p:cNvSpPr txBox="1"/>
          <p:nvPr/>
        </p:nvSpPr>
        <p:spPr>
          <a:xfrm>
            <a:off x="105373" y="3775237"/>
            <a:ext cx="2471641" cy="707886"/>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物体に２つの力が加わっていても物体が動かないとき、２力の向きや大きさには、どのような関係があるのだろうか。</a:t>
            </a:r>
            <a:endParaRPr lang="en-US" altLang="ja-JP" sz="1000" dirty="0"/>
          </a:p>
        </p:txBody>
      </p:sp>
      <p:sp>
        <p:nvSpPr>
          <p:cNvPr id="15" name="テキスト ボックス 14">
            <a:extLst>
              <a:ext uri="{FF2B5EF4-FFF2-40B4-BE49-F238E27FC236}">
                <a16:creationId xmlns:a16="http://schemas.microsoft.com/office/drawing/2014/main" id="{27441382-331B-1E8D-F535-714B15FEF342}"/>
              </a:ext>
            </a:extLst>
          </p:cNvPr>
          <p:cNvSpPr txBox="1"/>
          <p:nvPr/>
        </p:nvSpPr>
        <p:spPr>
          <a:xfrm>
            <a:off x="5242928" y="4625448"/>
            <a:ext cx="2128472" cy="292388"/>
          </a:xfrm>
          <a:prstGeom prst="rect">
            <a:avLst/>
          </a:prstGeom>
          <a:noFill/>
        </p:spPr>
        <p:txBody>
          <a:bodyPr wrap="square" rtlCol="0">
            <a:spAutoFit/>
          </a:bodyPr>
          <a:lstStyle/>
          <a:p>
            <a:endParaRPr lang="en-US" altLang="ja-JP" sz="1300" dirty="0">
              <a:latin typeface="HGPｺﾞｼｯｸE" panose="020B0900000000000000" pitchFamily="50" charset="-128"/>
              <a:ea typeface="HGPｺﾞｼｯｸE" panose="020B0900000000000000" pitchFamily="50" charset="-128"/>
            </a:endParaRPr>
          </a:p>
        </p:txBody>
      </p:sp>
      <p:sp>
        <p:nvSpPr>
          <p:cNvPr id="27" name="テキスト ボックス 26">
            <a:extLst>
              <a:ext uri="{FF2B5EF4-FFF2-40B4-BE49-F238E27FC236}">
                <a16:creationId xmlns:a16="http://schemas.microsoft.com/office/drawing/2014/main" id="{EF80499F-7BFB-CF71-5D50-AC1B34874886}"/>
              </a:ext>
            </a:extLst>
          </p:cNvPr>
          <p:cNvSpPr txBox="1"/>
          <p:nvPr/>
        </p:nvSpPr>
        <p:spPr>
          <a:xfrm>
            <a:off x="7653023" y="3691200"/>
            <a:ext cx="2172974"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結果をどのように表すといいかを考えさせ、数学での学習を思い出させながら、表やグラフが準備できるようにする。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0" name="テキスト ボックス 29">
            <a:extLst>
              <a:ext uri="{FF2B5EF4-FFF2-40B4-BE49-F238E27FC236}">
                <a16:creationId xmlns:a16="http://schemas.microsoft.com/office/drawing/2014/main" id="{5C9FFE56-03E9-8AC9-E38E-96066D856BA1}"/>
              </a:ext>
            </a:extLst>
          </p:cNvPr>
          <p:cNvSpPr txBox="1"/>
          <p:nvPr/>
        </p:nvSpPr>
        <p:spPr>
          <a:xfrm>
            <a:off x="7680676" y="4566413"/>
            <a:ext cx="2172974"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いろいろな種類のばねを用意して実験を行い、各班の結果から、多面的に考察できるようにする。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 name="テキスト ボックス 6">
            <a:extLst>
              <a:ext uri="{FF2B5EF4-FFF2-40B4-BE49-F238E27FC236}">
                <a16:creationId xmlns:a16="http://schemas.microsoft.com/office/drawing/2014/main" id="{5A81BA89-3589-F46B-1773-54F6F751CBAF}"/>
              </a:ext>
            </a:extLst>
          </p:cNvPr>
          <p:cNvSpPr txBox="1"/>
          <p:nvPr/>
        </p:nvSpPr>
        <p:spPr>
          <a:xfrm>
            <a:off x="113770" y="3333373"/>
            <a:ext cx="247164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重力と質量はどのように違う　</a:t>
            </a:r>
            <a:endParaRPr lang="en-US" altLang="ja-JP" sz="1000" dirty="0"/>
          </a:p>
          <a:p>
            <a:r>
              <a:rPr lang="ja-JP" altLang="en-US" sz="1000" dirty="0"/>
              <a:t>のだろうか。</a:t>
            </a:r>
            <a:endParaRPr lang="en-US" altLang="ja-JP" sz="1000" dirty="0"/>
          </a:p>
        </p:txBody>
      </p:sp>
      <p:sp>
        <p:nvSpPr>
          <p:cNvPr id="31" name="テキスト ボックス 30">
            <a:extLst>
              <a:ext uri="{FF2B5EF4-FFF2-40B4-BE49-F238E27FC236}">
                <a16:creationId xmlns:a16="http://schemas.microsoft.com/office/drawing/2014/main" id="{54E272FA-36B4-8C0E-D2EA-131866B99E17}"/>
              </a:ext>
            </a:extLst>
          </p:cNvPr>
          <p:cNvSpPr txBox="1"/>
          <p:nvPr/>
        </p:nvSpPr>
        <p:spPr>
          <a:xfrm>
            <a:off x="3664874" y="2713052"/>
            <a:ext cx="3605523" cy="307777"/>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　</a:t>
            </a:r>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を働かせて探究する</a:t>
            </a:r>
            <a:endParaRPr lang="en-US" altLang="ja-JP" sz="1200" dirty="0">
              <a:latin typeface="HG丸ｺﾞｼｯｸM-PRO" panose="020F0600000000000000" pitchFamily="50" charset="-128"/>
              <a:ea typeface="HG丸ｺﾞｼｯｸM-PRO" panose="020F0600000000000000" pitchFamily="50" charset="-128"/>
            </a:endParaRPr>
          </a:p>
        </p:txBody>
      </p:sp>
      <p:grpSp>
        <p:nvGrpSpPr>
          <p:cNvPr id="68" name="グループ化 67">
            <a:extLst>
              <a:ext uri="{FF2B5EF4-FFF2-40B4-BE49-F238E27FC236}">
                <a16:creationId xmlns:a16="http://schemas.microsoft.com/office/drawing/2014/main" id="{C5F6DC44-0904-8DE1-6287-F0A4F572C703}"/>
              </a:ext>
            </a:extLst>
          </p:cNvPr>
          <p:cNvGrpSpPr/>
          <p:nvPr/>
        </p:nvGrpSpPr>
        <p:grpSpPr>
          <a:xfrm>
            <a:off x="2722374" y="2207081"/>
            <a:ext cx="836063" cy="1339528"/>
            <a:chOff x="3569811" y="3791484"/>
            <a:chExt cx="1075675" cy="1704532"/>
          </a:xfrm>
        </p:grpSpPr>
        <p:grpSp>
          <p:nvGrpSpPr>
            <p:cNvPr id="45" name="グループ化 44">
              <a:extLst>
                <a:ext uri="{FF2B5EF4-FFF2-40B4-BE49-F238E27FC236}">
                  <a16:creationId xmlns:a16="http://schemas.microsoft.com/office/drawing/2014/main" id="{613B0289-D855-BD5C-9CDB-65CABF6F9219}"/>
                </a:ext>
              </a:extLst>
            </p:cNvPr>
            <p:cNvGrpSpPr/>
            <p:nvPr/>
          </p:nvGrpSpPr>
          <p:grpSpPr>
            <a:xfrm>
              <a:off x="4185514" y="4991135"/>
              <a:ext cx="313815" cy="504881"/>
              <a:chOff x="0" y="0"/>
              <a:chExt cx="312420" cy="432435"/>
            </a:xfrm>
          </p:grpSpPr>
          <p:pic>
            <p:nvPicPr>
              <p:cNvPr id="46" name="図 45">
                <a:extLst>
                  <a:ext uri="{FF2B5EF4-FFF2-40B4-BE49-F238E27FC236}">
                    <a16:creationId xmlns:a16="http://schemas.microsoft.com/office/drawing/2014/main" id="{5F3862D6-B65C-FCB7-4D6B-0D641A052D3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8122121">
                <a:off x="49530" y="243840"/>
                <a:ext cx="188595" cy="188595"/>
              </a:xfrm>
              <a:prstGeom prst="rect">
                <a:avLst/>
              </a:prstGeom>
              <a:noFill/>
              <a:ln>
                <a:noFill/>
              </a:ln>
            </p:spPr>
          </p:pic>
          <p:pic>
            <p:nvPicPr>
              <p:cNvPr id="47" name="図 46">
                <a:extLst>
                  <a:ext uri="{FF2B5EF4-FFF2-40B4-BE49-F238E27FC236}">
                    <a16:creationId xmlns:a16="http://schemas.microsoft.com/office/drawing/2014/main" id="{F22DDB6B-65E8-B28D-8EB4-22DC83B63B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9049003">
                <a:off x="53340" y="0"/>
                <a:ext cx="188595" cy="188595"/>
              </a:xfrm>
              <a:prstGeom prst="rect">
                <a:avLst/>
              </a:prstGeom>
              <a:noFill/>
              <a:ln>
                <a:noFill/>
              </a:ln>
            </p:spPr>
          </p:pic>
          <p:sp>
            <p:nvSpPr>
              <p:cNvPr id="48" name="四角形: 角を丸くする 47">
                <a:extLst>
                  <a:ext uri="{FF2B5EF4-FFF2-40B4-BE49-F238E27FC236}">
                    <a16:creationId xmlns:a16="http://schemas.microsoft.com/office/drawing/2014/main" id="{0049BF2F-E430-8964-7528-F092ECB0FBD7}"/>
                  </a:ext>
                </a:extLst>
              </p:cNvPr>
              <p:cNvSpPr/>
              <p:nvPr/>
            </p:nvSpPr>
            <p:spPr>
              <a:xfrm>
                <a:off x="0" y="140970"/>
                <a:ext cx="312420" cy="165100"/>
              </a:xfrm>
              <a:prstGeom prst="roundRect">
                <a:avLst/>
              </a:prstGeom>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pic>
          <p:nvPicPr>
            <p:cNvPr id="60" name="図 59">
              <a:extLst>
                <a:ext uri="{FF2B5EF4-FFF2-40B4-BE49-F238E27FC236}">
                  <a16:creationId xmlns:a16="http://schemas.microsoft.com/office/drawing/2014/main" id="{232E853D-6373-D7E3-062C-4C1C14B063D9}"/>
                </a:ext>
              </a:extLst>
            </p:cNvPr>
            <p:cNvPicPr>
              <a:picLocks noChangeAspect="1"/>
            </p:cNvPicPr>
            <p:nvPr/>
          </p:nvPicPr>
          <p:blipFill rotWithShape="1">
            <a:blip r:embed="rId4">
              <a:extLst>
                <a:ext uri="{28A0092B-C50C-407E-A947-70E740481C1C}">
                  <a14:useLocalDpi xmlns:a14="http://schemas.microsoft.com/office/drawing/2010/main" val="0"/>
                </a:ext>
              </a:extLst>
            </a:blip>
            <a:srcRect l="1" t="31816" r="29888" b="-9123"/>
            <a:stretch/>
          </p:blipFill>
          <p:spPr>
            <a:xfrm rot="18882395">
              <a:off x="4115560" y="4623099"/>
              <a:ext cx="426134" cy="469864"/>
            </a:xfrm>
            <a:prstGeom prst="rect">
              <a:avLst/>
            </a:prstGeom>
          </p:spPr>
        </p:pic>
        <p:pic>
          <p:nvPicPr>
            <p:cNvPr id="41" name="図 40">
              <a:extLst>
                <a:ext uri="{FF2B5EF4-FFF2-40B4-BE49-F238E27FC236}">
                  <a16:creationId xmlns:a16="http://schemas.microsoft.com/office/drawing/2014/main" id="{3096CD75-6811-2F68-9DD2-0C8697D973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882395">
              <a:off x="3628968" y="4076830"/>
              <a:ext cx="607797" cy="607797"/>
            </a:xfrm>
            <a:prstGeom prst="rect">
              <a:avLst/>
            </a:prstGeom>
          </p:spPr>
        </p:pic>
        <p:pic>
          <p:nvPicPr>
            <p:cNvPr id="59" name="図 58">
              <a:extLst>
                <a:ext uri="{FF2B5EF4-FFF2-40B4-BE49-F238E27FC236}">
                  <a16:creationId xmlns:a16="http://schemas.microsoft.com/office/drawing/2014/main" id="{4C869952-C08C-F074-1DE8-12588265D1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882395">
              <a:off x="3994046" y="4072029"/>
              <a:ext cx="607797" cy="607797"/>
            </a:xfrm>
            <a:prstGeom prst="rect">
              <a:avLst/>
            </a:prstGeom>
          </p:spPr>
        </p:pic>
        <p:sp>
          <p:nvSpPr>
            <p:cNvPr id="64" name="正方形/長方形 63">
              <a:extLst>
                <a:ext uri="{FF2B5EF4-FFF2-40B4-BE49-F238E27FC236}">
                  <a16:creationId xmlns:a16="http://schemas.microsoft.com/office/drawing/2014/main" id="{6392253A-01D0-9DFD-384C-EFAD9B9FDC53}"/>
                </a:ext>
              </a:extLst>
            </p:cNvPr>
            <p:cNvSpPr/>
            <p:nvPr/>
          </p:nvSpPr>
          <p:spPr>
            <a:xfrm>
              <a:off x="3569811" y="3919953"/>
              <a:ext cx="1075675" cy="62005"/>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ja-JP" altLang="en-US" sz="1463"/>
            </a:p>
          </p:txBody>
        </p:sp>
        <p:pic>
          <p:nvPicPr>
            <p:cNvPr id="62" name="図 61">
              <a:extLst>
                <a:ext uri="{FF2B5EF4-FFF2-40B4-BE49-F238E27FC236}">
                  <a16:creationId xmlns:a16="http://schemas.microsoft.com/office/drawing/2014/main" id="{0696F85F-63E6-69A6-DA20-CCB68A45DBB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8417479">
              <a:off x="3686022" y="3855833"/>
              <a:ext cx="468629" cy="339931"/>
            </a:xfrm>
            <a:prstGeom prst="rect">
              <a:avLst/>
            </a:prstGeom>
            <a:noFill/>
            <a:ln>
              <a:noFill/>
            </a:ln>
          </p:spPr>
        </p:pic>
        <p:pic>
          <p:nvPicPr>
            <p:cNvPr id="55" name="図 54">
              <a:extLst>
                <a:ext uri="{FF2B5EF4-FFF2-40B4-BE49-F238E27FC236}">
                  <a16:creationId xmlns:a16="http://schemas.microsoft.com/office/drawing/2014/main" id="{22BFD3F6-CD15-6477-1FB9-9ADFEA3BA9F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8417479">
              <a:off x="4047605" y="3873215"/>
              <a:ext cx="468629" cy="339931"/>
            </a:xfrm>
            <a:prstGeom prst="rect">
              <a:avLst/>
            </a:prstGeom>
            <a:noFill/>
            <a:ln>
              <a:noFill/>
            </a:ln>
          </p:spPr>
        </p:pic>
      </p:grpSp>
      <p:sp>
        <p:nvSpPr>
          <p:cNvPr id="65" name="四角形: 角を丸くする 64">
            <a:extLst>
              <a:ext uri="{FF2B5EF4-FFF2-40B4-BE49-F238E27FC236}">
                <a16:creationId xmlns:a16="http://schemas.microsoft.com/office/drawing/2014/main" id="{53B18E18-1B67-15D6-D6D6-00F893FC9F48}"/>
              </a:ext>
            </a:extLst>
          </p:cNvPr>
          <p:cNvSpPr/>
          <p:nvPr/>
        </p:nvSpPr>
        <p:spPr>
          <a:xfrm>
            <a:off x="3818151" y="2259296"/>
            <a:ext cx="3605523" cy="442564"/>
          </a:xfrm>
          <a:prstGeom prst="roundRect">
            <a:avLst>
              <a:gd name="adj" fmla="val 0"/>
            </a:avLst>
          </a:prstGeom>
          <a:ln w="25400"/>
        </p:spPr>
        <p:style>
          <a:lnRef idx="2">
            <a:schemeClr val="accent2"/>
          </a:lnRef>
          <a:fillRef idx="1">
            <a:schemeClr val="lt1"/>
          </a:fillRef>
          <a:effectRef idx="0">
            <a:schemeClr val="accent2"/>
          </a:effectRef>
          <a:fontRef idx="minor">
            <a:schemeClr val="dk1"/>
          </a:fontRef>
        </p:style>
        <p:txBody>
          <a:bodyPr rtlCol="0" anchor="ctr"/>
          <a:lstStyle/>
          <a:p>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課題</a:t>
            </a:r>
            <a:r>
              <a:rPr lang="en-US" altLang="ja-JP" sz="1200" dirty="0">
                <a:latin typeface="HG丸ｺﾞｼｯｸM-PRO" panose="020F0600000000000000" pitchFamily="50" charset="-128"/>
                <a:ea typeface="HG丸ｺﾞｼｯｸM-PRO" panose="020F0600000000000000" pitchFamily="50" charset="-128"/>
              </a:rPr>
              <a:t>】</a:t>
            </a:r>
            <a:r>
              <a:rPr lang="ja-JP" altLang="en-US" sz="1200" b="1" dirty="0">
                <a:latin typeface="HG丸ｺﾞｼｯｸM-PRO" panose="020F0600000000000000" pitchFamily="50" charset="-128"/>
                <a:ea typeface="HG丸ｺﾞｼｯｸM-PRO" panose="020F0600000000000000" pitchFamily="50" charset="-128"/>
              </a:rPr>
              <a:t>ばねに加わる力</a:t>
            </a:r>
            <a:r>
              <a:rPr lang="ja-JP" altLang="en-US" sz="1200" dirty="0">
                <a:latin typeface="HG丸ｺﾞｼｯｸM-PRO" panose="020F0600000000000000" pitchFamily="50" charset="-128"/>
                <a:ea typeface="HG丸ｺﾞｼｯｸM-PRO" panose="020F0600000000000000" pitchFamily="50" charset="-128"/>
              </a:rPr>
              <a:t>の大きさと</a:t>
            </a:r>
            <a:r>
              <a:rPr lang="ja-JP" altLang="en-US" sz="1200" b="1" dirty="0">
                <a:latin typeface="HG丸ｺﾞｼｯｸM-PRO" panose="020F0600000000000000" pitchFamily="50" charset="-128"/>
                <a:ea typeface="HG丸ｺﾞｼｯｸM-PRO" panose="020F0600000000000000" pitchFamily="50" charset="-128"/>
              </a:rPr>
              <a:t>ばねの伸び</a:t>
            </a:r>
            <a:r>
              <a:rPr lang="ja-JP" altLang="en-US" sz="1200" dirty="0">
                <a:latin typeface="HG丸ｺﾞｼｯｸM-PRO" panose="020F0600000000000000" pitchFamily="50" charset="-128"/>
                <a:ea typeface="HG丸ｺﾞｼｯｸM-PRO" panose="020F0600000000000000" pitchFamily="50" charset="-128"/>
              </a:rPr>
              <a:t>は、　</a:t>
            </a:r>
            <a:r>
              <a:rPr lang="ja-JP" altLang="en-US" sz="1200" b="1" dirty="0">
                <a:latin typeface="HG丸ｺﾞｼｯｸM-PRO" panose="020F0600000000000000" pitchFamily="50" charset="-128"/>
                <a:ea typeface="HG丸ｺﾞｼｯｸM-PRO" panose="020F0600000000000000" pitchFamily="50" charset="-128"/>
              </a:rPr>
              <a:t>どのような関係</a:t>
            </a:r>
            <a:r>
              <a:rPr lang="ja-JP" altLang="en-US" sz="1200" dirty="0">
                <a:latin typeface="HG丸ｺﾞｼｯｸM-PRO" panose="020F0600000000000000" pitchFamily="50" charset="-128"/>
                <a:ea typeface="HG丸ｺﾞｼｯｸM-PRO" panose="020F0600000000000000" pitchFamily="50" charset="-128"/>
              </a:rPr>
              <a:t>があるのだろうか。</a:t>
            </a:r>
            <a:endParaRPr lang="en-US" altLang="ja-JP" sz="1200" dirty="0">
              <a:latin typeface="HG丸ｺﾞｼｯｸM-PRO" panose="020F0600000000000000" pitchFamily="50" charset="-128"/>
              <a:ea typeface="HG丸ｺﾞｼｯｸM-PRO" panose="020F0600000000000000" pitchFamily="50" charset="-128"/>
            </a:endParaRPr>
          </a:p>
        </p:txBody>
      </p:sp>
      <p:pic>
        <p:nvPicPr>
          <p:cNvPr id="74" name="図 73">
            <a:extLst>
              <a:ext uri="{FF2B5EF4-FFF2-40B4-BE49-F238E27FC236}">
                <a16:creationId xmlns:a16="http://schemas.microsoft.com/office/drawing/2014/main" id="{401359FC-3021-D1E4-6F0A-31E7D156FF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3378" y="4557909"/>
            <a:ext cx="577230" cy="578245"/>
          </a:xfrm>
          <a:prstGeom prst="rect">
            <a:avLst/>
          </a:prstGeom>
        </p:spPr>
      </p:pic>
      <p:pic>
        <p:nvPicPr>
          <p:cNvPr id="77" name="図 76">
            <a:extLst>
              <a:ext uri="{FF2B5EF4-FFF2-40B4-BE49-F238E27FC236}">
                <a16:creationId xmlns:a16="http://schemas.microsoft.com/office/drawing/2014/main" id="{13D947E0-A64F-8330-26F9-937C5907EACA}"/>
              </a:ext>
            </a:extLst>
          </p:cNvPr>
          <p:cNvPicPr>
            <a:picLocks noChangeAspect="1"/>
          </p:cNvPicPr>
          <p:nvPr/>
        </p:nvPicPr>
        <p:blipFill rotWithShape="1">
          <a:blip r:embed="rId6"/>
          <a:srcRect l="2439" t="8124" r="6422" b="4273"/>
          <a:stretch/>
        </p:blipFill>
        <p:spPr>
          <a:xfrm>
            <a:off x="5844104" y="3921179"/>
            <a:ext cx="1475522" cy="978414"/>
          </a:xfrm>
          <a:prstGeom prst="rect">
            <a:avLst/>
          </a:prstGeom>
        </p:spPr>
      </p:pic>
      <p:sp>
        <p:nvSpPr>
          <p:cNvPr id="78" name="吹き出し: 角を丸めた四角形 77">
            <a:extLst>
              <a:ext uri="{FF2B5EF4-FFF2-40B4-BE49-F238E27FC236}">
                <a16:creationId xmlns:a16="http://schemas.microsoft.com/office/drawing/2014/main" id="{F29A6B24-81DD-4AF7-74C7-29B048E01C30}"/>
              </a:ext>
            </a:extLst>
          </p:cNvPr>
          <p:cNvSpPr/>
          <p:nvPr/>
        </p:nvSpPr>
        <p:spPr>
          <a:xfrm>
            <a:off x="3267790" y="4893677"/>
            <a:ext cx="2128472" cy="404116"/>
          </a:xfrm>
          <a:prstGeom prst="wedgeRoundRectCallout">
            <a:avLst>
              <a:gd name="adj1" fmla="val -55205"/>
              <a:gd name="adj2" fmla="val -41746"/>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138" dirty="0">
                <a:solidFill>
                  <a:prstClr val="black"/>
                </a:solidFill>
                <a:latin typeface="HG丸ｺﾞｼｯｸM-PRO" panose="020F0600000000000000" pitchFamily="50" charset="-128"/>
                <a:ea typeface="HG丸ｺﾞｼｯｸM-PRO" panose="020F0600000000000000" pitchFamily="50" charset="-128"/>
              </a:rPr>
              <a:t>結果は表やグラフを使って表すと分かりやすそうだな。</a:t>
            </a:r>
            <a:endParaRPr lang="en-US" altLang="ja-JP" sz="1138" dirty="0">
              <a:solidFill>
                <a:prstClr val="black"/>
              </a:solidFill>
              <a:latin typeface="HG丸ｺﾞｼｯｸM-PRO" panose="020F0600000000000000" pitchFamily="50" charset="-128"/>
              <a:ea typeface="HG丸ｺﾞｼｯｸM-PRO" panose="020F0600000000000000" pitchFamily="50" charset="-128"/>
            </a:endParaRPr>
          </a:p>
        </p:txBody>
      </p:sp>
      <p:sp>
        <p:nvSpPr>
          <p:cNvPr id="75" name="四角形: 角を丸くする 74">
            <a:extLst>
              <a:ext uri="{FF2B5EF4-FFF2-40B4-BE49-F238E27FC236}">
                <a16:creationId xmlns:a16="http://schemas.microsoft.com/office/drawing/2014/main" id="{5E1ACEAB-8242-A20D-AB63-7BEB1FE2884A}"/>
              </a:ext>
            </a:extLst>
          </p:cNvPr>
          <p:cNvSpPr/>
          <p:nvPr/>
        </p:nvSpPr>
        <p:spPr>
          <a:xfrm>
            <a:off x="3818151" y="3024131"/>
            <a:ext cx="3711524" cy="83505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1300" dirty="0">
              <a:latin typeface="HG丸ｺﾞｼｯｸM-PRO" panose="020F0600000000000000" pitchFamily="50" charset="-128"/>
              <a:ea typeface="HG丸ｺﾞｼｯｸM-PRO" panose="020F0600000000000000" pitchFamily="50" charset="-128"/>
            </a:endParaRPr>
          </a:p>
        </p:txBody>
      </p:sp>
      <p:sp>
        <p:nvSpPr>
          <p:cNvPr id="76" name="四角形: 角を丸くする 75">
            <a:extLst>
              <a:ext uri="{FF2B5EF4-FFF2-40B4-BE49-F238E27FC236}">
                <a16:creationId xmlns:a16="http://schemas.microsoft.com/office/drawing/2014/main" id="{BB82B60F-8B4D-9B7D-5188-F9EC229198D9}"/>
              </a:ext>
            </a:extLst>
          </p:cNvPr>
          <p:cNvSpPr/>
          <p:nvPr/>
        </p:nvSpPr>
        <p:spPr>
          <a:xfrm>
            <a:off x="5746787" y="3308356"/>
            <a:ext cx="1531522" cy="45230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変化する量　</a:t>
            </a:r>
            <a:r>
              <a:rPr lang="ja-JP" altLang="en-US" sz="975" dirty="0">
                <a:latin typeface="HGPｺﾞｼｯｸE" panose="020B0900000000000000" pitchFamily="50" charset="-128"/>
                <a:ea typeface="HGPｺﾞｼｯｸE" panose="020B0900000000000000" pitchFamily="50" charset="-128"/>
              </a:rPr>
              <a:t>　</a:t>
            </a:r>
            <a:endParaRPr lang="en-US" altLang="ja-JP" sz="975" dirty="0">
              <a:latin typeface="HGPｺﾞｼｯｸE" panose="020B0900000000000000" pitchFamily="50" charset="-128"/>
              <a:ea typeface="HGPｺﾞｼｯｸE" panose="020B0900000000000000" pitchFamily="50" charset="-128"/>
            </a:endParaRPr>
          </a:p>
          <a:p>
            <a:pPr algn="ctr"/>
            <a:r>
              <a:rPr lang="ja-JP" altLang="en-US" sz="975" dirty="0">
                <a:latin typeface="HGPｺﾞｼｯｸE" panose="020B0900000000000000" pitchFamily="50" charset="-128"/>
                <a:ea typeface="HGPｺﾞｼｯｸE" panose="020B09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ばねの伸び</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ｃｍ</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PｺﾞｼｯｸE" panose="020B0900000000000000" pitchFamily="50" charset="-128"/>
                <a:ea typeface="HGPｺﾞｼｯｸE" panose="020B0900000000000000" pitchFamily="50" charset="-128"/>
              </a:rPr>
              <a:t>　</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80" name="四角形: 角を丸くする 79">
            <a:extLst>
              <a:ext uri="{FF2B5EF4-FFF2-40B4-BE49-F238E27FC236}">
                <a16:creationId xmlns:a16="http://schemas.microsoft.com/office/drawing/2014/main" id="{CBAEBC3C-6286-1AA8-92DC-86C8B8751E42}"/>
              </a:ext>
            </a:extLst>
          </p:cNvPr>
          <p:cNvSpPr/>
          <p:nvPr/>
        </p:nvSpPr>
        <p:spPr>
          <a:xfrm>
            <a:off x="4145021" y="3326532"/>
            <a:ext cx="1415109" cy="450049"/>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変化させる量</a:t>
            </a:r>
            <a:r>
              <a:rPr lang="ja-JP" altLang="en-US" sz="1138" dirty="0">
                <a:latin typeface="HGPｺﾞｼｯｸE" panose="020B0900000000000000" pitchFamily="50" charset="-128"/>
                <a:ea typeface="HGPｺﾞｼｯｸE" panose="020B0900000000000000" pitchFamily="50" charset="-128"/>
              </a:rPr>
              <a:t>　</a:t>
            </a:r>
            <a:endParaRPr lang="en-US" altLang="ja-JP" sz="1138" dirty="0">
              <a:latin typeface="HGPｺﾞｼｯｸE" panose="020B0900000000000000" pitchFamily="50" charset="-128"/>
              <a:ea typeface="HGPｺﾞｼｯｸE" panose="020B0900000000000000" pitchFamily="50" charset="-128"/>
            </a:endParaRPr>
          </a:p>
          <a:p>
            <a:pPr algn="ctr"/>
            <a:r>
              <a:rPr lang="ja-JP" altLang="en-US" sz="1200" dirty="0">
                <a:latin typeface="HG丸ｺﾞｼｯｸM-PRO" panose="020F0600000000000000" pitchFamily="50" charset="-128"/>
                <a:ea typeface="HG丸ｺﾞｼｯｸM-PRO" panose="020F0600000000000000" pitchFamily="50" charset="-128"/>
              </a:rPr>
              <a:t>力の大きさ</a:t>
            </a:r>
            <a:r>
              <a:rPr lang="en-US" altLang="ja-JP" sz="1200" dirty="0">
                <a:latin typeface="HG丸ｺﾞｼｯｸM-PRO" panose="020F0600000000000000" pitchFamily="50" charset="-128"/>
                <a:ea typeface="HG丸ｺﾞｼｯｸM-PRO" panose="020F0600000000000000" pitchFamily="50" charset="-128"/>
              </a:rPr>
              <a:t>[N]</a:t>
            </a:r>
            <a:r>
              <a:rPr lang="ja-JP" altLang="en-US" sz="1200" dirty="0">
                <a:latin typeface="HG丸ｺﾞｼｯｸM-PRO" panose="020F0600000000000000" pitchFamily="50" charset="-128"/>
                <a:ea typeface="HG丸ｺﾞｼｯｸM-PRO" panose="020F0600000000000000" pitchFamily="50" charset="-128"/>
              </a:rPr>
              <a:t>　</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81" name="テキスト ボックス 80">
            <a:extLst>
              <a:ext uri="{FF2B5EF4-FFF2-40B4-BE49-F238E27FC236}">
                <a16:creationId xmlns:a16="http://schemas.microsoft.com/office/drawing/2014/main" id="{21C63EB5-C9E3-369B-C41C-C973D83D31DD}"/>
              </a:ext>
            </a:extLst>
          </p:cNvPr>
          <p:cNvSpPr txBox="1"/>
          <p:nvPr/>
        </p:nvSpPr>
        <p:spPr>
          <a:xfrm>
            <a:off x="3795187" y="2982187"/>
            <a:ext cx="3903201" cy="276999"/>
          </a:xfrm>
          <a:prstGeom prst="rect">
            <a:avLst/>
          </a:prstGeom>
          <a:noFill/>
        </p:spPr>
        <p:txBody>
          <a:bodyPr wrap="square" rtlCol="0">
            <a:spAutoFit/>
          </a:bodyPr>
          <a:lstStyle/>
          <a:p>
            <a:r>
              <a:rPr lang="ja-JP" altLang="en-US" sz="1200" dirty="0">
                <a:latin typeface="HGP創英角ｺﾞｼｯｸUB" panose="020B0900000000000000" pitchFamily="50" charset="-128"/>
                <a:ea typeface="HGP創英角ｺﾞｼｯｸUB" panose="020B0900000000000000" pitchFamily="50" charset="-128"/>
              </a:rPr>
              <a:t>「加える力を大きくすると、ばねの伸びは長くなると思う。」</a:t>
            </a:r>
            <a:endParaRPr lang="en-US" altLang="ja-JP" sz="1200" dirty="0">
              <a:latin typeface="HGP創英角ｺﾞｼｯｸUB" panose="020B0900000000000000" pitchFamily="50" charset="-128"/>
              <a:ea typeface="HGP創英角ｺﾞｼｯｸUB" panose="020B0900000000000000" pitchFamily="50" charset="-128"/>
            </a:endParaRPr>
          </a:p>
        </p:txBody>
      </p:sp>
      <p:pic>
        <p:nvPicPr>
          <p:cNvPr id="69" name="図 68">
            <a:extLst>
              <a:ext uri="{FF2B5EF4-FFF2-40B4-BE49-F238E27FC236}">
                <a16:creationId xmlns:a16="http://schemas.microsoft.com/office/drawing/2014/main" id="{CF987BE5-41B1-3AC4-E4CA-FBB2DB9B7A3E}"/>
              </a:ext>
            </a:extLst>
          </p:cNvPr>
          <p:cNvPicPr>
            <a:picLocks noChangeAspect="1"/>
          </p:cNvPicPr>
          <p:nvPr/>
        </p:nvPicPr>
        <p:blipFill rotWithShape="1">
          <a:blip r:embed="rId7">
            <a:extLst>
              <a:ext uri="{28A0092B-C50C-407E-A947-70E740481C1C}">
                <a14:useLocalDpi xmlns:a14="http://schemas.microsoft.com/office/drawing/2010/main" val="0"/>
              </a:ext>
            </a:extLst>
          </a:blip>
          <a:srcRect b="17194"/>
          <a:stretch/>
        </p:blipFill>
        <p:spPr>
          <a:xfrm>
            <a:off x="2635228" y="3194819"/>
            <a:ext cx="658028" cy="667400"/>
          </a:xfrm>
          <a:prstGeom prst="rect">
            <a:avLst/>
          </a:prstGeom>
        </p:spPr>
      </p:pic>
      <p:sp>
        <p:nvSpPr>
          <p:cNvPr id="83" name="四角形: 角を丸くする 82">
            <a:extLst>
              <a:ext uri="{FF2B5EF4-FFF2-40B4-BE49-F238E27FC236}">
                <a16:creationId xmlns:a16="http://schemas.microsoft.com/office/drawing/2014/main" id="{4A948E5E-1E75-7517-2E92-64B21E4840A0}"/>
              </a:ext>
            </a:extLst>
          </p:cNvPr>
          <p:cNvSpPr/>
          <p:nvPr/>
        </p:nvSpPr>
        <p:spPr>
          <a:xfrm>
            <a:off x="6041788" y="4953588"/>
            <a:ext cx="1256999" cy="38078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138" dirty="0">
                <a:latin typeface="HGPｺﾞｼｯｸE" panose="020B0900000000000000" pitchFamily="50" charset="-128"/>
                <a:ea typeface="HGPｺﾞｼｯｸE" panose="020B0900000000000000" pitchFamily="50" charset="-128"/>
              </a:rPr>
              <a:t>変化させる量</a:t>
            </a:r>
            <a:r>
              <a:rPr lang="ja-JP" altLang="en-US" sz="975" dirty="0">
                <a:latin typeface="HGPｺﾞｼｯｸE" panose="020B0900000000000000" pitchFamily="50" charset="-128"/>
                <a:ea typeface="HGPｺﾞｼｯｸE" panose="020B0900000000000000" pitchFamily="50" charset="-128"/>
              </a:rPr>
              <a:t>　</a:t>
            </a:r>
            <a:endParaRPr lang="en-US" altLang="ja-JP" sz="975" dirty="0">
              <a:latin typeface="HGPｺﾞｼｯｸE" panose="020B0900000000000000" pitchFamily="50" charset="-128"/>
              <a:ea typeface="HGPｺﾞｼｯｸE" panose="020B0900000000000000" pitchFamily="50" charset="-128"/>
            </a:endParaRPr>
          </a:p>
          <a:p>
            <a:pPr algn="ctr"/>
            <a:r>
              <a:rPr lang="ja-JP" altLang="en-US" sz="975" dirty="0">
                <a:latin typeface="HG丸ｺﾞｼｯｸM-PRO" panose="020F0600000000000000" pitchFamily="50" charset="-128"/>
                <a:ea typeface="HG丸ｺﾞｼｯｸM-PRO" panose="020F0600000000000000" pitchFamily="50" charset="-128"/>
              </a:rPr>
              <a:t>力の大きさ</a:t>
            </a:r>
            <a:r>
              <a:rPr lang="en-US" altLang="ja-JP" sz="975" dirty="0">
                <a:latin typeface="HG丸ｺﾞｼｯｸM-PRO" panose="020F0600000000000000" pitchFamily="50" charset="-128"/>
                <a:ea typeface="HG丸ｺﾞｼｯｸM-PRO" panose="020F0600000000000000" pitchFamily="50" charset="-128"/>
              </a:rPr>
              <a:t>[N]</a:t>
            </a:r>
            <a:r>
              <a:rPr lang="ja-JP" altLang="en-US" sz="975" dirty="0">
                <a:latin typeface="HG丸ｺﾞｼｯｸM-PRO" panose="020F0600000000000000" pitchFamily="50" charset="-128"/>
                <a:ea typeface="HG丸ｺﾞｼｯｸM-PRO" panose="020F0600000000000000" pitchFamily="50" charset="-128"/>
              </a:rPr>
              <a:t>　</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84" name="四角形: 角を丸くする 83">
            <a:extLst>
              <a:ext uri="{FF2B5EF4-FFF2-40B4-BE49-F238E27FC236}">
                <a16:creationId xmlns:a16="http://schemas.microsoft.com/office/drawing/2014/main" id="{581F1D02-60B4-861C-665E-DD92BE4FDA7A}"/>
              </a:ext>
            </a:extLst>
          </p:cNvPr>
          <p:cNvSpPr/>
          <p:nvPr/>
        </p:nvSpPr>
        <p:spPr>
          <a:xfrm>
            <a:off x="5459429" y="3966012"/>
            <a:ext cx="365604" cy="1026443"/>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vert="eaVert" rtlCol="0" anchor="ctr"/>
          <a:lstStyle/>
          <a:p>
            <a:pPr algn="ctr"/>
            <a:r>
              <a:rPr lang="ja-JP" altLang="en-US" sz="1138" dirty="0">
                <a:latin typeface="HGPｺﾞｼｯｸE" panose="020B0900000000000000" pitchFamily="50" charset="-128"/>
                <a:ea typeface="HGPｺﾞｼｯｸE" panose="020B0900000000000000" pitchFamily="50" charset="-128"/>
              </a:rPr>
              <a:t>変化した量　</a:t>
            </a:r>
            <a:r>
              <a:rPr lang="ja-JP" altLang="en-US" sz="894" dirty="0">
                <a:latin typeface="HGPｺﾞｼｯｸE" panose="020B0900000000000000" pitchFamily="50" charset="-128"/>
                <a:ea typeface="HGPｺﾞｼｯｸE" panose="020B0900000000000000" pitchFamily="50" charset="-128"/>
              </a:rPr>
              <a:t>　</a:t>
            </a:r>
            <a:endParaRPr lang="en-US" altLang="ja-JP" sz="894" dirty="0">
              <a:latin typeface="HGPｺﾞｼｯｸE" panose="020B0900000000000000" pitchFamily="50" charset="-128"/>
              <a:ea typeface="HGPｺﾞｼｯｸE" panose="020B0900000000000000" pitchFamily="50" charset="-128"/>
            </a:endParaRPr>
          </a:p>
          <a:p>
            <a:pPr algn="ctr"/>
            <a:r>
              <a:rPr lang="ja-JP" altLang="en-US" sz="894" dirty="0">
                <a:latin typeface="HGPｺﾞｼｯｸE" panose="020B0900000000000000" pitchFamily="50" charset="-128"/>
                <a:ea typeface="HGPｺﾞｼｯｸE" panose="020B0900000000000000" pitchFamily="50" charset="-128"/>
              </a:rPr>
              <a:t> </a:t>
            </a:r>
            <a:r>
              <a:rPr lang="ja-JP" altLang="en-US" sz="975" dirty="0">
                <a:latin typeface="HG丸ｺﾞｼｯｸM-PRO" panose="020F0600000000000000" pitchFamily="50" charset="-128"/>
                <a:ea typeface="HG丸ｺﾞｼｯｸM-PRO" panose="020F0600000000000000" pitchFamily="50" charset="-128"/>
              </a:rPr>
              <a:t>ばねの伸び</a:t>
            </a:r>
            <a:r>
              <a:rPr lang="en-US" altLang="ja-JP" sz="975" dirty="0">
                <a:latin typeface="HG丸ｺﾞｼｯｸM-PRO" panose="020F0600000000000000" pitchFamily="50" charset="-128"/>
                <a:ea typeface="HG丸ｺﾞｼｯｸM-PRO" panose="020F0600000000000000" pitchFamily="50" charset="-128"/>
              </a:rPr>
              <a:t>[</a:t>
            </a:r>
            <a:r>
              <a:rPr lang="ja-JP" altLang="en-US" sz="975" dirty="0">
                <a:latin typeface="HG丸ｺﾞｼｯｸM-PRO" panose="020F0600000000000000" pitchFamily="50" charset="-128"/>
                <a:ea typeface="HG丸ｺﾞｼｯｸM-PRO" panose="020F0600000000000000" pitchFamily="50" charset="-128"/>
              </a:rPr>
              <a:t>㎝</a:t>
            </a:r>
            <a:r>
              <a:rPr lang="en-US" altLang="ja-JP" sz="975" dirty="0">
                <a:latin typeface="HG丸ｺﾞｼｯｸM-PRO" panose="020F0600000000000000" pitchFamily="50" charset="-128"/>
                <a:ea typeface="HG丸ｺﾞｼｯｸM-PRO" panose="020F0600000000000000" pitchFamily="50" charset="-128"/>
              </a:rPr>
              <a:t>]</a:t>
            </a:r>
            <a:r>
              <a:rPr lang="ja-JP" altLang="en-US" sz="975" dirty="0">
                <a:latin typeface="HGPｺﾞｼｯｸE" panose="020B0900000000000000" pitchFamily="50" charset="-128"/>
                <a:ea typeface="HGPｺﾞｼｯｸE" panose="020B0900000000000000" pitchFamily="50" charset="-128"/>
              </a:rPr>
              <a:t>　</a:t>
            </a:r>
            <a:endParaRPr lang="en-US" altLang="ja-JP" sz="894" dirty="0">
              <a:latin typeface="HG丸ｺﾞｼｯｸM-PRO" panose="020F0600000000000000" pitchFamily="50" charset="-128"/>
              <a:ea typeface="HG丸ｺﾞｼｯｸM-PRO" panose="020F0600000000000000" pitchFamily="50" charset="-128"/>
            </a:endParaRPr>
          </a:p>
        </p:txBody>
      </p:sp>
      <p:sp>
        <p:nvSpPr>
          <p:cNvPr id="85" name="テキスト ボックス 84">
            <a:extLst>
              <a:ext uri="{FF2B5EF4-FFF2-40B4-BE49-F238E27FC236}">
                <a16:creationId xmlns:a16="http://schemas.microsoft.com/office/drawing/2014/main" id="{A8F86967-7A2D-360A-AC3C-59DA6A184122}"/>
              </a:ext>
            </a:extLst>
          </p:cNvPr>
          <p:cNvSpPr txBox="1"/>
          <p:nvPr/>
        </p:nvSpPr>
        <p:spPr>
          <a:xfrm>
            <a:off x="2615334" y="5402945"/>
            <a:ext cx="3436830" cy="307777"/>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　</a:t>
            </a:r>
            <a:r>
              <a:rPr lang="ja-JP" altLang="en-US" sz="1400" dirty="0">
                <a:latin typeface="HGPｺﾞｼｯｸE" panose="020B0900000000000000" pitchFamily="50" charset="-128"/>
                <a:ea typeface="HGPｺﾞｼｯｸE" panose="020B0900000000000000" pitchFamily="50" charset="-128"/>
              </a:rPr>
              <a:t>多面的に考えて</a:t>
            </a:r>
            <a:r>
              <a:rPr lang="ja-JP" altLang="en-US" sz="1200" dirty="0">
                <a:latin typeface="HG丸ｺﾞｼｯｸM-PRO" panose="020F0600000000000000" pitchFamily="50" charset="-128"/>
                <a:ea typeface="HG丸ｺﾞｼｯｸM-PRO" panose="020F0600000000000000" pitchFamily="50" charset="-128"/>
              </a:rPr>
              <a:t>実験や考察を行う</a:t>
            </a:r>
            <a:endParaRPr lang="en-US" altLang="ja-JP" sz="1200" dirty="0">
              <a:latin typeface="HG丸ｺﾞｼｯｸM-PRO" panose="020F0600000000000000" pitchFamily="50" charset="-128"/>
              <a:ea typeface="HG丸ｺﾞｼｯｸM-PRO" panose="020F0600000000000000" pitchFamily="50" charset="-128"/>
            </a:endParaRPr>
          </a:p>
        </p:txBody>
      </p:sp>
      <p:pic>
        <p:nvPicPr>
          <p:cNvPr id="89" name="図 88">
            <a:extLst>
              <a:ext uri="{FF2B5EF4-FFF2-40B4-BE49-F238E27FC236}">
                <a16:creationId xmlns:a16="http://schemas.microsoft.com/office/drawing/2014/main" id="{1747A739-AFDF-4706-8642-D4878FBF58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882395">
            <a:off x="2721749" y="5920328"/>
            <a:ext cx="636764" cy="636764"/>
          </a:xfrm>
          <a:prstGeom prst="rect">
            <a:avLst/>
          </a:prstGeom>
        </p:spPr>
      </p:pic>
      <p:grpSp>
        <p:nvGrpSpPr>
          <p:cNvPr id="101" name="グループ化 100">
            <a:extLst>
              <a:ext uri="{FF2B5EF4-FFF2-40B4-BE49-F238E27FC236}">
                <a16:creationId xmlns:a16="http://schemas.microsoft.com/office/drawing/2014/main" id="{820722D1-2821-A5BE-839A-9CCB6F734BA3}"/>
              </a:ext>
            </a:extLst>
          </p:cNvPr>
          <p:cNvGrpSpPr/>
          <p:nvPr/>
        </p:nvGrpSpPr>
        <p:grpSpPr>
          <a:xfrm>
            <a:off x="2605321" y="5959604"/>
            <a:ext cx="371440" cy="603484"/>
            <a:chOff x="4349853" y="5133157"/>
            <a:chExt cx="472135" cy="742750"/>
          </a:xfrm>
        </p:grpSpPr>
        <p:pic>
          <p:nvPicPr>
            <p:cNvPr id="99" name="図 98">
              <a:extLst>
                <a:ext uri="{FF2B5EF4-FFF2-40B4-BE49-F238E27FC236}">
                  <a16:creationId xmlns:a16="http://schemas.microsoft.com/office/drawing/2014/main" id="{826F6B49-9CF1-BA42-5DBB-457B13806D20}"/>
                </a:ext>
              </a:extLst>
            </p:cNvPr>
            <p:cNvPicPr>
              <a:picLocks noChangeAspect="1"/>
            </p:cNvPicPr>
            <p:nvPr/>
          </p:nvPicPr>
          <p:blipFill rotWithShape="1">
            <a:blip r:embed="rId4">
              <a:extLst>
                <a:ext uri="{28A0092B-C50C-407E-A947-70E740481C1C}">
                  <a14:useLocalDpi xmlns:a14="http://schemas.microsoft.com/office/drawing/2010/main" val="0"/>
                </a:ext>
              </a:extLst>
            </a:blip>
            <a:srcRect l="1" t="20188" r="28567"/>
            <a:stretch/>
          </p:blipFill>
          <p:spPr>
            <a:xfrm rot="18882395">
              <a:off x="4401750" y="5518866"/>
              <a:ext cx="337259" cy="376823"/>
            </a:xfrm>
            <a:prstGeom prst="rect">
              <a:avLst/>
            </a:prstGeom>
          </p:spPr>
        </p:pic>
        <p:pic>
          <p:nvPicPr>
            <p:cNvPr id="100" name="図 99">
              <a:extLst>
                <a:ext uri="{FF2B5EF4-FFF2-40B4-BE49-F238E27FC236}">
                  <a16:creationId xmlns:a16="http://schemas.microsoft.com/office/drawing/2014/main" id="{31AB53C5-1C97-2A5B-73D4-AA330B66C1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882395">
              <a:off x="4349853" y="5133157"/>
              <a:ext cx="472135" cy="472135"/>
            </a:xfrm>
            <a:prstGeom prst="rect">
              <a:avLst/>
            </a:prstGeom>
          </p:spPr>
        </p:pic>
      </p:grpSp>
      <p:pic>
        <p:nvPicPr>
          <p:cNvPr id="102" name="図 101">
            <a:extLst>
              <a:ext uri="{FF2B5EF4-FFF2-40B4-BE49-F238E27FC236}">
                <a16:creationId xmlns:a16="http://schemas.microsoft.com/office/drawing/2014/main" id="{169B9D3A-DA87-034A-613F-5156801D3BC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67367" y="5827421"/>
            <a:ext cx="610859" cy="702137"/>
          </a:xfrm>
          <a:prstGeom prst="rect">
            <a:avLst/>
          </a:prstGeom>
        </p:spPr>
      </p:pic>
      <p:sp>
        <p:nvSpPr>
          <p:cNvPr id="103" name="吹き出し: 角を丸めた四角形 102">
            <a:extLst>
              <a:ext uri="{FF2B5EF4-FFF2-40B4-BE49-F238E27FC236}">
                <a16:creationId xmlns:a16="http://schemas.microsoft.com/office/drawing/2014/main" id="{1AAE1684-F6C9-8ACA-A2BB-B61A35B09BBD}"/>
              </a:ext>
            </a:extLst>
          </p:cNvPr>
          <p:cNvSpPr/>
          <p:nvPr/>
        </p:nvSpPr>
        <p:spPr>
          <a:xfrm>
            <a:off x="3808420" y="5732036"/>
            <a:ext cx="3711524" cy="435540"/>
          </a:xfrm>
          <a:prstGeom prst="wedgeRoundRectCallout">
            <a:avLst>
              <a:gd name="adj1" fmla="val -52373"/>
              <a:gd name="adj2" fmla="val 3862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138" dirty="0">
                <a:solidFill>
                  <a:prstClr val="black"/>
                </a:solidFill>
                <a:latin typeface="HG丸ｺﾞｼｯｸM-PRO" panose="020F0600000000000000" pitchFamily="50" charset="-128"/>
                <a:ea typeface="HG丸ｺﾞｼｯｸM-PRO" panose="020F0600000000000000" pitchFamily="50" charset="-128"/>
              </a:rPr>
              <a:t>ばねの種類が違うとどうなるのかな。</a:t>
            </a:r>
            <a:endParaRPr lang="en-US" altLang="ja-JP" sz="1138" dirty="0">
              <a:solidFill>
                <a:prstClr val="black"/>
              </a:solidFill>
              <a:latin typeface="HG丸ｺﾞｼｯｸM-PRO" panose="020F0600000000000000" pitchFamily="50" charset="-128"/>
              <a:ea typeface="HG丸ｺﾞｼｯｸM-PRO" panose="020F0600000000000000" pitchFamily="50" charset="-128"/>
            </a:endParaRPr>
          </a:p>
          <a:p>
            <a:pPr defTabSz="742969">
              <a:defRPr/>
            </a:pPr>
            <a:r>
              <a:rPr lang="ja-JP" altLang="en-US" sz="1138" dirty="0">
                <a:solidFill>
                  <a:prstClr val="black"/>
                </a:solidFill>
                <a:latin typeface="HG丸ｺﾞｼｯｸM-PRO" panose="020F0600000000000000" pitchFamily="50" charset="-128"/>
                <a:ea typeface="HG丸ｺﾞｼｯｸM-PRO" panose="020F0600000000000000" pitchFamily="50" charset="-128"/>
              </a:rPr>
              <a:t>種類の違うばねでも実験した方が正確に調べられるな。</a:t>
            </a:r>
            <a:endParaRPr lang="en-US" altLang="ja-JP" sz="1138" dirty="0">
              <a:solidFill>
                <a:prstClr val="black"/>
              </a:solidFill>
              <a:latin typeface="HG丸ｺﾞｼｯｸM-PRO" panose="020F0600000000000000" pitchFamily="50" charset="-128"/>
              <a:ea typeface="HG丸ｺﾞｼｯｸM-PRO" panose="020F0600000000000000" pitchFamily="50" charset="-128"/>
            </a:endParaRPr>
          </a:p>
        </p:txBody>
      </p:sp>
      <p:grpSp>
        <p:nvGrpSpPr>
          <p:cNvPr id="2" name="グループ化 1">
            <a:extLst>
              <a:ext uri="{FF2B5EF4-FFF2-40B4-BE49-F238E27FC236}">
                <a16:creationId xmlns:a16="http://schemas.microsoft.com/office/drawing/2014/main" id="{245DB0F8-BCF0-5E0C-9505-E6FF4CA53347}"/>
              </a:ext>
            </a:extLst>
          </p:cNvPr>
          <p:cNvGrpSpPr/>
          <p:nvPr/>
        </p:nvGrpSpPr>
        <p:grpSpPr>
          <a:xfrm>
            <a:off x="2722374" y="1758805"/>
            <a:ext cx="3487395" cy="328629"/>
            <a:chOff x="3417648" y="1499058"/>
            <a:chExt cx="4292179" cy="359862"/>
          </a:xfrm>
        </p:grpSpPr>
        <p:sp>
          <p:nvSpPr>
            <p:cNvPr id="13" name="四角形: 角を丸くする 12">
              <a:extLst>
                <a:ext uri="{FF2B5EF4-FFF2-40B4-BE49-F238E27FC236}">
                  <a16:creationId xmlns:a16="http://schemas.microsoft.com/office/drawing/2014/main" id="{1EBC3C40-EB57-83CB-FC45-5E15987F6F16}"/>
                </a:ext>
              </a:extLst>
            </p:cNvPr>
            <p:cNvSpPr/>
            <p:nvPr/>
          </p:nvSpPr>
          <p:spPr>
            <a:xfrm>
              <a:off x="3417648" y="1510177"/>
              <a:ext cx="4292179" cy="297034"/>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6" name="テキスト ボックス 15">
              <a:extLst>
                <a:ext uri="{FF2B5EF4-FFF2-40B4-BE49-F238E27FC236}">
                  <a16:creationId xmlns:a16="http://schemas.microsoft.com/office/drawing/2014/main" id="{BA58ADD3-BF48-DDA1-D458-754726DAC1CC}"/>
                </a:ext>
              </a:extLst>
            </p:cNvPr>
            <p:cNvSpPr txBox="1"/>
            <p:nvPr/>
          </p:nvSpPr>
          <p:spPr>
            <a:xfrm>
              <a:off x="3479883" y="1499058"/>
              <a:ext cx="4229943" cy="359862"/>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生徒が「見方・考え方」を働かせている姿の例</a:t>
              </a:r>
            </a:p>
          </p:txBody>
        </p:sp>
      </p:grpSp>
      <p:sp>
        <p:nvSpPr>
          <p:cNvPr id="18" name="四角形: 角を丸くする 17">
            <a:extLst>
              <a:ext uri="{FF2B5EF4-FFF2-40B4-BE49-F238E27FC236}">
                <a16:creationId xmlns:a16="http://schemas.microsoft.com/office/drawing/2014/main" id="{AC621763-9ABA-03B1-435F-0A85621C2C71}"/>
              </a:ext>
            </a:extLst>
          </p:cNvPr>
          <p:cNvSpPr/>
          <p:nvPr/>
        </p:nvSpPr>
        <p:spPr>
          <a:xfrm>
            <a:off x="5557410" y="661104"/>
            <a:ext cx="4246531" cy="369702"/>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675067" y="617356"/>
            <a:ext cx="4439698"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丸ｺﾞｼｯｸM-PRO" panose="020F0600000000000000" pitchFamily="50" charset="-128"/>
                <a:ea typeface="HG丸ｺﾞｼｯｸM-PRO" panose="020F0600000000000000" pitchFamily="50" charset="-128"/>
              </a:rPr>
              <a:t>「量的・関係的な視点」「多面的に見る」「関係付ける」　</a:t>
            </a:r>
          </a:p>
        </p:txBody>
      </p:sp>
      <p:grpSp>
        <p:nvGrpSpPr>
          <p:cNvPr id="19" name="グループ化 18">
            <a:extLst>
              <a:ext uri="{FF2B5EF4-FFF2-40B4-BE49-F238E27FC236}">
                <a16:creationId xmlns:a16="http://schemas.microsoft.com/office/drawing/2014/main" id="{D0DCF955-8C61-EED4-C719-6DE55B0E666E}"/>
              </a:ext>
            </a:extLst>
          </p:cNvPr>
          <p:cNvGrpSpPr/>
          <p:nvPr/>
        </p:nvGrpSpPr>
        <p:grpSpPr>
          <a:xfrm>
            <a:off x="7684575" y="1152615"/>
            <a:ext cx="2106384" cy="454388"/>
            <a:chOff x="8769479" y="922754"/>
            <a:chExt cx="2592473" cy="559247"/>
          </a:xfrm>
        </p:grpSpPr>
        <p:sp>
          <p:nvSpPr>
            <p:cNvPr id="23" name="四角形: 角を丸くする 22">
              <a:extLst>
                <a:ext uri="{FF2B5EF4-FFF2-40B4-BE49-F238E27FC236}">
                  <a16:creationId xmlns:a16="http://schemas.microsoft.com/office/drawing/2014/main" id="{19F9DBB3-AB05-C616-2B15-A00D61E72988}"/>
                </a:ext>
              </a:extLst>
            </p:cNvPr>
            <p:cNvSpPr/>
            <p:nvPr/>
          </p:nvSpPr>
          <p:spPr>
            <a:xfrm>
              <a:off x="8769479" y="922754"/>
              <a:ext cx="2592473" cy="55924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4" name="テキスト ボックス 23">
              <a:extLst>
                <a:ext uri="{FF2B5EF4-FFF2-40B4-BE49-F238E27FC236}">
                  <a16:creationId xmlns:a16="http://schemas.microsoft.com/office/drawing/2014/main" id="{CE28E2DF-872B-74E3-53B9-5E29F64F2145}"/>
                </a:ext>
              </a:extLst>
            </p:cNvPr>
            <p:cNvSpPr txBox="1"/>
            <p:nvPr/>
          </p:nvSpPr>
          <p:spPr>
            <a:xfrm>
              <a:off x="8837080" y="922755"/>
              <a:ext cx="2218021" cy="544686"/>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「見方・考え方」を</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豊かにするポイントの例</a:t>
              </a:r>
            </a:p>
          </p:txBody>
        </p:sp>
      </p:grpSp>
      <p:sp>
        <p:nvSpPr>
          <p:cNvPr id="12" name="テキスト ボックス 11">
            <a:extLst>
              <a:ext uri="{FF2B5EF4-FFF2-40B4-BE49-F238E27FC236}">
                <a16:creationId xmlns:a16="http://schemas.microsoft.com/office/drawing/2014/main" id="{C9D59D8D-CBF1-0BAB-1244-03839FCD121B}"/>
              </a:ext>
            </a:extLst>
          </p:cNvPr>
          <p:cNvSpPr txBox="1"/>
          <p:nvPr/>
        </p:nvSpPr>
        <p:spPr>
          <a:xfrm>
            <a:off x="7625468" y="5477480"/>
            <a:ext cx="2433238" cy="617670"/>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小４「風とゴムの力の働き」→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小６「てこの規則性」→</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→中３「力のつり合いと合成・分解」</a:t>
            </a:r>
            <a:endParaRPr lang="en-US" altLang="ja-JP" sz="1138" dirty="0">
              <a:latin typeface="BIZ UDPゴシック" panose="020B0400000000000000" pitchFamily="50" charset="-128"/>
              <a:ea typeface="BIZ UDPゴシック" panose="020B0400000000000000" pitchFamily="50" charset="-128"/>
            </a:endParaRPr>
          </a:p>
        </p:txBody>
      </p:sp>
      <p:sp>
        <p:nvSpPr>
          <p:cNvPr id="22" name="テキスト ボックス 21">
            <a:extLst>
              <a:ext uri="{FF2B5EF4-FFF2-40B4-BE49-F238E27FC236}">
                <a16:creationId xmlns:a16="http://schemas.microsoft.com/office/drawing/2014/main" id="{B402147D-F416-8BC3-1104-3F3B727F30BC}"/>
              </a:ext>
            </a:extLst>
          </p:cNvPr>
          <p:cNvSpPr txBox="1"/>
          <p:nvPr/>
        </p:nvSpPr>
        <p:spPr>
          <a:xfrm>
            <a:off x="2585411" y="3967419"/>
            <a:ext cx="2736767" cy="492443"/>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　</a:t>
            </a:r>
            <a:r>
              <a:rPr lang="ja-JP" altLang="en-US" sz="1400" dirty="0">
                <a:latin typeface="HGPｺﾞｼｯｸE" panose="020B0900000000000000" pitchFamily="50" charset="-128"/>
                <a:ea typeface="HGPｺﾞｼｯｸE" panose="020B0900000000000000" pitchFamily="50" charset="-128"/>
              </a:rPr>
              <a:t>量的・関係的視点</a:t>
            </a:r>
            <a:r>
              <a:rPr lang="ja-JP" altLang="en-US" sz="1200" dirty="0">
                <a:latin typeface="HG丸ｺﾞｼｯｸM-PRO" panose="020F0600000000000000" pitchFamily="50" charset="-128"/>
                <a:ea typeface="HG丸ｺﾞｼｯｸM-PRO" panose="020F0600000000000000" pitchFamily="50" charset="-128"/>
              </a:rPr>
              <a:t>を働かせて</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実験を行い結果をまとめる</a:t>
            </a:r>
            <a:endParaRPr lang="en-US" altLang="ja-JP" sz="1200" dirty="0">
              <a:latin typeface="HG丸ｺﾞｼｯｸM-PRO" panose="020F0600000000000000" pitchFamily="50" charset="-128"/>
              <a:ea typeface="HG丸ｺﾞｼｯｸM-PRO" panose="020F0600000000000000" pitchFamily="50" charset="-128"/>
            </a:endParaRPr>
          </a:p>
        </p:txBody>
      </p:sp>
      <p:grpSp>
        <p:nvGrpSpPr>
          <p:cNvPr id="25" name="グループ化 24">
            <a:extLst>
              <a:ext uri="{FF2B5EF4-FFF2-40B4-BE49-F238E27FC236}">
                <a16:creationId xmlns:a16="http://schemas.microsoft.com/office/drawing/2014/main" id="{AF5DD1A7-92EB-8191-6D96-620620AE4511}"/>
              </a:ext>
            </a:extLst>
          </p:cNvPr>
          <p:cNvGrpSpPr/>
          <p:nvPr/>
        </p:nvGrpSpPr>
        <p:grpSpPr>
          <a:xfrm>
            <a:off x="44225" y="931728"/>
            <a:ext cx="1303101" cy="292388"/>
            <a:chOff x="169573" y="420097"/>
            <a:chExt cx="1603817" cy="359862"/>
          </a:xfrm>
        </p:grpSpPr>
        <p:sp>
          <p:nvSpPr>
            <p:cNvPr id="26" name="四角形: 角を丸くする 25">
              <a:extLst>
                <a:ext uri="{FF2B5EF4-FFF2-40B4-BE49-F238E27FC236}">
                  <a16:creationId xmlns:a16="http://schemas.microsoft.com/office/drawing/2014/main" id="{986626D5-DCEC-024A-9E3C-9C138C0953F0}"/>
                </a:ext>
              </a:extLst>
            </p:cNvPr>
            <p:cNvSpPr/>
            <p:nvPr/>
          </p:nvSpPr>
          <p:spPr>
            <a:xfrm>
              <a:off x="169573" y="430826"/>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9" name="テキスト ボックス 28">
              <a:extLst>
                <a:ext uri="{FF2B5EF4-FFF2-40B4-BE49-F238E27FC236}">
                  <a16:creationId xmlns:a16="http://schemas.microsoft.com/office/drawing/2014/main" id="{7A8CF9C0-58DC-AF80-E3D2-8FB2E8D2BAFC}"/>
                </a:ext>
              </a:extLst>
            </p:cNvPr>
            <p:cNvSpPr txBox="1"/>
            <p:nvPr/>
          </p:nvSpPr>
          <p:spPr>
            <a:xfrm>
              <a:off x="356236" y="420097"/>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cxnSp>
        <p:nvCxnSpPr>
          <p:cNvPr id="33" name="直線コネクタ 32">
            <a:extLst>
              <a:ext uri="{FF2B5EF4-FFF2-40B4-BE49-F238E27FC236}">
                <a16:creationId xmlns:a16="http://schemas.microsoft.com/office/drawing/2014/main" id="{AC201F7A-5C8D-5C65-F231-CFCD3C0036B7}"/>
              </a:ext>
            </a:extLst>
          </p:cNvPr>
          <p:cNvCxnSpPr/>
          <p:nvPr/>
        </p:nvCxnSpPr>
        <p:spPr>
          <a:xfrm>
            <a:off x="6194189" y="3946772"/>
            <a:ext cx="0" cy="736590"/>
          </a:xfrm>
          <a:prstGeom prst="line">
            <a:avLst/>
          </a:prstGeom>
        </p:spPr>
        <p:style>
          <a:lnRef idx="1">
            <a:schemeClr val="dk1"/>
          </a:lnRef>
          <a:fillRef idx="0">
            <a:schemeClr val="dk1"/>
          </a:fillRef>
          <a:effectRef idx="0">
            <a:schemeClr val="dk1"/>
          </a:effectRef>
          <a:fontRef idx="minor">
            <a:schemeClr val="tx1"/>
          </a:fontRef>
        </p:style>
      </p:cxnSp>
      <p:cxnSp>
        <p:nvCxnSpPr>
          <p:cNvPr id="34" name="直線コネクタ 33">
            <a:extLst>
              <a:ext uri="{FF2B5EF4-FFF2-40B4-BE49-F238E27FC236}">
                <a16:creationId xmlns:a16="http://schemas.microsoft.com/office/drawing/2014/main" id="{90736134-9ABC-54A3-5E5F-A1010BF6E3A9}"/>
              </a:ext>
            </a:extLst>
          </p:cNvPr>
          <p:cNvCxnSpPr>
            <a:cxnSpLocks/>
          </p:cNvCxnSpPr>
          <p:nvPr/>
        </p:nvCxnSpPr>
        <p:spPr>
          <a:xfrm flipH="1">
            <a:off x="6194189" y="4682298"/>
            <a:ext cx="1013935" cy="1064"/>
          </a:xfrm>
          <a:prstGeom prst="line">
            <a:avLst/>
          </a:prstGeom>
        </p:spPr>
        <p:style>
          <a:lnRef idx="1">
            <a:schemeClr val="dk1"/>
          </a:lnRef>
          <a:fillRef idx="0">
            <a:schemeClr val="dk1"/>
          </a:fillRef>
          <a:effectRef idx="0">
            <a:schemeClr val="dk1"/>
          </a:effectRef>
          <a:fontRef idx="minor">
            <a:schemeClr val="tx1"/>
          </a:fontRef>
        </p:style>
      </p:cxnSp>
      <p:sp>
        <p:nvSpPr>
          <p:cNvPr id="42" name="吹き出し: 角を丸めた四角形 41">
            <a:extLst>
              <a:ext uri="{FF2B5EF4-FFF2-40B4-BE49-F238E27FC236}">
                <a16:creationId xmlns:a16="http://schemas.microsoft.com/office/drawing/2014/main" id="{C4456BCB-A17B-323A-6C39-3C8407EE12E8}"/>
              </a:ext>
            </a:extLst>
          </p:cNvPr>
          <p:cNvSpPr/>
          <p:nvPr/>
        </p:nvSpPr>
        <p:spPr>
          <a:xfrm>
            <a:off x="3250955" y="4445573"/>
            <a:ext cx="2128471" cy="413819"/>
          </a:xfrm>
          <a:prstGeom prst="wedgeRoundRectCallout">
            <a:avLst>
              <a:gd name="adj1" fmla="val -55626"/>
              <a:gd name="adj2" fmla="val -2336"/>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138" dirty="0">
                <a:solidFill>
                  <a:prstClr val="black"/>
                </a:solidFill>
                <a:latin typeface="HG丸ｺﾞｼｯｸM-PRO" panose="020F0600000000000000" pitchFamily="50" charset="-128"/>
                <a:ea typeface="HG丸ｺﾞｼｯｸM-PRO" panose="020F0600000000000000" pitchFamily="50" charset="-128"/>
              </a:rPr>
              <a:t>自分たちで変化させることができるのは力の大きさだな。</a:t>
            </a:r>
            <a:endParaRPr lang="en-US" altLang="ja-JP" sz="1138" dirty="0">
              <a:solidFill>
                <a:prstClr val="black"/>
              </a:solidFill>
              <a:latin typeface="HG丸ｺﾞｼｯｸM-PRO" panose="020F0600000000000000" pitchFamily="50" charset="-128"/>
              <a:ea typeface="HG丸ｺﾞｼｯｸM-PRO" panose="020F0600000000000000" pitchFamily="50" charset="-128"/>
            </a:endParaRPr>
          </a:p>
        </p:txBody>
      </p:sp>
      <p:sp>
        <p:nvSpPr>
          <p:cNvPr id="43" name="吹き出し: 角を丸めた四角形 42">
            <a:extLst>
              <a:ext uri="{FF2B5EF4-FFF2-40B4-BE49-F238E27FC236}">
                <a16:creationId xmlns:a16="http://schemas.microsoft.com/office/drawing/2014/main" id="{405B38E4-65A7-A981-2096-01B7DE64596D}"/>
              </a:ext>
            </a:extLst>
          </p:cNvPr>
          <p:cNvSpPr/>
          <p:nvPr/>
        </p:nvSpPr>
        <p:spPr>
          <a:xfrm>
            <a:off x="3903974" y="6250808"/>
            <a:ext cx="3030515" cy="435540"/>
          </a:xfrm>
          <a:prstGeom prst="wedgeRoundRectCallout">
            <a:avLst>
              <a:gd name="adj1" fmla="val -53852"/>
              <a:gd name="adj2" fmla="val -29303"/>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138" dirty="0">
                <a:solidFill>
                  <a:prstClr val="black"/>
                </a:solidFill>
                <a:latin typeface="HG丸ｺﾞｼｯｸM-PRO" panose="020F0600000000000000" pitchFamily="50" charset="-128"/>
                <a:ea typeface="HG丸ｺﾞｼｯｸM-PRO" panose="020F0600000000000000" pitchFamily="50" charset="-128"/>
              </a:rPr>
              <a:t>他の班の結果はどうなったかな。自分たちの班と同じことが言えるかな。</a:t>
            </a:r>
            <a:endParaRPr lang="en-US" altLang="ja-JP" sz="1138" dirty="0">
              <a:solidFill>
                <a:prstClr val="black"/>
              </a:solidFill>
              <a:latin typeface="HG丸ｺﾞｼｯｸM-PRO" panose="020F0600000000000000" pitchFamily="50" charset="-128"/>
              <a:ea typeface="HG丸ｺﾞｼｯｸM-PRO" panose="020F0600000000000000" pitchFamily="50" charset="-128"/>
            </a:endParaRPr>
          </a:p>
        </p:txBody>
      </p:sp>
      <p:sp>
        <p:nvSpPr>
          <p:cNvPr id="44" name="テキスト ボックス 43">
            <a:extLst>
              <a:ext uri="{FF2B5EF4-FFF2-40B4-BE49-F238E27FC236}">
                <a16:creationId xmlns:a16="http://schemas.microsoft.com/office/drawing/2014/main" id="{1A3837E8-9B8E-AD47-C8E1-A5BF42D6C8B9}"/>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１６</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11457146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635FE678-1A17-1E66-40BF-C7C8E1519966}"/>
              </a:ext>
            </a:extLst>
          </p:cNvPr>
          <p:cNvSpPr/>
          <p:nvPr/>
        </p:nvSpPr>
        <p:spPr>
          <a:xfrm>
            <a:off x="3410" y="642214"/>
            <a:ext cx="9906000" cy="6215925"/>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84591" y="1676400"/>
            <a:ext cx="219457" cy="4405907"/>
          </a:xfrm>
          <a:prstGeom prst="downArrow">
            <a:avLst>
              <a:gd name="adj1" fmla="val 50000"/>
              <a:gd name="adj2" fmla="val 5729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884874" y="1991872"/>
            <a:ext cx="4686336" cy="4808485"/>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92695" y="1603966"/>
            <a:ext cx="2767663" cy="384721"/>
          </a:xfrm>
          <a:prstGeom prst="rect">
            <a:avLst/>
          </a:prstGeom>
          <a:solidFill>
            <a:schemeClr val="bg1"/>
          </a:solidFill>
          <a:ln w="38100">
            <a:solidFill>
              <a:srgbClr val="0033CC"/>
            </a:solidFill>
          </a:ln>
        </p:spPr>
        <p:txBody>
          <a:bodyPr wrap="square" rtlCol="0">
            <a:spAutoFit/>
          </a:bodyPr>
          <a:lstStyle/>
          <a:p>
            <a:r>
              <a:rPr kumimoji="1" lang="en-US" altLang="ja-JP" sz="950" dirty="0">
                <a:latin typeface="HG創英角ｺﾞｼｯｸUB" panose="020B0909000000000000" pitchFamily="49" charset="-128"/>
                <a:ea typeface="HG創英角ｺﾞｼｯｸUB" panose="020B0909000000000000" pitchFamily="49" charset="-128"/>
              </a:rPr>
              <a:t>【</a:t>
            </a:r>
            <a:r>
              <a:rPr kumimoji="1" lang="ja-JP" altLang="en-US" sz="950" dirty="0">
                <a:latin typeface="HG創英角ｺﾞｼｯｸUB" panose="020B0909000000000000" pitchFamily="49" charset="-128"/>
                <a:ea typeface="HG創英角ｺﾞｼｯｸUB" panose="020B0909000000000000" pitchFamily="49" charset="-128"/>
              </a:rPr>
              <a:t>単元の課題</a:t>
            </a:r>
            <a:r>
              <a:rPr kumimoji="1" lang="en-US" altLang="ja-JP" sz="950" dirty="0">
                <a:latin typeface="HG創英角ｺﾞｼｯｸUB" panose="020B0909000000000000" pitchFamily="49" charset="-128"/>
                <a:ea typeface="HG創英角ｺﾞｼｯｸUB" panose="020B0909000000000000" pitchFamily="49" charset="-128"/>
              </a:rPr>
              <a:t>】</a:t>
            </a:r>
            <a:r>
              <a:rPr lang="ja-JP" altLang="en-US" sz="950" dirty="0">
                <a:latin typeface="游ゴシック" panose="020B0400000000000000" pitchFamily="50" charset="-128"/>
                <a:ea typeface="游ゴシック" panose="020B0400000000000000" pitchFamily="50" charset="-128"/>
              </a:rPr>
              <a:t>電気を安全に大切に使うためにはどうしたらよいか。</a:t>
            </a:r>
            <a:endParaRPr kumimoji="1" lang="ja-JP" altLang="en-US" sz="950" dirty="0">
              <a:latin typeface="游ゴシック" panose="020B0400000000000000" pitchFamily="50" charset="-128"/>
              <a:ea typeface="游ゴシック" panose="020B0400000000000000" pitchFamily="50"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44222" y="765934"/>
            <a:ext cx="5301353" cy="338554"/>
          </a:xfrm>
          <a:prstGeom prst="rect">
            <a:avLst/>
          </a:prstGeom>
          <a:noFill/>
        </p:spPr>
        <p:txBody>
          <a:bodyPr wrap="square" rtlCol="0">
            <a:spAutoFit/>
          </a:bodyPr>
          <a:lstStyle/>
          <a:p>
            <a:r>
              <a:rPr kumimoji="1" lang="ja-JP" altLang="en-US" sz="1600" dirty="0"/>
              <a:t>中２　電流とその利用「電流と回路」全１２時間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92695" y="2040945"/>
            <a:ext cx="2767663" cy="530915"/>
          </a:xfrm>
          <a:prstGeom prst="rect">
            <a:avLst/>
          </a:prstGeom>
          <a:solidFill>
            <a:schemeClr val="bg1"/>
          </a:solidFill>
          <a:ln>
            <a:solidFill>
              <a:schemeClr val="tx1"/>
            </a:solidFill>
          </a:ln>
        </p:spPr>
        <p:txBody>
          <a:bodyPr wrap="square" rtlCol="0">
            <a:spAutoFit/>
          </a:bodyPr>
          <a:lstStyle/>
          <a:p>
            <a:r>
              <a:rPr lang="en-US" altLang="ja-JP" sz="950" dirty="0"/>
              <a:t>【</a:t>
            </a:r>
            <a:r>
              <a:rPr lang="ja-JP" altLang="en-US" sz="950" dirty="0"/>
              <a:t>課題</a:t>
            </a:r>
            <a:r>
              <a:rPr lang="en-US" altLang="ja-JP" sz="950" dirty="0"/>
              <a:t>】</a:t>
            </a:r>
            <a:r>
              <a:rPr lang="ja-JP" altLang="en-US" sz="950" dirty="0"/>
              <a:t>乾電池で豆電球を点灯するとき、回路のそれぞれの部分の電流の大きさはどうなっているのだろうか。</a:t>
            </a:r>
            <a:endParaRPr kumimoji="1" lang="ja-JP" altLang="en-US" sz="95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88769" y="2601454"/>
            <a:ext cx="2771589" cy="530915"/>
          </a:xfrm>
          <a:prstGeom prst="rect">
            <a:avLst/>
          </a:prstGeom>
          <a:solidFill>
            <a:schemeClr val="bg1"/>
          </a:solidFill>
          <a:ln>
            <a:solidFill>
              <a:schemeClr val="tx1"/>
            </a:solidFill>
          </a:ln>
        </p:spPr>
        <p:txBody>
          <a:bodyPr wrap="square" rtlCol="0">
            <a:spAutoFit/>
          </a:bodyPr>
          <a:lstStyle/>
          <a:p>
            <a:r>
              <a:rPr lang="en-US" altLang="ja-JP" sz="950" dirty="0"/>
              <a:t>【</a:t>
            </a:r>
            <a:r>
              <a:rPr lang="ja-JP" altLang="en-US" sz="950" dirty="0"/>
              <a:t>課題</a:t>
            </a:r>
            <a:r>
              <a:rPr lang="en-US" altLang="ja-JP" sz="950" dirty="0"/>
              <a:t>】</a:t>
            </a:r>
            <a:r>
              <a:rPr lang="ja-JP" altLang="en-US" sz="950" dirty="0"/>
              <a:t>豆電球の直列回路と並列回路では、流れる電流の大きさにどのような決まりがあるのだろうか。</a:t>
            </a:r>
            <a:endParaRPr lang="en-US" altLang="ja-JP" sz="95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82958" y="3177515"/>
            <a:ext cx="2771589" cy="384721"/>
          </a:xfrm>
          <a:prstGeom prst="rect">
            <a:avLst/>
          </a:prstGeom>
          <a:solidFill>
            <a:schemeClr val="bg1"/>
          </a:solidFill>
          <a:ln>
            <a:solidFill>
              <a:schemeClr val="tx1"/>
            </a:solidFill>
          </a:ln>
        </p:spPr>
        <p:txBody>
          <a:bodyPr wrap="square" rtlCol="0">
            <a:spAutoFit/>
          </a:bodyPr>
          <a:lstStyle/>
          <a:p>
            <a:r>
              <a:rPr lang="en-US" altLang="ja-JP" sz="950" dirty="0"/>
              <a:t>【</a:t>
            </a:r>
            <a:r>
              <a:rPr lang="ja-JP" altLang="en-US" sz="950" dirty="0"/>
              <a:t>課題</a:t>
            </a:r>
            <a:r>
              <a:rPr lang="en-US" altLang="ja-JP" sz="950" dirty="0"/>
              <a:t>】</a:t>
            </a:r>
            <a:r>
              <a:rPr lang="ja-JP" altLang="en-US" sz="950" dirty="0"/>
              <a:t>乾電池の数によって、豆電球の明るさやモーターの回り方が変わるのはなぜだろうか。</a:t>
            </a:r>
            <a:endParaRPr lang="en-US" altLang="ja-JP" sz="95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44222" y="6118167"/>
            <a:ext cx="4490627" cy="677108"/>
          </a:xfrm>
          <a:prstGeom prst="rect">
            <a:avLst/>
          </a:prstGeom>
          <a:solidFill>
            <a:schemeClr val="bg1"/>
          </a:solidFill>
          <a:ln w="38100">
            <a:solidFill>
              <a:srgbClr val="0033CC"/>
            </a:solidFill>
          </a:ln>
        </p:spPr>
        <p:txBody>
          <a:bodyPr wrap="square" rtlCol="0">
            <a:spAutoFit/>
          </a:bodyPr>
          <a:lstStyle/>
          <a:p>
            <a:r>
              <a:rPr lang="ja-JP" altLang="en-US" sz="950" dirty="0"/>
              <a:t>電気を大切に電力量を減らすためには、回路における電流や電圧の仕組みを理解しておくことが大切だ。など電力の少ない電気製品を使ったり、使う時間を少なくすることが大例えば、</a:t>
            </a:r>
            <a:r>
              <a:rPr lang="en-US" altLang="ja-JP" sz="950" dirty="0">
                <a:latin typeface="+mn-ea"/>
              </a:rPr>
              <a:t>LED</a:t>
            </a:r>
            <a:r>
              <a:rPr lang="ja-JP" altLang="en-US" sz="950" dirty="0"/>
              <a:t>照明切。また、安全に使うためには、大きな電流が流れ込まないようにたこ足配線にしないことなどが大切だと分かった。</a:t>
            </a:r>
            <a:endParaRPr kumimoji="1" lang="en-US" altLang="ja-JP" sz="950" dirty="0"/>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46324" y="5479500"/>
            <a:ext cx="2837760" cy="384721"/>
          </a:xfrm>
          <a:prstGeom prst="rect">
            <a:avLst/>
          </a:prstGeom>
          <a:solidFill>
            <a:schemeClr val="bg1"/>
          </a:solidFill>
          <a:ln w="28575">
            <a:solidFill>
              <a:srgbClr val="FFC000"/>
            </a:solidFill>
          </a:ln>
        </p:spPr>
        <p:txBody>
          <a:bodyPr wrap="square" rtlCol="0">
            <a:spAutoFit/>
          </a:bodyPr>
          <a:lstStyle/>
          <a:p>
            <a:r>
              <a:rPr lang="en-US" altLang="ja-JP" sz="950" dirty="0"/>
              <a:t>【</a:t>
            </a:r>
            <a:r>
              <a:rPr lang="ja-JP" altLang="en-US" sz="950" dirty="0"/>
              <a:t>めあて</a:t>
            </a:r>
            <a:r>
              <a:rPr lang="en-US" altLang="ja-JP" sz="950" dirty="0"/>
              <a:t>】</a:t>
            </a:r>
            <a:r>
              <a:rPr lang="ja-JP" altLang="en-US" sz="950" dirty="0"/>
              <a:t>電気を安全に大切に使いながら、イルミネーションの飾り付けをする方法を考えよう。</a:t>
            </a:r>
            <a:endParaRPr lang="en-US" altLang="ja-JP" sz="950" dirty="0"/>
          </a:p>
        </p:txBody>
      </p:sp>
      <p:sp>
        <p:nvSpPr>
          <p:cNvPr id="44" name="テキスト ボックス 43">
            <a:extLst>
              <a:ext uri="{FF2B5EF4-FFF2-40B4-BE49-F238E27FC236}">
                <a16:creationId xmlns:a16="http://schemas.microsoft.com/office/drawing/2014/main" id="{034C6065-CDAD-1BD6-C26B-1133F31B4847}"/>
              </a:ext>
            </a:extLst>
          </p:cNvPr>
          <p:cNvSpPr txBox="1"/>
          <p:nvPr/>
        </p:nvSpPr>
        <p:spPr>
          <a:xfrm>
            <a:off x="84517" y="3611062"/>
            <a:ext cx="2752616" cy="530915"/>
          </a:xfrm>
          <a:prstGeom prst="rect">
            <a:avLst/>
          </a:prstGeom>
          <a:solidFill>
            <a:schemeClr val="bg1"/>
          </a:solidFill>
          <a:ln>
            <a:solidFill>
              <a:schemeClr val="tx1"/>
            </a:solidFill>
          </a:ln>
        </p:spPr>
        <p:txBody>
          <a:bodyPr wrap="square" rtlCol="0">
            <a:spAutoFit/>
          </a:bodyPr>
          <a:lstStyle/>
          <a:p>
            <a:r>
              <a:rPr lang="en-US" altLang="ja-JP" sz="950" dirty="0"/>
              <a:t>【</a:t>
            </a:r>
            <a:r>
              <a:rPr lang="ja-JP" altLang="en-US" sz="950" dirty="0"/>
              <a:t>課題</a:t>
            </a:r>
            <a:r>
              <a:rPr lang="en-US" altLang="ja-JP" sz="950" dirty="0"/>
              <a:t>】</a:t>
            </a:r>
            <a:r>
              <a:rPr lang="ja-JP" altLang="en-US" sz="950" dirty="0"/>
              <a:t>乾電池で豆電球を２個点灯するとき、直列回路と並列回路では、各部分に加わる電圧にどのようなちがいがあるのだろうか。</a:t>
            </a:r>
            <a:endParaRPr lang="en-US" altLang="ja-JP" sz="950" dirty="0"/>
          </a:p>
        </p:txBody>
      </p:sp>
      <p:sp>
        <p:nvSpPr>
          <p:cNvPr id="45" name="テキスト ボックス 44">
            <a:extLst>
              <a:ext uri="{FF2B5EF4-FFF2-40B4-BE49-F238E27FC236}">
                <a16:creationId xmlns:a16="http://schemas.microsoft.com/office/drawing/2014/main" id="{95EC3DB3-538E-A11B-E4CC-6866FAF17641}"/>
              </a:ext>
            </a:extLst>
          </p:cNvPr>
          <p:cNvSpPr txBox="1"/>
          <p:nvPr/>
        </p:nvSpPr>
        <p:spPr>
          <a:xfrm>
            <a:off x="85090" y="4188353"/>
            <a:ext cx="2741789" cy="384721"/>
          </a:xfrm>
          <a:prstGeom prst="rect">
            <a:avLst/>
          </a:prstGeom>
          <a:solidFill>
            <a:schemeClr val="bg1"/>
          </a:solidFill>
          <a:ln>
            <a:solidFill>
              <a:schemeClr val="tx1"/>
            </a:solidFill>
          </a:ln>
        </p:spPr>
        <p:txBody>
          <a:bodyPr wrap="square" rtlCol="0">
            <a:spAutoFit/>
          </a:bodyPr>
          <a:lstStyle/>
          <a:p>
            <a:r>
              <a:rPr lang="en-US" altLang="ja-JP" sz="950" dirty="0"/>
              <a:t>【</a:t>
            </a:r>
            <a:r>
              <a:rPr lang="ja-JP" altLang="en-US" sz="950" dirty="0"/>
              <a:t>課題</a:t>
            </a:r>
            <a:r>
              <a:rPr lang="en-US" altLang="ja-JP" sz="950" dirty="0"/>
              <a:t>】</a:t>
            </a:r>
            <a:r>
              <a:rPr lang="ja-JP" altLang="en-US" sz="950" dirty="0"/>
              <a:t>電熱線に加わる電圧と電流の間にはどのような関係があるのだろうか。</a:t>
            </a:r>
            <a:endParaRPr lang="en-US" altLang="ja-JP" sz="950" dirty="0"/>
          </a:p>
        </p:txBody>
      </p:sp>
      <p:sp>
        <p:nvSpPr>
          <p:cNvPr id="18" name="テキスト ボックス 17">
            <a:extLst>
              <a:ext uri="{FF2B5EF4-FFF2-40B4-BE49-F238E27FC236}">
                <a16:creationId xmlns:a16="http://schemas.microsoft.com/office/drawing/2014/main" id="{C5326245-2F99-EBD8-DE71-1C3B5D404612}"/>
              </a:ext>
            </a:extLst>
          </p:cNvPr>
          <p:cNvSpPr txBox="1"/>
          <p:nvPr/>
        </p:nvSpPr>
        <p:spPr>
          <a:xfrm>
            <a:off x="75881" y="4619450"/>
            <a:ext cx="2761252" cy="384721"/>
          </a:xfrm>
          <a:prstGeom prst="rect">
            <a:avLst/>
          </a:prstGeom>
          <a:solidFill>
            <a:schemeClr val="bg1"/>
          </a:solidFill>
          <a:ln>
            <a:solidFill>
              <a:schemeClr val="tx1"/>
            </a:solidFill>
          </a:ln>
        </p:spPr>
        <p:txBody>
          <a:bodyPr wrap="square" rtlCol="0">
            <a:spAutoFit/>
          </a:bodyPr>
          <a:lstStyle/>
          <a:p>
            <a:r>
              <a:rPr lang="en-US" altLang="ja-JP" sz="950" dirty="0"/>
              <a:t>【</a:t>
            </a:r>
            <a:r>
              <a:rPr lang="ja-JP" altLang="en-US" sz="950" dirty="0"/>
              <a:t>課題</a:t>
            </a:r>
            <a:r>
              <a:rPr lang="en-US" altLang="ja-JP" sz="950" dirty="0"/>
              <a:t>】</a:t>
            </a:r>
            <a:r>
              <a:rPr lang="ja-JP" altLang="en-US" sz="950" dirty="0"/>
              <a:t>抵抗を２個つないだ回路では、全体の抵抗の大きさはどのようになるのだろうか。</a:t>
            </a:r>
            <a:endParaRPr lang="en-US" altLang="ja-JP" sz="950" dirty="0"/>
          </a:p>
        </p:txBody>
      </p:sp>
      <p:sp>
        <p:nvSpPr>
          <p:cNvPr id="21" name="テキスト ボックス 20">
            <a:extLst>
              <a:ext uri="{FF2B5EF4-FFF2-40B4-BE49-F238E27FC236}">
                <a16:creationId xmlns:a16="http://schemas.microsoft.com/office/drawing/2014/main" id="{B76C5CC1-87E2-4EC4-2F82-6B8EFF0D2886}"/>
              </a:ext>
            </a:extLst>
          </p:cNvPr>
          <p:cNvSpPr txBox="1"/>
          <p:nvPr/>
        </p:nvSpPr>
        <p:spPr>
          <a:xfrm>
            <a:off x="84309" y="5048403"/>
            <a:ext cx="2752823" cy="384721"/>
          </a:xfrm>
          <a:prstGeom prst="rect">
            <a:avLst/>
          </a:prstGeom>
          <a:solidFill>
            <a:schemeClr val="bg1"/>
          </a:solidFill>
          <a:ln>
            <a:solidFill>
              <a:schemeClr val="tx1"/>
            </a:solidFill>
          </a:ln>
        </p:spPr>
        <p:txBody>
          <a:bodyPr wrap="square" rtlCol="0">
            <a:spAutoFit/>
          </a:bodyPr>
          <a:lstStyle/>
          <a:p>
            <a:r>
              <a:rPr lang="en-US" altLang="ja-JP" sz="950" dirty="0"/>
              <a:t>【</a:t>
            </a:r>
            <a:r>
              <a:rPr lang="ja-JP" altLang="en-US" sz="950" dirty="0"/>
              <a:t>課題</a:t>
            </a:r>
            <a:r>
              <a:rPr lang="en-US" altLang="ja-JP" sz="950" dirty="0"/>
              <a:t>】</a:t>
            </a:r>
            <a:r>
              <a:rPr lang="ja-JP" altLang="en-US" sz="950" dirty="0"/>
              <a:t>電熱線のはたらきは、電力や電流を流す時間とどのように関係しているのだろうか。</a:t>
            </a:r>
          </a:p>
        </p:txBody>
      </p:sp>
      <p:sp>
        <p:nvSpPr>
          <p:cNvPr id="5" name="テキスト ボックス 4">
            <a:extLst>
              <a:ext uri="{FF2B5EF4-FFF2-40B4-BE49-F238E27FC236}">
                <a16:creationId xmlns:a16="http://schemas.microsoft.com/office/drawing/2014/main" id="{86BBF1A3-BD9B-B3C4-268B-9927C23F856D}"/>
              </a:ext>
            </a:extLst>
          </p:cNvPr>
          <p:cNvSpPr txBox="1"/>
          <p:nvPr/>
        </p:nvSpPr>
        <p:spPr>
          <a:xfrm>
            <a:off x="4583526" y="6119436"/>
            <a:ext cx="2946106" cy="384721"/>
          </a:xfrm>
          <a:prstGeom prst="rect">
            <a:avLst/>
          </a:prstGeom>
          <a:solidFill>
            <a:schemeClr val="bg1"/>
          </a:solidFill>
          <a:ln w="28575">
            <a:solidFill>
              <a:srgbClr val="FFC000"/>
            </a:solidFill>
          </a:ln>
        </p:spPr>
        <p:txBody>
          <a:bodyPr wrap="square" rtlCol="0">
            <a:spAutoFit/>
          </a:bodyPr>
          <a:lstStyle/>
          <a:p>
            <a:r>
              <a:rPr lang="en-US" altLang="ja-JP" sz="950" dirty="0"/>
              <a:t>【</a:t>
            </a:r>
            <a:r>
              <a:rPr lang="ja-JP" altLang="en-US" sz="950" dirty="0"/>
              <a:t>探究活動例</a:t>
            </a:r>
            <a:r>
              <a:rPr lang="en-US" altLang="ja-JP" sz="950" dirty="0"/>
              <a:t>】</a:t>
            </a:r>
            <a:r>
              <a:rPr lang="ja-JP" altLang="en-US" sz="950" dirty="0"/>
              <a:t>温かいご飯を食べるために炊飯器の保温機能と電子レンジではどちらが省エネか。</a:t>
            </a:r>
            <a:endParaRPr lang="en-US" altLang="ja-JP" sz="950" dirty="0"/>
          </a:p>
        </p:txBody>
      </p:sp>
      <p:sp>
        <p:nvSpPr>
          <p:cNvPr id="11" name="テキスト ボックス 10">
            <a:extLst>
              <a:ext uri="{FF2B5EF4-FFF2-40B4-BE49-F238E27FC236}">
                <a16:creationId xmlns:a16="http://schemas.microsoft.com/office/drawing/2014/main" id="{4535432E-E2CF-7C4A-E19C-F3A4F8714202}"/>
              </a:ext>
            </a:extLst>
          </p:cNvPr>
          <p:cNvSpPr txBox="1"/>
          <p:nvPr/>
        </p:nvSpPr>
        <p:spPr>
          <a:xfrm>
            <a:off x="2896142" y="1097431"/>
            <a:ext cx="4679559" cy="842538"/>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・直列回路や並列回路の各点を流れる電流や加わる電圧についての規則性。</a:t>
            </a:r>
            <a:endParaRPr lang="en-US" altLang="ja-JP" sz="975" dirty="0"/>
          </a:p>
          <a:p>
            <a:r>
              <a:rPr lang="ja-JP" altLang="en-US" sz="975" dirty="0"/>
              <a:t>・金属線に加わる電圧と電流の関係、また、金属線には抵抗があること。</a:t>
            </a:r>
            <a:endParaRPr lang="en-US" altLang="ja-JP" sz="975" dirty="0"/>
          </a:p>
          <a:p>
            <a:r>
              <a:rPr lang="ja-JP" altLang="en-US" sz="975" dirty="0"/>
              <a:t>・電流によって熱や光などが取り出せること、電力の違いによって、発生する熱　</a:t>
            </a:r>
            <a:endParaRPr lang="en-US" altLang="ja-JP" sz="975" dirty="0"/>
          </a:p>
          <a:p>
            <a:r>
              <a:rPr lang="ja-JP" altLang="en-US" sz="975" dirty="0"/>
              <a:t>　熱や光などの量に違いがあること。</a:t>
            </a:r>
            <a:endParaRPr lang="en-US" altLang="ja-JP" sz="975" dirty="0"/>
          </a:p>
        </p:txBody>
      </p:sp>
      <p:sp>
        <p:nvSpPr>
          <p:cNvPr id="2" name="四角形: 角を丸くする 1">
            <a:extLst>
              <a:ext uri="{FF2B5EF4-FFF2-40B4-BE49-F238E27FC236}">
                <a16:creationId xmlns:a16="http://schemas.microsoft.com/office/drawing/2014/main" id="{1BEF2942-7C03-03C8-753E-67445ED605A3}"/>
              </a:ext>
            </a:extLst>
          </p:cNvPr>
          <p:cNvSpPr/>
          <p:nvPr/>
        </p:nvSpPr>
        <p:spPr>
          <a:xfrm>
            <a:off x="4250472" y="2426803"/>
            <a:ext cx="3279160" cy="930325"/>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en-US" altLang="ja-JP" sz="1300" dirty="0">
              <a:latin typeface="HG丸ｺﾞｼｯｸM-PRO" panose="020F0600000000000000" pitchFamily="50" charset="-128"/>
              <a:ea typeface="HG丸ｺﾞｼｯｸM-PRO" panose="020F0600000000000000" pitchFamily="50" charset="-128"/>
            </a:endParaRPr>
          </a:p>
        </p:txBody>
      </p:sp>
      <p:sp>
        <p:nvSpPr>
          <p:cNvPr id="3" name="四角形: 角を丸くする 2">
            <a:extLst>
              <a:ext uri="{FF2B5EF4-FFF2-40B4-BE49-F238E27FC236}">
                <a16:creationId xmlns:a16="http://schemas.microsoft.com/office/drawing/2014/main" id="{DFA618B4-5135-297D-4F28-E0D014FFFED9}"/>
              </a:ext>
            </a:extLst>
          </p:cNvPr>
          <p:cNvSpPr/>
          <p:nvPr/>
        </p:nvSpPr>
        <p:spPr>
          <a:xfrm>
            <a:off x="5871571" y="2871779"/>
            <a:ext cx="1298770" cy="45230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変化する量　</a:t>
            </a:r>
            <a:r>
              <a:rPr lang="ja-JP" altLang="en-US" sz="975" dirty="0">
                <a:latin typeface="HGPｺﾞｼｯｸE" panose="020B0900000000000000" pitchFamily="50" charset="-128"/>
                <a:ea typeface="HGPｺﾞｼｯｸE" panose="020B0900000000000000" pitchFamily="50" charset="-128"/>
              </a:rPr>
              <a:t>　</a:t>
            </a:r>
            <a:endParaRPr lang="en-US" altLang="ja-JP" sz="975" dirty="0">
              <a:latin typeface="HGPｺﾞｼｯｸE" panose="020B0900000000000000" pitchFamily="50" charset="-128"/>
              <a:ea typeface="HGPｺﾞｼｯｸE" panose="020B0900000000000000" pitchFamily="50" charset="-128"/>
            </a:endParaRPr>
          </a:p>
          <a:p>
            <a:pPr algn="ctr"/>
            <a:r>
              <a:rPr lang="ja-JP" altLang="en-US" sz="975" dirty="0">
                <a:latin typeface="HGPｺﾞｼｯｸE" panose="020B0900000000000000" pitchFamily="50" charset="-128"/>
                <a:ea typeface="HGPｺﾞｼｯｸE"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電流</a:t>
            </a:r>
            <a:r>
              <a:rPr lang="en-US" altLang="ja-JP" sz="1138" dirty="0">
                <a:latin typeface="HG丸ｺﾞｼｯｸM-PRO" panose="020F0600000000000000" pitchFamily="50" charset="-128"/>
                <a:ea typeface="HG丸ｺﾞｼｯｸM-PRO" panose="020F0600000000000000" pitchFamily="50" charset="-128"/>
              </a:rPr>
              <a:t>[A]</a:t>
            </a:r>
            <a:r>
              <a:rPr lang="ja-JP" altLang="en-US" sz="1138" dirty="0">
                <a:latin typeface="HGPｺﾞｼｯｸE" panose="020B0900000000000000" pitchFamily="50" charset="-128"/>
                <a:ea typeface="HGPｺﾞｼｯｸE" panose="020B0900000000000000" pitchFamily="50" charset="-128"/>
              </a:rPr>
              <a:t>　</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8" name="四角形: 角を丸くする 7">
            <a:extLst>
              <a:ext uri="{FF2B5EF4-FFF2-40B4-BE49-F238E27FC236}">
                <a16:creationId xmlns:a16="http://schemas.microsoft.com/office/drawing/2014/main" id="{704B5732-5A84-484E-F745-8AF6FE80D82A}"/>
              </a:ext>
            </a:extLst>
          </p:cNvPr>
          <p:cNvSpPr/>
          <p:nvPr/>
        </p:nvSpPr>
        <p:spPr>
          <a:xfrm>
            <a:off x="4546893" y="2866218"/>
            <a:ext cx="1240087" cy="450049"/>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変化させる量</a:t>
            </a:r>
            <a:r>
              <a:rPr lang="ja-JP" altLang="en-US" sz="1138" dirty="0">
                <a:latin typeface="HGPｺﾞｼｯｸE" panose="020B0900000000000000" pitchFamily="50" charset="-128"/>
                <a:ea typeface="HGPｺﾞｼｯｸE" panose="020B0900000000000000" pitchFamily="50" charset="-128"/>
              </a:rPr>
              <a:t>　</a:t>
            </a:r>
            <a:endParaRPr lang="en-US" altLang="ja-JP" sz="1138" dirty="0">
              <a:latin typeface="HGPｺﾞｼｯｸE" panose="020B0900000000000000" pitchFamily="50" charset="-128"/>
              <a:ea typeface="HGPｺﾞｼｯｸE" panose="020B0900000000000000" pitchFamily="50" charset="-128"/>
            </a:endParaRPr>
          </a:p>
          <a:p>
            <a:pPr algn="ctr"/>
            <a:r>
              <a:rPr lang="ja-JP" altLang="en-US" sz="1138" dirty="0">
                <a:latin typeface="HG丸ｺﾞｼｯｸM-PRO" panose="020F0600000000000000" pitchFamily="50" charset="-128"/>
                <a:ea typeface="HG丸ｺﾞｼｯｸM-PRO" panose="020F0600000000000000" pitchFamily="50" charset="-128"/>
              </a:rPr>
              <a:t>電圧</a:t>
            </a:r>
            <a:r>
              <a:rPr lang="en-US" altLang="ja-JP" sz="1138" dirty="0">
                <a:latin typeface="HG丸ｺﾞｼｯｸM-PRO" panose="020F0600000000000000" pitchFamily="50" charset="-128"/>
                <a:ea typeface="HG丸ｺﾞｼｯｸM-PRO" panose="020F0600000000000000" pitchFamily="50" charset="-128"/>
              </a:rPr>
              <a:t>[V]</a:t>
            </a:r>
            <a:r>
              <a:rPr lang="ja-JP" altLang="en-US" sz="1138" dirty="0">
                <a:latin typeface="HG丸ｺﾞｼｯｸM-PRO" panose="020F0600000000000000" pitchFamily="50" charset="-128"/>
                <a:ea typeface="HG丸ｺﾞｼｯｸM-PRO" panose="020F0600000000000000" pitchFamily="50" charset="-128"/>
              </a:rPr>
              <a:t>　</a:t>
            </a:r>
            <a:endParaRPr kumimoji="1" lang="en-US" altLang="ja-JP" sz="1138" dirty="0">
              <a:latin typeface="HG丸ｺﾞｼｯｸM-PRO" panose="020F0600000000000000" pitchFamily="50" charset="-128"/>
              <a:ea typeface="HG丸ｺﾞｼｯｸM-PRO" panose="020F0600000000000000" pitchFamily="50" charset="-128"/>
            </a:endParaRPr>
          </a:p>
        </p:txBody>
      </p:sp>
      <p:sp>
        <p:nvSpPr>
          <p:cNvPr id="15" name="テキスト ボックス 14">
            <a:extLst>
              <a:ext uri="{FF2B5EF4-FFF2-40B4-BE49-F238E27FC236}">
                <a16:creationId xmlns:a16="http://schemas.microsoft.com/office/drawing/2014/main" id="{B1DB1CBD-B42F-24A0-806C-7B6EBF61479E}"/>
              </a:ext>
            </a:extLst>
          </p:cNvPr>
          <p:cNvSpPr txBox="1"/>
          <p:nvPr/>
        </p:nvSpPr>
        <p:spPr>
          <a:xfrm>
            <a:off x="4132188" y="2413894"/>
            <a:ext cx="3419912" cy="492443"/>
          </a:xfrm>
          <a:prstGeom prst="rect">
            <a:avLst/>
          </a:prstGeom>
          <a:noFill/>
        </p:spPr>
        <p:txBody>
          <a:bodyPr wrap="square" rtlCol="0">
            <a:spAutoFit/>
          </a:bodyPr>
          <a:lstStyle/>
          <a:p>
            <a:r>
              <a:rPr lang="ja-JP" altLang="en-US" sz="1138" dirty="0">
                <a:latin typeface="HG丸ｺﾞｼｯｸM-PRO" panose="020F0600000000000000" pitchFamily="50" charset="-128"/>
                <a:ea typeface="HG丸ｺﾞｼｯｸM-PRO" panose="020F0600000000000000" pitchFamily="50" charset="-128"/>
              </a:rPr>
              <a:t>「電熱線に加える</a:t>
            </a:r>
            <a:r>
              <a:rPr lang="ja-JP" altLang="en-US" sz="1300" dirty="0">
                <a:latin typeface="HGSｺﾞｼｯｸE" panose="020B0900000000000000" pitchFamily="50" charset="-128"/>
                <a:ea typeface="HGSｺﾞｼｯｸE" panose="020B0900000000000000" pitchFamily="50" charset="-128"/>
              </a:rPr>
              <a:t>電圧が２倍、３倍</a:t>
            </a:r>
            <a:r>
              <a:rPr lang="en-US" altLang="ja-JP" sz="1300" dirty="0">
                <a:latin typeface="HGSｺﾞｼｯｸE" panose="020B0900000000000000" pitchFamily="50" charset="-128"/>
                <a:ea typeface="HGSｺﾞｼｯｸE" panose="020B09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になると、</a:t>
            </a:r>
            <a:endParaRPr lang="en-US" altLang="ja-JP" sz="1138" dirty="0">
              <a:latin typeface="HG丸ｺﾞｼｯｸM-PRO" panose="020F0600000000000000" pitchFamily="50" charset="-128"/>
              <a:ea typeface="HG丸ｺﾞｼｯｸM-PRO" panose="020F0600000000000000" pitchFamily="50" charset="-128"/>
            </a:endParaRPr>
          </a:p>
          <a:p>
            <a:r>
              <a:rPr lang="ja-JP" altLang="en-US" sz="1138" dirty="0">
                <a:latin typeface="HG丸ｺﾞｼｯｸM-PRO" panose="020F0600000000000000" pitchFamily="50" charset="-128"/>
                <a:ea typeface="HG丸ｺﾞｼｯｸM-PRO" panose="020F0600000000000000" pitchFamily="50" charset="-128"/>
              </a:rPr>
              <a:t>　流れる</a:t>
            </a:r>
            <a:r>
              <a:rPr lang="ja-JP" altLang="en-US" sz="1300" dirty="0">
                <a:latin typeface="HGSｺﾞｼｯｸE" panose="020B0900000000000000" pitchFamily="50" charset="-128"/>
                <a:ea typeface="HGSｺﾞｼｯｸE" panose="020B0900000000000000" pitchFamily="50" charset="-128"/>
              </a:rPr>
              <a:t>電流も２倍、３倍</a:t>
            </a:r>
            <a:r>
              <a:rPr lang="en-US" altLang="ja-JP" sz="1300" dirty="0">
                <a:latin typeface="HGSｺﾞｼｯｸE" panose="020B0900000000000000" pitchFamily="50" charset="-128"/>
                <a:ea typeface="HGSｺﾞｼｯｸE" panose="020B09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になると思う。」</a:t>
            </a:r>
            <a:endParaRPr lang="en-US" altLang="ja-JP" sz="1138" dirty="0">
              <a:latin typeface="HG丸ｺﾞｼｯｸM-PRO" panose="020F0600000000000000" pitchFamily="50" charset="-128"/>
              <a:ea typeface="HG丸ｺﾞｼｯｸM-PRO" panose="020F0600000000000000" pitchFamily="50" charset="-128"/>
            </a:endParaRPr>
          </a:p>
        </p:txBody>
      </p:sp>
      <p:pic>
        <p:nvPicPr>
          <p:cNvPr id="16" name="図 15">
            <a:extLst>
              <a:ext uri="{FF2B5EF4-FFF2-40B4-BE49-F238E27FC236}">
                <a16:creationId xmlns:a16="http://schemas.microsoft.com/office/drawing/2014/main" id="{13DDD5C6-9BF0-4016-B18B-A8C33D958802}"/>
              </a:ext>
            </a:extLst>
          </p:cNvPr>
          <p:cNvPicPr>
            <a:picLocks noChangeAspect="1"/>
          </p:cNvPicPr>
          <p:nvPr/>
        </p:nvPicPr>
        <p:blipFill rotWithShape="1">
          <a:blip r:embed="rId2">
            <a:extLst>
              <a:ext uri="{28A0092B-C50C-407E-A947-70E740481C1C}">
                <a14:useLocalDpi xmlns:a14="http://schemas.microsoft.com/office/drawing/2010/main" val="0"/>
              </a:ext>
            </a:extLst>
          </a:blip>
          <a:srcRect b="17194"/>
          <a:stretch/>
        </p:blipFill>
        <p:spPr>
          <a:xfrm>
            <a:off x="3660758" y="2875038"/>
            <a:ext cx="637338" cy="646416"/>
          </a:xfrm>
          <a:prstGeom prst="rect">
            <a:avLst/>
          </a:prstGeom>
        </p:spPr>
      </p:pic>
      <p:sp>
        <p:nvSpPr>
          <p:cNvPr id="17" name="テキスト ボックス 16">
            <a:extLst>
              <a:ext uri="{FF2B5EF4-FFF2-40B4-BE49-F238E27FC236}">
                <a16:creationId xmlns:a16="http://schemas.microsoft.com/office/drawing/2014/main" id="{B48C2812-394C-383C-D81C-C64B34AFE0F2}"/>
              </a:ext>
            </a:extLst>
          </p:cNvPr>
          <p:cNvSpPr txBox="1"/>
          <p:nvPr/>
        </p:nvSpPr>
        <p:spPr>
          <a:xfrm>
            <a:off x="2751015" y="3536085"/>
            <a:ext cx="4892602" cy="307777"/>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　</a:t>
            </a:r>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を働かせて予想を立て、解決の方法を考える</a:t>
            </a:r>
            <a:endParaRPr lang="en-US" altLang="ja-JP" sz="1200" dirty="0">
              <a:latin typeface="HG丸ｺﾞｼｯｸM-PRO" panose="020F0600000000000000" pitchFamily="50" charset="-128"/>
              <a:ea typeface="HG丸ｺﾞｼｯｸM-PRO" panose="020F0600000000000000" pitchFamily="50" charset="-128"/>
            </a:endParaRPr>
          </a:p>
        </p:txBody>
      </p:sp>
      <p:pic>
        <p:nvPicPr>
          <p:cNvPr id="34" name="図 33">
            <a:extLst>
              <a:ext uri="{FF2B5EF4-FFF2-40B4-BE49-F238E27FC236}">
                <a16:creationId xmlns:a16="http://schemas.microsoft.com/office/drawing/2014/main" id="{ACD4D9B4-D2CE-20C1-CF5B-987DB45B80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5989" y="2465493"/>
            <a:ext cx="377756" cy="418566"/>
          </a:xfrm>
          <a:prstGeom prst="rect">
            <a:avLst/>
          </a:prstGeom>
        </p:spPr>
      </p:pic>
      <p:pic>
        <p:nvPicPr>
          <p:cNvPr id="47" name="図 46">
            <a:extLst>
              <a:ext uri="{FF2B5EF4-FFF2-40B4-BE49-F238E27FC236}">
                <a16:creationId xmlns:a16="http://schemas.microsoft.com/office/drawing/2014/main" id="{BACD2DA0-BF0E-3818-9F9F-2413E10373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6537" y="2434352"/>
            <a:ext cx="404445" cy="448138"/>
          </a:xfrm>
          <a:prstGeom prst="rect">
            <a:avLst/>
          </a:prstGeom>
        </p:spPr>
      </p:pic>
      <p:pic>
        <p:nvPicPr>
          <p:cNvPr id="25" name="図 24">
            <a:extLst>
              <a:ext uri="{FF2B5EF4-FFF2-40B4-BE49-F238E27FC236}">
                <a16:creationId xmlns:a16="http://schemas.microsoft.com/office/drawing/2014/main" id="{A40F8B5E-1555-2CB5-2B43-D44CA25130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4210" y="2938862"/>
            <a:ext cx="827160" cy="375895"/>
          </a:xfrm>
          <a:prstGeom prst="rect">
            <a:avLst/>
          </a:prstGeom>
        </p:spPr>
      </p:pic>
      <p:pic>
        <p:nvPicPr>
          <p:cNvPr id="60" name="図 59">
            <a:extLst>
              <a:ext uri="{FF2B5EF4-FFF2-40B4-BE49-F238E27FC236}">
                <a16:creationId xmlns:a16="http://schemas.microsoft.com/office/drawing/2014/main" id="{6CA4312E-67A3-B267-F099-69CAEBB1B0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74613" y="3932254"/>
            <a:ext cx="715795" cy="932631"/>
          </a:xfrm>
          <a:prstGeom prst="rect">
            <a:avLst/>
          </a:prstGeom>
        </p:spPr>
      </p:pic>
      <p:sp>
        <p:nvSpPr>
          <p:cNvPr id="61" name="吹き出し: 角を丸めた四角形 60">
            <a:extLst>
              <a:ext uri="{FF2B5EF4-FFF2-40B4-BE49-F238E27FC236}">
                <a16:creationId xmlns:a16="http://schemas.microsoft.com/office/drawing/2014/main" id="{1D142A23-5C9A-8D23-EFE3-E47E1A46DD83}"/>
              </a:ext>
            </a:extLst>
          </p:cNvPr>
          <p:cNvSpPr/>
          <p:nvPr/>
        </p:nvSpPr>
        <p:spPr>
          <a:xfrm>
            <a:off x="3587643" y="3931671"/>
            <a:ext cx="2373330" cy="502388"/>
          </a:xfrm>
          <a:prstGeom prst="wedgeRoundRectCallout">
            <a:avLst>
              <a:gd name="adj1" fmla="val -54191"/>
              <a:gd name="adj2" fmla="val 23995"/>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50">
              <a:defRPr/>
            </a:pPr>
            <a:r>
              <a:rPr lang="ja-JP" altLang="en-US" sz="975" dirty="0">
                <a:latin typeface="HG丸ｺﾞｼｯｸM-PRO" panose="020F0600000000000000" pitchFamily="50" charset="-128"/>
                <a:ea typeface="HG丸ｺﾞｼｯｸM-PRO" panose="020F0600000000000000" pitchFamily="50" charset="-128"/>
              </a:rPr>
              <a:t>電子レンジで温めるとき、ワット数が大きい方が早く温めることができるな。温める物の量で時間を変えているな。</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62" name="正方形/長方形 61">
            <a:extLst>
              <a:ext uri="{FF2B5EF4-FFF2-40B4-BE49-F238E27FC236}">
                <a16:creationId xmlns:a16="http://schemas.microsoft.com/office/drawing/2014/main" id="{237026CA-B5F4-2633-61D5-F9286AA4EAAD}"/>
              </a:ext>
            </a:extLst>
          </p:cNvPr>
          <p:cNvSpPr/>
          <p:nvPr/>
        </p:nvSpPr>
        <p:spPr>
          <a:xfrm>
            <a:off x="3549303" y="4518065"/>
            <a:ext cx="3721407" cy="387312"/>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138" dirty="0">
                <a:latin typeface="HG丸ｺﾞｼｯｸM-PRO" panose="020F0600000000000000" pitchFamily="50" charset="-128"/>
                <a:ea typeface="HG丸ｺﾞｼｯｸM-PRO" panose="020F0600000000000000" pitchFamily="50" charset="-128"/>
              </a:rPr>
              <a:t>・電力が大きくなると、発熱量も大きくなると思う。</a:t>
            </a:r>
            <a:endParaRPr lang="en-US" altLang="ja-JP" sz="1138" dirty="0">
              <a:latin typeface="HG丸ｺﾞｼｯｸM-PRO" panose="020F0600000000000000" pitchFamily="50" charset="-128"/>
              <a:ea typeface="HG丸ｺﾞｼｯｸM-PRO" panose="020F0600000000000000" pitchFamily="50" charset="-128"/>
            </a:endParaRPr>
          </a:p>
          <a:p>
            <a:r>
              <a:rPr lang="ja-JP" altLang="en-US" sz="1138" dirty="0">
                <a:latin typeface="HG丸ｺﾞｼｯｸM-PRO" panose="020F0600000000000000" pitchFamily="50" charset="-128"/>
                <a:ea typeface="HG丸ｺﾞｼｯｸM-PRO" panose="020F0600000000000000" pitchFamily="50" charset="-128"/>
              </a:rPr>
              <a:t>・使う時間が長くなると、発熱量も大きくなると思う。</a:t>
            </a:r>
            <a:endParaRPr lang="en-US" altLang="ja-JP" sz="1138" dirty="0">
              <a:latin typeface="HG丸ｺﾞｼｯｸM-PRO" panose="020F0600000000000000" pitchFamily="50" charset="-128"/>
              <a:ea typeface="HG丸ｺﾞｼｯｸM-PRO" panose="020F0600000000000000" pitchFamily="50" charset="-128"/>
            </a:endParaRPr>
          </a:p>
        </p:txBody>
      </p:sp>
      <p:pic>
        <p:nvPicPr>
          <p:cNvPr id="63" name="図 62">
            <a:extLst>
              <a:ext uri="{FF2B5EF4-FFF2-40B4-BE49-F238E27FC236}">
                <a16:creationId xmlns:a16="http://schemas.microsoft.com/office/drawing/2014/main" id="{D1AA6CEF-A2F8-C795-A17A-ED1E0191C0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33301" y="3936977"/>
            <a:ext cx="640791" cy="502775"/>
          </a:xfrm>
          <a:prstGeom prst="rect">
            <a:avLst/>
          </a:prstGeom>
        </p:spPr>
      </p:pic>
      <p:sp>
        <p:nvSpPr>
          <p:cNvPr id="64" name="テキスト ボックス 63">
            <a:extLst>
              <a:ext uri="{FF2B5EF4-FFF2-40B4-BE49-F238E27FC236}">
                <a16:creationId xmlns:a16="http://schemas.microsoft.com/office/drawing/2014/main" id="{5BFCD68D-C561-3E8F-E00B-892396DEEED0}"/>
              </a:ext>
            </a:extLst>
          </p:cNvPr>
          <p:cNvSpPr txBox="1"/>
          <p:nvPr/>
        </p:nvSpPr>
        <p:spPr>
          <a:xfrm>
            <a:off x="2763141" y="5012910"/>
            <a:ext cx="5040120" cy="307777"/>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　</a:t>
            </a:r>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を働かせて予想を立て、解決の方法を考える</a:t>
            </a:r>
            <a:endParaRPr lang="en-US" altLang="ja-JP" sz="1200" dirty="0">
              <a:latin typeface="HG丸ｺﾞｼｯｸM-PRO" panose="020F0600000000000000" pitchFamily="50" charset="-128"/>
              <a:ea typeface="HG丸ｺﾞｼｯｸM-PRO" panose="020F0600000000000000" pitchFamily="50" charset="-128"/>
            </a:endParaRPr>
          </a:p>
        </p:txBody>
      </p:sp>
      <p:pic>
        <p:nvPicPr>
          <p:cNvPr id="65" name="図 64">
            <a:extLst>
              <a:ext uri="{FF2B5EF4-FFF2-40B4-BE49-F238E27FC236}">
                <a16:creationId xmlns:a16="http://schemas.microsoft.com/office/drawing/2014/main" id="{7D473B60-E125-C800-0E70-3E42AB33835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66823" y="4020184"/>
            <a:ext cx="509024" cy="497571"/>
          </a:xfrm>
          <a:prstGeom prst="rect">
            <a:avLst/>
          </a:prstGeom>
        </p:spPr>
      </p:pic>
      <p:sp>
        <p:nvSpPr>
          <p:cNvPr id="66" name="矢印: 左カーブ 65">
            <a:extLst>
              <a:ext uri="{FF2B5EF4-FFF2-40B4-BE49-F238E27FC236}">
                <a16:creationId xmlns:a16="http://schemas.microsoft.com/office/drawing/2014/main" id="{D3D228EA-2156-2EA3-83C9-7D168CC3995A}"/>
              </a:ext>
            </a:extLst>
          </p:cNvPr>
          <p:cNvSpPr/>
          <p:nvPr/>
        </p:nvSpPr>
        <p:spPr>
          <a:xfrm rot="19638550">
            <a:off x="6001468" y="4004567"/>
            <a:ext cx="296483" cy="499523"/>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63">
              <a:solidFill>
                <a:schemeClr val="tx1"/>
              </a:solidFill>
            </a:endParaRPr>
          </a:p>
        </p:txBody>
      </p:sp>
      <p:sp>
        <p:nvSpPr>
          <p:cNvPr id="67" name="四角形: 角を丸くする 66">
            <a:extLst>
              <a:ext uri="{FF2B5EF4-FFF2-40B4-BE49-F238E27FC236}">
                <a16:creationId xmlns:a16="http://schemas.microsoft.com/office/drawing/2014/main" id="{58DBE257-4098-B63F-E5ED-1B62A28A00CC}"/>
              </a:ext>
            </a:extLst>
          </p:cNvPr>
          <p:cNvSpPr/>
          <p:nvPr/>
        </p:nvSpPr>
        <p:spPr>
          <a:xfrm>
            <a:off x="3065413" y="5337963"/>
            <a:ext cx="4435576" cy="724176"/>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en-US" altLang="ja-JP" sz="1300" dirty="0">
              <a:latin typeface="HG丸ｺﾞｼｯｸM-PRO" panose="020F0600000000000000" pitchFamily="50" charset="-128"/>
              <a:ea typeface="HG丸ｺﾞｼｯｸM-PRO" panose="020F0600000000000000" pitchFamily="50" charset="-128"/>
            </a:endParaRPr>
          </a:p>
        </p:txBody>
      </p:sp>
      <p:sp>
        <p:nvSpPr>
          <p:cNvPr id="68" name="テキスト ボックス 67">
            <a:extLst>
              <a:ext uri="{FF2B5EF4-FFF2-40B4-BE49-F238E27FC236}">
                <a16:creationId xmlns:a16="http://schemas.microsoft.com/office/drawing/2014/main" id="{956CAB1B-0239-07ED-E4BD-E840A459D8AB}"/>
              </a:ext>
            </a:extLst>
          </p:cNvPr>
          <p:cNvSpPr txBox="1"/>
          <p:nvPr/>
        </p:nvSpPr>
        <p:spPr>
          <a:xfrm>
            <a:off x="3185114" y="5332070"/>
            <a:ext cx="4114028" cy="267446"/>
          </a:xfrm>
          <a:prstGeom prst="rect">
            <a:avLst/>
          </a:prstGeom>
          <a:noFill/>
        </p:spPr>
        <p:txBody>
          <a:bodyPr wrap="square" rtlCol="0">
            <a:spAutoFit/>
          </a:bodyPr>
          <a:lstStyle/>
          <a:p>
            <a:r>
              <a:rPr lang="ja-JP" altLang="en-US" sz="1138" dirty="0">
                <a:latin typeface="HGSｺﾞｼｯｸE" panose="020B0900000000000000" pitchFamily="50" charset="-128"/>
                <a:ea typeface="HGSｺﾞｼｯｸE" panose="020B0900000000000000" pitchFamily="50" charset="-128"/>
              </a:rPr>
              <a:t>「電熱線の電力が大きいほど、発熱量も多くなると思う。」</a:t>
            </a:r>
            <a:endParaRPr lang="en-US" altLang="ja-JP" sz="1138" dirty="0">
              <a:latin typeface="HGSｺﾞｼｯｸE" panose="020B0900000000000000" pitchFamily="50" charset="-128"/>
              <a:ea typeface="HGSｺﾞｼｯｸE" panose="020B0900000000000000" pitchFamily="50" charset="-128"/>
            </a:endParaRPr>
          </a:p>
        </p:txBody>
      </p:sp>
      <p:sp>
        <p:nvSpPr>
          <p:cNvPr id="69" name="四角形: 角を丸くする 68">
            <a:extLst>
              <a:ext uri="{FF2B5EF4-FFF2-40B4-BE49-F238E27FC236}">
                <a16:creationId xmlns:a16="http://schemas.microsoft.com/office/drawing/2014/main" id="{9CAEFD0A-0C00-9081-455D-D02F313A9C5A}"/>
              </a:ext>
            </a:extLst>
          </p:cNvPr>
          <p:cNvSpPr/>
          <p:nvPr/>
        </p:nvSpPr>
        <p:spPr>
          <a:xfrm>
            <a:off x="3119873" y="5611037"/>
            <a:ext cx="1240087" cy="408653"/>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変化させる量</a:t>
            </a:r>
            <a:r>
              <a:rPr lang="ja-JP" altLang="en-US" sz="1138" dirty="0">
                <a:latin typeface="HGPｺﾞｼｯｸE" panose="020B0900000000000000" pitchFamily="50" charset="-128"/>
                <a:ea typeface="HGPｺﾞｼｯｸE" panose="020B0900000000000000" pitchFamily="50" charset="-128"/>
              </a:rPr>
              <a:t>　</a:t>
            </a:r>
            <a:endParaRPr lang="en-US" altLang="ja-JP" sz="1138" dirty="0">
              <a:latin typeface="HGPｺﾞｼｯｸE" panose="020B0900000000000000" pitchFamily="50" charset="-128"/>
              <a:ea typeface="HGPｺﾞｼｯｸE" panose="020B0900000000000000" pitchFamily="50" charset="-128"/>
            </a:endParaRPr>
          </a:p>
          <a:p>
            <a:pPr algn="ctr"/>
            <a:r>
              <a:rPr lang="ja-JP" altLang="en-US" sz="1138" dirty="0">
                <a:latin typeface="HG丸ｺﾞｼｯｸM-PRO" panose="020F0600000000000000" pitchFamily="50" charset="-128"/>
                <a:ea typeface="HG丸ｺﾞｼｯｸM-PRO" panose="020F0600000000000000" pitchFamily="50" charset="-128"/>
              </a:rPr>
              <a:t>電力</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Ｗ</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　</a:t>
            </a:r>
            <a:endParaRPr kumimoji="1" lang="en-US" altLang="ja-JP" sz="1138" dirty="0">
              <a:latin typeface="HG丸ｺﾞｼｯｸM-PRO" panose="020F0600000000000000" pitchFamily="50" charset="-128"/>
              <a:ea typeface="HG丸ｺﾞｼｯｸM-PRO" panose="020F0600000000000000" pitchFamily="50" charset="-128"/>
            </a:endParaRPr>
          </a:p>
        </p:txBody>
      </p:sp>
      <p:sp>
        <p:nvSpPr>
          <p:cNvPr id="70" name="四角形: 角を丸くする 69">
            <a:extLst>
              <a:ext uri="{FF2B5EF4-FFF2-40B4-BE49-F238E27FC236}">
                <a16:creationId xmlns:a16="http://schemas.microsoft.com/office/drawing/2014/main" id="{818E15DB-449E-2812-7631-9A099D91E89F}"/>
              </a:ext>
            </a:extLst>
          </p:cNvPr>
          <p:cNvSpPr/>
          <p:nvPr/>
        </p:nvSpPr>
        <p:spPr>
          <a:xfrm>
            <a:off x="4397743" y="5604051"/>
            <a:ext cx="1215275" cy="413413"/>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変化する量　</a:t>
            </a:r>
            <a:r>
              <a:rPr lang="ja-JP" altLang="en-US" sz="975" dirty="0">
                <a:latin typeface="HGPｺﾞｼｯｸE" panose="020B0900000000000000" pitchFamily="50" charset="-128"/>
                <a:ea typeface="HGPｺﾞｼｯｸE" panose="020B0900000000000000" pitchFamily="50" charset="-128"/>
              </a:rPr>
              <a:t>　</a:t>
            </a:r>
            <a:endParaRPr lang="en-US" altLang="ja-JP" sz="975" dirty="0">
              <a:latin typeface="HGPｺﾞｼｯｸE" panose="020B0900000000000000" pitchFamily="50" charset="-128"/>
              <a:ea typeface="HGPｺﾞｼｯｸE" panose="020B0900000000000000" pitchFamily="50" charset="-128"/>
            </a:endParaRPr>
          </a:p>
          <a:p>
            <a:pPr algn="ctr"/>
            <a:r>
              <a:rPr lang="ja-JP" altLang="en-US" sz="1138" dirty="0">
                <a:latin typeface="HG丸ｺﾞｼｯｸM-PRO" panose="020F0600000000000000" pitchFamily="50" charset="-128"/>
                <a:ea typeface="HG丸ｺﾞｼｯｸM-PRO" panose="020F0600000000000000" pitchFamily="50" charset="-128"/>
              </a:rPr>
              <a:t>発熱量</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Ｊ</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PｺﾞｼｯｸE" panose="020B0900000000000000" pitchFamily="50" charset="-128"/>
                <a:ea typeface="HGPｺﾞｼｯｸE" panose="020B0900000000000000" pitchFamily="50" charset="-128"/>
              </a:rPr>
              <a:t>　</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71" name="四角形: 角を丸くする 70">
            <a:extLst>
              <a:ext uri="{FF2B5EF4-FFF2-40B4-BE49-F238E27FC236}">
                <a16:creationId xmlns:a16="http://schemas.microsoft.com/office/drawing/2014/main" id="{F365A964-33A6-CECC-6642-D77493A7C1C7}"/>
              </a:ext>
            </a:extLst>
          </p:cNvPr>
          <p:cNvSpPr/>
          <p:nvPr/>
        </p:nvSpPr>
        <p:spPr>
          <a:xfrm>
            <a:off x="5674569" y="5596320"/>
            <a:ext cx="1776737" cy="413413"/>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変えない条件　</a:t>
            </a:r>
            <a:r>
              <a:rPr lang="ja-JP" altLang="en-US" sz="975" dirty="0">
                <a:latin typeface="HGPｺﾞｼｯｸE" panose="020B0900000000000000" pitchFamily="50" charset="-128"/>
                <a:ea typeface="HGPｺﾞｼｯｸE" panose="020B0900000000000000" pitchFamily="50" charset="-128"/>
              </a:rPr>
              <a:t>　</a:t>
            </a:r>
            <a:endParaRPr lang="en-US" altLang="ja-JP" sz="975" dirty="0">
              <a:latin typeface="HGPｺﾞｼｯｸE" panose="020B0900000000000000" pitchFamily="50" charset="-128"/>
              <a:ea typeface="HGPｺﾞｼｯｸE" panose="020B0900000000000000" pitchFamily="50" charset="-128"/>
            </a:endParaRPr>
          </a:p>
          <a:p>
            <a:pPr algn="ctr"/>
            <a:r>
              <a:rPr lang="ja-JP" altLang="en-US" sz="1138" dirty="0">
                <a:latin typeface="HG丸ｺﾞｼｯｸM-PRO" panose="020F0600000000000000" pitchFamily="50" charset="-128"/>
                <a:ea typeface="HG丸ｺﾞｼｯｸM-PRO" panose="020F0600000000000000" pitchFamily="50" charset="-128"/>
              </a:rPr>
              <a:t>はかる時間</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秒</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、水の量</a:t>
            </a:r>
            <a:r>
              <a:rPr lang="ja-JP" altLang="en-US" sz="1138" dirty="0">
                <a:latin typeface="HGPｺﾞｼｯｸE" panose="020B0900000000000000" pitchFamily="50" charset="-128"/>
                <a:ea typeface="HGPｺﾞｼｯｸE" panose="020B0900000000000000" pitchFamily="50" charset="-128"/>
              </a:rPr>
              <a:t>　</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72" name="テキスト ボックス 71">
            <a:extLst>
              <a:ext uri="{FF2B5EF4-FFF2-40B4-BE49-F238E27FC236}">
                <a16:creationId xmlns:a16="http://schemas.microsoft.com/office/drawing/2014/main" id="{46C4E26D-E2F7-A08B-18FE-078B1B13E350}"/>
              </a:ext>
            </a:extLst>
          </p:cNvPr>
          <p:cNvSpPr txBox="1"/>
          <p:nvPr/>
        </p:nvSpPr>
        <p:spPr>
          <a:xfrm>
            <a:off x="7616042" y="4615551"/>
            <a:ext cx="2227658" cy="617670"/>
          </a:xfrm>
          <a:prstGeom prst="rect">
            <a:avLst/>
          </a:prstGeom>
          <a:solidFill>
            <a:schemeClr val="bg1"/>
          </a:solidFill>
          <a:ln w="28575">
            <a:solidFill>
              <a:srgbClr val="009900"/>
            </a:solidFill>
          </a:ln>
        </p:spPr>
        <p:txBody>
          <a:bodyPr wrap="square" rtlCol="0">
            <a:spAutoFit/>
          </a:bodyPr>
          <a:lstStyle/>
          <a:p>
            <a:pPr algn="just"/>
            <a:r>
              <a:rPr kumimoji="1" lang="ja-JP" altLang="en-US" sz="1138" dirty="0">
                <a:latin typeface="HG丸ｺﾞｼｯｸM-PRO" panose="020F0600000000000000" pitchFamily="50" charset="-128"/>
                <a:ea typeface="HG丸ｺﾞｼｯｸM-PRO" panose="020F0600000000000000" pitchFamily="50" charset="-128"/>
              </a:rPr>
              <a:t>電圧や電流、電力を量として捉えられるよう、「どのくらい変化すると思う？」と発問をする。</a:t>
            </a:r>
            <a:endParaRPr kumimoji="1" lang="en-US" altLang="ja-JP" sz="1138" dirty="0">
              <a:latin typeface="HG丸ｺﾞｼｯｸM-PRO" panose="020F0600000000000000" pitchFamily="50" charset="-128"/>
              <a:ea typeface="HG丸ｺﾞｼｯｸM-PRO" panose="020F0600000000000000" pitchFamily="50" charset="-128"/>
            </a:endParaRPr>
          </a:p>
        </p:txBody>
      </p:sp>
      <p:sp>
        <p:nvSpPr>
          <p:cNvPr id="73" name="テキスト ボックス 72">
            <a:extLst>
              <a:ext uri="{FF2B5EF4-FFF2-40B4-BE49-F238E27FC236}">
                <a16:creationId xmlns:a16="http://schemas.microsoft.com/office/drawing/2014/main" id="{788F8AAA-4EB5-6750-3D99-0C83185241A8}"/>
              </a:ext>
            </a:extLst>
          </p:cNvPr>
          <p:cNvSpPr txBox="1"/>
          <p:nvPr/>
        </p:nvSpPr>
        <p:spPr>
          <a:xfrm>
            <a:off x="7619121" y="1696598"/>
            <a:ext cx="2240461"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電気に関係する量を表す単位に気付いたり、回路に興味をもったりして、問題を見いだせるよう、電気を利用している場面を取り上げたり、調べたりする。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4" name="テキスト ボックス 73">
            <a:extLst>
              <a:ext uri="{FF2B5EF4-FFF2-40B4-BE49-F238E27FC236}">
                <a16:creationId xmlns:a16="http://schemas.microsoft.com/office/drawing/2014/main" id="{B0C93204-90DB-25D2-107B-68B9904F9D25}"/>
              </a:ext>
            </a:extLst>
          </p:cNvPr>
          <p:cNvSpPr txBox="1"/>
          <p:nvPr/>
        </p:nvSpPr>
        <p:spPr>
          <a:xfrm>
            <a:off x="7610329" y="2745844"/>
            <a:ext cx="2236037"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１つの値を変化させると、もう一方の値も伴って変化するという見方ができるよう、中１のばねの実験を提示する。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5" name="テキスト ボックス 74">
            <a:extLst>
              <a:ext uri="{FF2B5EF4-FFF2-40B4-BE49-F238E27FC236}">
                <a16:creationId xmlns:a16="http://schemas.microsoft.com/office/drawing/2014/main" id="{48FE7CA8-BED5-80EF-F9F8-8F1BDF71A4AE}"/>
              </a:ext>
            </a:extLst>
          </p:cNvPr>
          <p:cNvSpPr txBox="1"/>
          <p:nvPr/>
        </p:nvSpPr>
        <p:spPr>
          <a:xfrm>
            <a:off x="7617158" y="3591185"/>
            <a:ext cx="2226802"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実験を行うときや、グラフをかく際に、「変化させる量」「変化する量」というキーワードを提示して、伴って変わることを意識できるようにする。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grpSp>
        <p:nvGrpSpPr>
          <p:cNvPr id="19" name="グループ化 18">
            <a:extLst>
              <a:ext uri="{FF2B5EF4-FFF2-40B4-BE49-F238E27FC236}">
                <a16:creationId xmlns:a16="http://schemas.microsoft.com/office/drawing/2014/main" id="{B409F7B9-2254-1E22-CAD4-2AC4F722633E}"/>
              </a:ext>
            </a:extLst>
          </p:cNvPr>
          <p:cNvGrpSpPr/>
          <p:nvPr/>
        </p:nvGrpSpPr>
        <p:grpSpPr>
          <a:xfrm>
            <a:off x="2941917" y="1994244"/>
            <a:ext cx="3664782" cy="292388"/>
            <a:chOff x="3417648" y="1483404"/>
            <a:chExt cx="4510501" cy="359862"/>
          </a:xfrm>
        </p:grpSpPr>
        <p:sp>
          <p:nvSpPr>
            <p:cNvPr id="23" name="四角形: 角を丸くする 22">
              <a:extLst>
                <a:ext uri="{FF2B5EF4-FFF2-40B4-BE49-F238E27FC236}">
                  <a16:creationId xmlns:a16="http://schemas.microsoft.com/office/drawing/2014/main" id="{47D08BF3-F880-7894-CADE-8291EEC17083}"/>
                </a:ext>
              </a:extLst>
            </p:cNvPr>
            <p:cNvSpPr/>
            <p:nvPr/>
          </p:nvSpPr>
          <p:spPr>
            <a:xfrm>
              <a:off x="3417648" y="1510175"/>
              <a:ext cx="4510501" cy="332274"/>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sz="1463" dirty="0"/>
            </a:p>
          </p:txBody>
        </p:sp>
        <p:sp>
          <p:nvSpPr>
            <p:cNvPr id="24" name="テキスト ボックス 23">
              <a:extLst>
                <a:ext uri="{FF2B5EF4-FFF2-40B4-BE49-F238E27FC236}">
                  <a16:creationId xmlns:a16="http://schemas.microsoft.com/office/drawing/2014/main" id="{D1CCF48D-95B8-F448-32FD-C8BDCD94607B}"/>
                </a:ext>
              </a:extLst>
            </p:cNvPr>
            <p:cNvSpPr txBox="1"/>
            <p:nvPr/>
          </p:nvSpPr>
          <p:spPr>
            <a:xfrm>
              <a:off x="3563382" y="1483404"/>
              <a:ext cx="4229943" cy="359862"/>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生徒</a:t>
              </a:r>
              <a:r>
                <a:rPr kumimoji="1" lang="ja-JP" altLang="en-US" sz="1300" dirty="0">
                  <a:latin typeface="BIZ UDPゴシック" panose="020B0400000000000000" pitchFamily="50" charset="-128"/>
                  <a:ea typeface="BIZ UDPゴシック" panose="020B0400000000000000" pitchFamily="50" charset="-128"/>
                </a:rPr>
                <a:t>が「見方・考え方」を働かせている姿の例</a:t>
              </a:r>
            </a:p>
          </p:txBody>
        </p:sp>
      </p:grpSp>
      <p:sp>
        <p:nvSpPr>
          <p:cNvPr id="26" name="四角形: 角を丸くする 25">
            <a:extLst>
              <a:ext uri="{FF2B5EF4-FFF2-40B4-BE49-F238E27FC236}">
                <a16:creationId xmlns:a16="http://schemas.microsoft.com/office/drawing/2014/main" id="{0738A895-C418-0E21-9042-3B3D48E6BB0C}"/>
              </a:ext>
            </a:extLst>
          </p:cNvPr>
          <p:cNvSpPr/>
          <p:nvPr/>
        </p:nvSpPr>
        <p:spPr>
          <a:xfrm>
            <a:off x="5467369" y="677844"/>
            <a:ext cx="4246531" cy="391226"/>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580276" y="647505"/>
            <a:ext cx="4246531" cy="442557"/>
          </a:xfrm>
          <a:prstGeom prst="rect">
            <a:avLst/>
          </a:prstGeom>
          <a:noFill/>
        </p:spPr>
        <p:txBody>
          <a:bodyPr wrap="square" rtlCol="0">
            <a:spAutoFit/>
          </a:bodyPr>
          <a:lstStyle/>
          <a:p>
            <a:r>
              <a:rPr kumimoji="1" lang="ja-JP" altLang="en-US" sz="1138" dirty="0">
                <a:latin typeface="HGP創英角ｺﾞｼｯｸUB" panose="020B0900000000000000" pitchFamily="50" charset="-128"/>
                <a:ea typeface="HGP創英角ｺﾞｼｯｸUB" panose="020B0900000000000000" pitchFamily="50" charset="-128"/>
              </a:rPr>
              <a:t>主として働かせたい「見方・考え</a:t>
            </a:r>
            <a:r>
              <a:rPr lang="ja-JP" altLang="en-US" sz="1138" dirty="0">
                <a:latin typeface="HGP創英角ｺﾞｼｯｸUB" panose="020B0900000000000000" pitchFamily="50" charset="-128"/>
                <a:ea typeface="HGP創英角ｺﾞｼｯｸUB" panose="020B0900000000000000" pitchFamily="50" charset="-128"/>
              </a:rPr>
              <a:t>方」</a:t>
            </a:r>
            <a:endParaRPr lang="en-US" altLang="ja-JP" sz="1138" dirty="0">
              <a:latin typeface="HGP創英角ｺﾞｼｯｸUB" panose="020B0900000000000000" pitchFamily="50" charset="-128"/>
              <a:ea typeface="HGP創英角ｺﾞｼｯｸUB" panose="020B0900000000000000" pitchFamily="50" charset="-128"/>
            </a:endParaRPr>
          </a:p>
          <a:p>
            <a:r>
              <a:rPr kumimoji="1" lang="ja-JP" altLang="en-US" sz="1138" dirty="0">
                <a:latin typeface="HGP創英角ｺﾞｼｯｸUB" panose="020B0900000000000000" pitchFamily="50" charset="-128"/>
                <a:ea typeface="HGP創英角ｺﾞｼｯｸUB" panose="020B0900000000000000" pitchFamily="50" charset="-128"/>
              </a:rPr>
              <a:t>　　</a:t>
            </a:r>
            <a:r>
              <a:rPr kumimoji="1" lang="ja-JP" altLang="en-US" sz="1138" dirty="0">
                <a:latin typeface="HG丸ｺﾞｼｯｸM-PRO" panose="020F0600000000000000" pitchFamily="50" charset="-128"/>
                <a:ea typeface="HG丸ｺﾞｼｯｸM-PRO" panose="020F0600000000000000" pitchFamily="50" charset="-128"/>
              </a:rPr>
              <a:t>「量的・関係的な視点」「</a:t>
            </a:r>
            <a:r>
              <a:rPr lang="ja-JP" altLang="en-US" sz="1138" dirty="0">
                <a:latin typeface="HG丸ｺﾞｼｯｸM-PRO" panose="020F0600000000000000" pitchFamily="50" charset="-128"/>
                <a:ea typeface="HG丸ｺﾞｼｯｸM-PRO" panose="020F0600000000000000" pitchFamily="50" charset="-128"/>
              </a:rPr>
              <a:t>比較</a:t>
            </a:r>
            <a:r>
              <a:rPr kumimoji="1" lang="ja-JP" altLang="en-US" sz="1138" dirty="0">
                <a:latin typeface="HG丸ｺﾞｼｯｸM-PRO" panose="020F0600000000000000" pitchFamily="50" charset="-128"/>
                <a:ea typeface="HG丸ｺﾞｼｯｸM-PRO" panose="020F0600000000000000" pitchFamily="50" charset="-128"/>
              </a:rPr>
              <a:t>する」「関係付ける」　</a:t>
            </a:r>
          </a:p>
        </p:txBody>
      </p:sp>
      <p:grpSp>
        <p:nvGrpSpPr>
          <p:cNvPr id="31" name="グループ化 30">
            <a:extLst>
              <a:ext uri="{FF2B5EF4-FFF2-40B4-BE49-F238E27FC236}">
                <a16:creationId xmlns:a16="http://schemas.microsoft.com/office/drawing/2014/main" id="{5F2DB14F-B671-BD99-0D54-D10ED700A015}"/>
              </a:ext>
            </a:extLst>
          </p:cNvPr>
          <p:cNvGrpSpPr/>
          <p:nvPr/>
        </p:nvGrpSpPr>
        <p:grpSpPr>
          <a:xfrm>
            <a:off x="7684575" y="1116193"/>
            <a:ext cx="2106384" cy="462698"/>
            <a:chOff x="8769479" y="877929"/>
            <a:chExt cx="2592473" cy="569475"/>
          </a:xfrm>
        </p:grpSpPr>
        <p:sp>
          <p:nvSpPr>
            <p:cNvPr id="32" name="四角形: 角を丸くする 31">
              <a:extLst>
                <a:ext uri="{FF2B5EF4-FFF2-40B4-BE49-F238E27FC236}">
                  <a16:creationId xmlns:a16="http://schemas.microsoft.com/office/drawing/2014/main" id="{9E76E9D7-7BBF-CB30-EB48-3E914932C903}"/>
                </a:ext>
              </a:extLst>
            </p:cNvPr>
            <p:cNvSpPr/>
            <p:nvPr/>
          </p:nvSpPr>
          <p:spPr>
            <a:xfrm>
              <a:off x="8769479" y="877929"/>
              <a:ext cx="2592473" cy="55924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sz="1463" dirty="0"/>
            </a:p>
          </p:txBody>
        </p:sp>
        <p:sp>
          <p:nvSpPr>
            <p:cNvPr id="35" name="テキスト ボックス 34">
              <a:extLst>
                <a:ext uri="{FF2B5EF4-FFF2-40B4-BE49-F238E27FC236}">
                  <a16:creationId xmlns:a16="http://schemas.microsoft.com/office/drawing/2014/main" id="{429C545A-70B6-5FD5-A24D-37FA253F1D40}"/>
                </a:ext>
              </a:extLst>
            </p:cNvPr>
            <p:cNvSpPr txBox="1"/>
            <p:nvPr/>
          </p:nvSpPr>
          <p:spPr>
            <a:xfrm>
              <a:off x="8802709" y="902718"/>
              <a:ext cx="2218021" cy="544686"/>
            </a:xfrm>
            <a:prstGeom prst="rect">
              <a:avLst/>
            </a:prstGeom>
            <a:noFill/>
          </p:spPr>
          <p:txBody>
            <a:bodyPr wrap="square" rtlCol="0">
              <a:spAutoFit/>
            </a:bodyPr>
            <a:lstStyle/>
            <a:p>
              <a:r>
                <a:rPr kumimoji="1" lang="ja-JP" altLang="en-US" sz="1138" dirty="0">
                  <a:latin typeface="BIZ UDPゴシック" panose="020B0400000000000000" pitchFamily="50" charset="-128"/>
                  <a:ea typeface="BIZ UDPゴシック" panose="020B0400000000000000" pitchFamily="50" charset="-128"/>
                </a:rPr>
                <a:t>「見方・考え方」を</a:t>
              </a:r>
              <a:endParaRPr kumimoji="1" lang="en-US" altLang="ja-JP" sz="1138" dirty="0">
                <a:latin typeface="BIZ UDPゴシック" panose="020B0400000000000000" pitchFamily="50" charset="-128"/>
                <a:ea typeface="BIZ UDPゴシック" panose="020B0400000000000000" pitchFamily="50" charset="-128"/>
              </a:endParaRPr>
            </a:p>
            <a:p>
              <a:r>
                <a:rPr kumimoji="1" lang="ja-JP" altLang="en-US" sz="1138" dirty="0">
                  <a:latin typeface="BIZ UDPゴシック" panose="020B0400000000000000" pitchFamily="50" charset="-128"/>
                  <a:ea typeface="BIZ UDPゴシック" panose="020B0400000000000000" pitchFamily="50" charset="-128"/>
                </a:rPr>
                <a:t>　豊かにするポイント</a:t>
              </a:r>
              <a:r>
                <a:rPr lang="ja-JP" altLang="en-US" sz="1138" dirty="0">
                  <a:latin typeface="BIZ UDPゴシック" panose="020B0400000000000000" pitchFamily="50" charset="-128"/>
                  <a:ea typeface="BIZ UDPゴシック" panose="020B0400000000000000" pitchFamily="50" charset="-128"/>
                </a:rPr>
                <a:t>の例</a:t>
              </a:r>
              <a:endParaRPr kumimoji="1" lang="ja-JP" altLang="en-US" sz="1138" dirty="0">
                <a:latin typeface="BIZ UDPゴシック" panose="020B0400000000000000" pitchFamily="50" charset="-128"/>
                <a:ea typeface="BIZ UDPゴシック" panose="020B0400000000000000" pitchFamily="50" charset="-128"/>
              </a:endParaRPr>
            </a:p>
          </p:txBody>
        </p:sp>
      </p:grpSp>
      <p:sp>
        <p:nvSpPr>
          <p:cNvPr id="22" name="テキスト ボックス 21">
            <a:extLst>
              <a:ext uri="{FF2B5EF4-FFF2-40B4-BE49-F238E27FC236}">
                <a16:creationId xmlns:a16="http://schemas.microsoft.com/office/drawing/2014/main" id="{F3D51E62-172C-803E-C0CA-18BD118D67DB}"/>
              </a:ext>
            </a:extLst>
          </p:cNvPr>
          <p:cNvSpPr txBox="1"/>
          <p:nvPr/>
        </p:nvSpPr>
        <p:spPr>
          <a:xfrm>
            <a:off x="7632571" y="5803026"/>
            <a:ext cx="2097138" cy="792781"/>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小３「電気の通り道」→</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小４「電流のはたらき」→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小５「電流がつくる磁界」→</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小６「電気の利用」→</a:t>
            </a:r>
            <a:endParaRPr lang="en-US" altLang="ja-JP" sz="1138" dirty="0">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820DBBF4-A9FF-9E48-D674-AE1F4A0A0A3B}"/>
              </a:ext>
            </a:extLst>
          </p:cNvPr>
          <p:cNvSpPr txBox="1"/>
          <p:nvPr/>
        </p:nvSpPr>
        <p:spPr>
          <a:xfrm>
            <a:off x="7623942" y="5297718"/>
            <a:ext cx="2226802" cy="442557"/>
          </a:xfrm>
          <a:prstGeom prst="rect">
            <a:avLst/>
          </a:prstGeom>
          <a:solidFill>
            <a:schemeClr val="bg1"/>
          </a:solidFill>
          <a:ln w="28575">
            <a:solidFill>
              <a:srgbClr val="009900"/>
            </a:solidFill>
          </a:ln>
        </p:spPr>
        <p:txBody>
          <a:bodyPr wrap="square" rtlCol="0">
            <a:spAutoFit/>
          </a:bodyPr>
          <a:lstStyle/>
          <a:p>
            <a:pPr algn="just"/>
            <a:r>
              <a:rPr kumimoji="1" lang="ja-JP" altLang="en-US" sz="1138" dirty="0">
                <a:latin typeface="HG丸ｺﾞｼｯｸM-PRO" panose="020F0600000000000000" pitchFamily="50" charset="-128"/>
                <a:ea typeface="HG丸ｺﾞｼｯｸM-PRO" panose="020F0600000000000000" pitchFamily="50" charset="-128"/>
              </a:rPr>
              <a:t>多面的に考えられるよう、複数種類の抵抗や電熱線を使う。</a:t>
            </a:r>
            <a:endParaRPr kumimoji="1" lang="en-US" altLang="ja-JP" sz="1138" dirty="0">
              <a:latin typeface="HG丸ｺﾞｼｯｸM-PRO" panose="020F0600000000000000" pitchFamily="50" charset="-128"/>
              <a:ea typeface="HG丸ｺﾞｼｯｸM-PRO" panose="020F0600000000000000" pitchFamily="50" charset="-128"/>
            </a:endParaRPr>
          </a:p>
        </p:txBody>
      </p:sp>
      <p:grpSp>
        <p:nvGrpSpPr>
          <p:cNvPr id="13" name="グループ化 12">
            <a:extLst>
              <a:ext uri="{FF2B5EF4-FFF2-40B4-BE49-F238E27FC236}">
                <a16:creationId xmlns:a16="http://schemas.microsoft.com/office/drawing/2014/main" id="{E151E6EC-95DF-B31E-AD6C-0C962F077110}"/>
              </a:ext>
            </a:extLst>
          </p:cNvPr>
          <p:cNvGrpSpPr/>
          <p:nvPr/>
        </p:nvGrpSpPr>
        <p:grpSpPr>
          <a:xfrm>
            <a:off x="152883" y="1226312"/>
            <a:ext cx="1303101" cy="292388"/>
            <a:chOff x="169573" y="420097"/>
            <a:chExt cx="1603817" cy="359862"/>
          </a:xfrm>
        </p:grpSpPr>
        <p:sp>
          <p:nvSpPr>
            <p:cNvPr id="27" name="四角形: 角を丸くする 26">
              <a:extLst>
                <a:ext uri="{FF2B5EF4-FFF2-40B4-BE49-F238E27FC236}">
                  <a16:creationId xmlns:a16="http://schemas.microsoft.com/office/drawing/2014/main" id="{AB041734-7564-750B-327F-560D23E0A8B7}"/>
                </a:ext>
              </a:extLst>
            </p:cNvPr>
            <p:cNvSpPr/>
            <p:nvPr/>
          </p:nvSpPr>
          <p:spPr>
            <a:xfrm>
              <a:off x="169573" y="430826"/>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9" name="テキスト ボックス 28">
              <a:extLst>
                <a:ext uri="{FF2B5EF4-FFF2-40B4-BE49-F238E27FC236}">
                  <a16:creationId xmlns:a16="http://schemas.microsoft.com/office/drawing/2014/main" id="{B50AC141-00BA-541C-A8F4-6D41EB22D989}"/>
                </a:ext>
              </a:extLst>
            </p:cNvPr>
            <p:cNvSpPr txBox="1"/>
            <p:nvPr/>
          </p:nvSpPr>
          <p:spPr>
            <a:xfrm>
              <a:off x="356236" y="420097"/>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sp>
        <p:nvSpPr>
          <p:cNvPr id="30" name="テキスト ボックス 29">
            <a:extLst>
              <a:ext uri="{FF2B5EF4-FFF2-40B4-BE49-F238E27FC236}">
                <a16:creationId xmlns:a16="http://schemas.microsoft.com/office/drawing/2014/main" id="{8BCFD59B-28C2-F111-117A-56F0714C767C}"/>
              </a:ext>
            </a:extLst>
          </p:cNvPr>
          <p:cNvSpPr txBox="1"/>
          <p:nvPr/>
        </p:nvSpPr>
        <p:spPr>
          <a:xfrm>
            <a:off x="9346342" y="6478914"/>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１７</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1339590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四角形: 角を丸くする 35">
            <a:extLst>
              <a:ext uri="{FF2B5EF4-FFF2-40B4-BE49-F238E27FC236}">
                <a16:creationId xmlns:a16="http://schemas.microsoft.com/office/drawing/2014/main" id="{8F754E64-101E-227E-4F65-44CD311AE2A6}"/>
              </a:ext>
            </a:extLst>
          </p:cNvPr>
          <p:cNvSpPr/>
          <p:nvPr/>
        </p:nvSpPr>
        <p:spPr>
          <a:xfrm>
            <a:off x="658762" y="1006420"/>
            <a:ext cx="8465574" cy="447872"/>
          </a:xfrm>
          <a:prstGeom prst="roundRect">
            <a:avLst>
              <a:gd name="adj" fmla="val 0"/>
            </a:avLst>
          </a:prstGeom>
          <a:solidFill>
            <a:srgbClr val="008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タイトル 1">
            <a:extLst>
              <a:ext uri="{FF2B5EF4-FFF2-40B4-BE49-F238E27FC236}">
                <a16:creationId xmlns:a16="http://schemas.microsoft.com/office/drawing/2014/main" id="{031C4315-147F-C05F-F7C0-654A0B0B9EFF}"/>
              </a:ext>
            </a:extLst>
          </p:cNvPr>
          <p:cNvSpPr>
            <a:spLocks noGrp="1"/>
          </p:cNvSpPr>
          <p:nvPr>
            <p:ph type="title"/>
          </p:nvPr>
        </p:nvSpPr>
        <p:spPr>
          <a:xfrm>
            <a:off x="3243477" y="971845"/>
            <a:ext cx="3973112" cy="570084"/>
          </a:xfrm>
        </p:spPr>
        <p:txBody>
          <a:bodyPr>
            <a:normAutofit/>
          </a:bodyPr>
          <a:lstStyle/>
          <a:p>
            <a:r>
              <a:rPr lang="ja-JP" altLang="en-US" sz="2400" spc="600" dirty="0">
                <a:solidFill>
                  <a:schemeClr val="bg1"/>
                </a:solidFill>
                <a:latin typeface="HGP創英角ｺﾞｼｯｸUB" panose="020B0900000000000000" pitchFamily="50" charset="-128"/>
                <a:ea typeface="HGP創英角ｺﾞｼｯｸUB" panose="020B0900000000000000" pitchFamily="50" charset="-128"/>
              </a:rPr>
              <a:t>つながりハンドブック</a:t>
            </a:r>
          </a:p>
        </p:txBody>
      </p:sp>
      <p:sp>
        <p:nvSpPr>
          <p:cNvPr id="4" name="タイトル 1">
            <a:extLst>
              <a:ext uri="{FF2B5EF4-FFF2-40B4-BE49-F238E27FC236}">
                <a16:creationId xmlns:a16="http://schemas.microsoft.com/office/drawing/2014/main" id="{0FE097CF-7596-A426-2109-CA02F83BF3A0}"/>
              </a:ext>
            </a:extLst>
          </p:cNvPr>
          <p:cNvSpPr txBox="1">
            <a:spLocks/>
          </p:cNvSpPr>
          <p:nvPr/>
        </p:nvSpPr>
        <p:spPr>
          <a:xfrm>
            <a:off x="4261844" y="1414593"/>
            <a:ext cx="1471958" cy="5700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latin typeface="HGP創英角ｺﾞｼｯｸUB" panose="020B0900000000000000" pitchFamily="50" charset="-128"/>
                <a:ea typeface="HGP創英角ｺﾞｼｯｸUB" panose="020B0900000000000000" pitchFamily="50" charset="-128"/>
              </a:rPr>
              <a:t>目　次</a:t>
            </a:r>
          </a:p>
        </p:txBody>
      </p:sp>
      <p:sp>
        <p:nvSpPr>
          <p:cNvPr id="10" name="テキスト ボックス 9">
            <a:extLst>
              <a:ext uri="{FF2B5EF4-FFF2-40B4-BE49-F238E27FC236}">
                <a16:creationId xmlns:a16="http://schemas.microsoft.com/office/drawing/2014/main" id="{FFAEA6AF-57FB-D3C0-1A1F-7B9CD05CC537}"/>
              </a:ext>
            </a:extLst>
          </p:cNvPr>
          <p:cNvSpPr txBox="1"/>
          <p:nvPr/>
        </p:nvSpPr>
        <p:spPr>
          <a:xfrm>
            <a:off x="1459148" y="2015048"/>
            <a:ext cx="6864801" cy="4524315"/>
          </a:xfrm>
          <a:prstGeom prst="rect">
            <a:avLst/>
          </a:prstGeom>
          <a:noFill/>
        </p:spPr>
        <p:txBody>
          <a:bodyPr wrap="square" rtlCol="0">
            <a:spAutoFit/>
          </a:bodyPr>
          <a:lstStyle/>
          <a:p>
            <a:r>
              <a:rPr kumimoji="1" lang="ja-JP" altLang="en-US" dirty="0">
                <a:latin typeface="+mn-ea"/>
              </a:rPr>
              <a:t>なぜ「見方・考え方」を働かせることが大切なのか</a:t>
            </a:r>
            <a:r>
              <a:rPr kumimoji="1" lang="ja-JP" altLang="en-US" dirty="0">
                <a:latin typeface="+mj-ea"/>
                <a:ea typeface="+mj-ea"/>
              </a:rPr>
              <a:t>・・・・・</a:t>
            </a:r>
            <a:r>
              <a:rPr kumimoji="1" lang="ja-JP" altLang="en-US" dirty="0"/>
              <a:t>１</a:t>
            </a:r>
            <a:endParaRPr kumimoji="1" lang="en-US" altLang="ja-JP" dirty="0"/>
          </a:p>
          <a:p>
            <a:r>
              <a:rPr kumimoji="1" lang="ja-JP" altLang="en-US" dirty="0">
                <a:latin typeface="+mn-ea"/>
              </a:rPr>
              <a:t>理科の「見方・考え方」</a:t>
            </a:r>
            <a:r>
              <a:rPr kumimoji="1" lang="ja-JP" altLang="en-US" dirty="0">
                <a:latin typeface="+mj-ea"/>
                <a:ea typeface="+mj-ea"/>
              </a:rPr>
              <a:t>・・・・・・・・・・・・・・・・・</a:t>
            </a:r>
            <a:r>
              <a:rPr kumimoji="1" lang="ja-JP" altLang="en-US" dirty="0">
                <a:latin typeface="+mn-ea"/>
              </a:rPr>
              <a:t>２</a:t>
            </a:r>
            <a:endParaRPr kumimoji="1" lang="en-US" altLang="ja-JP" dirty="0">
              <a:latin typeface="+mn-ea"/>
            </a:endParaRPr>
          </a:p>
          <a:p>
            <a:r>
              <a:rPr kumimoji="1" lang="ja-JP" altLang="en-US" dirty="0">
                <a:latin typeface="+mn-ea"/>
              </a:rPr>
              <a:t>つながりハンドブックの使い方</a:t>
            </a:r>
            <a:r>
              <a:rPr kumimoji="1" lang="ja-JP" altLang="en-US" dirty="0">
                <a:latin typeface="+mj-ea"/>
                <a:ea typeface="+mj-ea"/>
              </a:rPr>
              <a:t>・・・・・・・・・・・・・・</a:t>
            </a:r>
            <a:r>
              <a:rPr kumimoji="1" lang="ja-JP" altLang="en-US" dirty="0">
                <a:latin typeface="+mn-ea"/>
              </a:rPr>
              <a:t>３</a:t>
            </a:r>
            <a:endParaRPr kumimoji="1" lang="en-US" altLang="ja-JP" dirty="0">
              <a:latin typeface="+mn-ea"/>
            </a:endParaRPr>
          </a:p>
          <a:p>
            <a:r>
              <a:rPr kumimoji="1" lang="ja-JP" altLang="en-US" dirty="0"/>
              <a:t>小３「風とゴムの力の働き」</a:t>
            </a:r>
            <a:r>
              <a:rPr kumimoji="1" lang="ja-JP" altLang="en-US" dirty="0">
                <a:latin typeface="+mj-ea"/>
                <a:ea typeface="+mj-ea"/>
              </a:rPr>
              <a:t>・・・・・・・・・・・・・・・</a:t>
            </a:r>
            <a:r>
              <a:rPr kumimoji="1" lang="ja-JP" altLang="en-US" dirty="0"/>
              <a:t>４　</a:t>
            </a:r>
            <a:endParaRPr kumimoji="1" lang="en-US" altLang="ja-JP" dirty="0"/>
          </a:p>
          <a:p>
            <a:r>
              <a:rPr kumimoji="1" lang="ja-JP" altLang="en-US" dirty="0"/>
              <a:t>小３「光の性質」</a:t>
            </a:r>
            <a:r>
              <a:rPr kumimoji="1" lang="ja-JP" altLang="en-US" dirty="0">
                <a:latin typeface="+mj-ea"/>
                <a:ea typeface="+mj-ea"/>
              </a:rPr>
              <a:t>・・・・・・・・・・・・・・・・・・・・</a:t>
            </a:r>
            <a:r>
              <a:rPr kumimoji="1" lang="ja-JP" altLang="en-US" dirty="0"/>
              <a:t>５</a:t>
            </a:r>
            <a:endParaRPr kumimoji="1" lang="en-US" altLang="ja-JP" dirty="0"/>
          </a:p>
          <a:p>
            <a:r>
              <a:rPr kumimoji="1" lang="ja-JP" altLang="en-US" dirty="0"/>
              <a:t>小３「音の性質」</a:t>
            </a:r>
            <a:r>
              <a:rPr kumimoji="1" lang="ja-JP" altLang="en-US" dirty="0">
                <a:latin typeface="+mj-ea"/>
                <a:ea typeface="+mj-ea"/>
              </a:rPr>
              <a:t>・・・・・・・・・・・・・・・・・・・・</a:t>
            </a:r>
            <a:r>
              <a:rPr kumimoji="1" lang="ja-JP" altLang="en-US" dirty="0"/>
              <a:t>６</a:t>
            </a:r>
            <a:endParaRPr kumimoji="1" lang="en-US" altLang="ja-JP" dirty="0"/>
          </a:p>
          <a:p>
            <a:r>
              <a:rPr kumimoji="1" lang="ja-JP" altLang="en-US" dirty="0"/>
              <a:t>小３「電気の通り道」</a:t>
            </a:r>
            <a:r>
              <a:rPr kumimoji="1" lang="ja-JP" altLang="en-US" dirty="0">
                <a:latin typeface="+mj-ea"/>
                <a:ea typeface="+mj-ea"/>
              </a:rPr>
              <a:t>・・・・・・・・・・・・・・・・・・</a:t>
            </a:r>
            <a:r>
              <a:rPr kumimoji="1" lang="ja-JP" altLang="en-US" dirty="0"/>
              <a:t>７</a:t>
            </a:r>
            <a:endParaRPr kumimoji="1" lang="en-US" altLang="ja-JP" dirty="0"/>
          </a:p>
          <a:p>
            <a:r>
              <a:rPr kumimoji="1" lang="ja-JP" altLang="en-US" dirty="0"/>
              <a:t>小３「磁石の性質」</a:t>
            </a:r>
            <a:r>
              <a:rPr kumimoji="1" lang="ja-JP" altLang="en-US" dirty="0">
                <a:latin typeface="+mj-ea"/>
                <a:ea typeface="+mj-ea"/>
              </a:rPr>
              <a:t>・・・・・・・・・・・・・・・・・・・</a:t>
            </a:r>
            <a:r>
              <a:rPr kumimoji="1" lang="ja-JP" altLang="en-US" dirty="0"/>
              <a:t>８　</a:t>
            </a:r>
            <a:endParaRPr kumimoji="1" lang="en-US" altLang="ja-JP" dirty="0"/>
          </a:p>
          <a:p>
            <a:r>
              <a:rPr kumimoji="1" lang="ja-JP" altLang="en-US" dirty="0"/>
              <a:t>小４「電流の働き」</a:t>
            </a:r>
            <a:r>
              <a:rPr kumimoji="1" lang="ja-JP" altLang="en-US" dirty="0">
                <a:latin typeface="+mj-ea"/>
                <a:ea typeface="+mj-ea"/>
              </a:rPr>
              <a:t>・・・・・・・・・・・・・・・・・・・</a:t>
            </a:r>
            <a:r>
              <a:rPr kumimoji="1" lang="ja-JP" altLang="en-US" dirty="0"/>
              <a:t>９　</a:t>
            </a:r>
            <a:endParaRPr kumimoji="1" lang="en-US" altLang="ja-JP" dirty="0"/>
          </a:p>
          <a:p>
            <a:r>
              <a:rPr kumimoji="1" lang="ja-JP" altLang="en-US" dirty="0"/>
              <a:t>小５「電流がつくる磁力」</a:t>
            </a:r>
            <a:r>
              <a:rPr kumimoji="1" lang="ja-JP" altLang="en-US" dirty="0">
                <a:latin typeface="+mj-ea"/>
                <a:ea typeface="+mj-ea"/>
              </a:rPr>
              <a:t>・・・・・・・・・・・・・・・</a:t>
            </a:r>
            <a:r>
              <a:rPr kumimoji="1" lang="ja-JP" altLang="en-US" dirty="0"/>
              <a:t>１０</a:t>
            </a:r>
            <a:endParaRPr kumimoji="1" lang="en-US" altLang="ja-JP" dirty="0"/>
          </a:p>
          <a:p>
            <a:r>
              <a:rPr kumimoji="1" lang="ja-JP" altLang="en-US" dirty="0"/>
              <a:t>小５「振り子の運動」</a:t>
            </a:r>
            <a:r>
              <a:rPr kumimoji="1" lang="ja-JP" altLang="en-US" dirty="0">
                <a:latin typeface="+mj-ea"/>
                <a:ea typeface="+mj-ea"/>
              </a:rPr>
              <a:t>・・・・・・・・・・・・・・・・・</a:t>
            </a:r>
            <a:r>
              <a:rPr kumimoji="1" lang="ja-JP" altLang="en-US" dirty="0"/>
              <a:t>１１</a:t>
            </a:r>
            <a:endParaRPr kumimoji="1" lang="en-US" altLang="ja-JP" dirty="0"/>
          </a:p>
          <a:p>
            <a:r>
              <a:rPr kumimoji="1" lang="ja-JP" altLang="en-US" dirty="0"/>
              <a:t>小６「電気の利用」</a:t>
            </a:r>
            <a:r>
              <a:rPr kumimoji="1" lang="ja-JP" altLang="en-US" dirty="0">
                <a:latin typeface="+mj-ea"/>
                <a:ea typeface="+mj-ea"/>
              </a:rPr>
              <a:t>・・・・・・・・・・・・・・・・・・</a:t>
            </a:r>
            <a:r>
              <a:rPr kumimoji="1" lang="ja-JP" altLang="en-US" dirty="0"/>
              <a:t>１２</a:t>
            </a:r>
            <a:endParaRPr kumimoji="1" lang="en-US" altLang="ja-JP" dirty="0"/>
          </a:p>
          <a:p>
            <a:r>
              <a:rPr kumimoji="1" lang="ja-JP" altLang="en-US" dirty="0"/>
              <a:t>小６「てこの規則性」</a:t>
            </a:r>
            <a:r>
              <a:rPr kumimoji="1" lang="ja-JP" altLang="en-US" dirty="0">
                <a:latin typeface="+mj-ea"/>
                <a:ea typeface="+mj-ea"/>
              </a:rPr>
              <a:t>・・・・・・・・・・・・・・・・・</a:t>
            </a:r>
            <a:r>
              <a:rPr kumimoji="1" lang="ja-JP" altLang="en-US" dirty="0"/>
              <a:t>１３</a:t>
            </a:r>
            <a:endParaRPr kumimoji="1" lang="en-US" altLang="ja-JP" dirty="0"/>
          </a:p>
          <a:p>
            <a:r>
              <a:rPr kumimoji="1" lang="ja-JP" altLang="en-US" dirty="0"/>
              <a:t>中１「身近な物理現象」</a:t>
            </a:r>
            <a:r>
              <a:rPr kumimoji="1" lang="ja-JP" altLang="en-US" dirty="0">
                <a:latin typeface="+mj-ea"/>
                <a:ea typeface="+mj-ea"/>
              </a:rPr>
              <a:t>・・・・・・・・・・・・・</a:t>
            </a:r>
            <a:r>
              <a:rPr kumimoji="1" lang="ja-JP" altLang="en-US" dirty="0"/>
              <a:t>１４～１６</a:t>
            </a:r>
            <a:endParaRPr kumimoji="1" lang="en-US" altLang="ja-JP" dirty="0"/>
          </a:p>
          <a:p>
            <a:r>
              <a:rPr kumimoji="1" lang="ja-JP" altLang="en-US" dirty="0"/>
              <a:t>中２「電流とその利用」</a:t>
            </a:r>
            <a:r>
              <a:rPr kumimoji="1" lang="ja-JP" altLang="en-US" dirty="0">
                <a:latin typeface="+mj-ea"/>
                <a:ea typeface="+mj-ea"/>
              </a:rPr>
              <a:t>・・・・・・・・・・・・・</a:t>
            </a:r>
            <a:r>
              <a:rPr kumimoji="1" lang="ja-JP" altLang="en-US" dirty="0"/>
              <a:t>１７～１９</a:t>
            </a:r>
            <a:endParaRPr kumimoji="1" lang="en-US" altLang="ja-JP" dirty="0"/>
          </a:p>
          <a:p>
            <a:r>
              <a:rPr kumimoji="1" lang="ja-JP" altLang="en-US" dirty="0"/>
              <a:t>中３「運動とエネルギー」</a:t>
            </a:r>
            <a:r>
              <a:rPr kumimoji="1" lang="ja-JP" altLang="en-US" dirty="0">
                <a:latin typeface="+mj-ea"/>
                <a:ea typeface="+mj-ea"/>
              </a:rPr>
              <a:t>・・・・・・・・・・・・</a:t>
            </a:r>
            <a:r>
              <a:rPr kumimoji="1" lang="ja-JP" altLang="en-US" dirty="0">
                <a:latin typeface="+mn-ea"/>
              </a:rPr>
              <a:t>２０～２３</a:t>
            </a:r>
            <a:endParaRPr kumimoji="1" lang="en-US" altLang="ja-JP" sz="1600" dirty="0">
              <a:latin typeface="+mn-ea"/>
            </a:endParaRPr>
          </a:p>
        </p:txBody>
      </p:sp>
      <p:cxnSp>
        <p:nvCxnSpPr>
          <p:cNvPr id="15" name="直線コネクタ 14">
            <a:extLst>
              <a:ext uri="{FF2B5EF4-FFF2-40B4-BE49-F238E27FC236}">
                <a16:creationId xmlns:a16="http://schemas.microsoft.com/office/drawing/2014/main" id="{E5DB3CC5-B5AF-12D7-87D2-B264ACCC037B}"/>
              </a:ext>
            </a:extLst>
          </p:cNvPr>
          <p:cNvCxnSpPr>
            <a:cxnSpLocks/>
          </p:cNvCxnSpPr>
          <p:nvPr/>
        </p:nvCxnSpPr>
        <p:spPr>
          <a:xfrm>
            <a:off x="658762" y="1927411"/>
            <a:ext cx="8465574"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805981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635FE678-1A17-1E66-40BF-C7C8E1519966}"/>
              </a:ext>
            </a:extLst>
          </p:cNvPr>
          <p:cNvSpPr/>
          <p:nvPr/>
        </p:nvSpPr>
        <p:spPr>
          <a:xfrm>
            <a:off x="1" y="640017"/>
            <a:ext cx="9906000" cy="6217983"/>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74124" y="1632764"/>
            <a:ext cx="305012" cy="3958465"/>
          </a:xfrm>
          <a:prstGeom prst="downArrow">
            <a:avLst>
              <a:gd name="adj1" fmla="val 50000"/>
              <a:gd name="adj2" fmla="val 53229"/>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50836" y="1917872"/>
            <a:ext cx="4922612" cy="4860838"/>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63" dirty="0"/>
              <a:t>ｔｒｔ</a:t>
            </a:r>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44988" y="1401125"/>
            <a:ext cx="2660170" cy="553998"/>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游ゴシック" panose="020B0400000000000000" pitchFamily="50" charset="-128"/>
                <a:ea typeface="游ゴシック" panose="020B0400000000000000" pitchFamily="50" charset="-128"/>
              </a:rPr>
              <a:t>手回し発電機を互いにつなぎ合わせて、ハンドルを回すともう片方も回るのはなぜなのだろうか。</a:t>
            </a: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17294" y="653530"/>
            <a:ext cx="5667076" cy="338554"/>
          </a:xfrm>
          <a:prstGeom prst="rect">
            <a:avLst/>
          </a:prstGeom>
          <a:noFill/>
        </p:spPr>
        <p:txBody>
          <a:bodyPr wrap="square" rtlCol="0">
            <a:spAutoFit/>
          </a:bodyPr>
          <a:lstStyle/>
          <a:p>
            <a:r>
              <a:rPr lang="ja-JP" altLang="en-US" sz="1600" dirty="0"/>
              <a:t>中２　電流とその利用「電流と磁界」全９時間</a:t>
            </a:r>
            <a:r>
              <a:rPr lang="ja-JP" altLang="en-US" sz="1400" dirty="0"/>
              <a:t>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45514" y="2060185"/>
            <a:ext cx="2651184"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磁石や電磁石の回りには、どのように磁力が働いているのだろうか。</a:t>
            </a:r>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54900" y="2503238"/>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コイルの回りには、どのような磁界ができるのだろうか。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45514" y="2955432"/>
            <a:ext cx="2650659"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磁界の中のコイルが受ける力の向きや大きさを変えるにはどのようにすればよいのだろうか。</a:t>
            </a:r>
            <a:endParaRPr lang="en-US" altLang="ja-JP" sz="1000" dirty="0"/>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72429" y="4945913"/>
            <a:ext cx="2532978"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非接触型</a:t>
            </a:r>
            <a:r>
              <a:rPr lang="en-US" altLang="ja-JP" sz="1000" dirty="0">
                <a:latin typeface="+mn-ea"/>
              </a:rPr>
              <a:t>IC</a:t>
            </a:r>
            <a:r>
              <a:rPr lang="ja-JP" altLang="en-US" sz="1000" dirty="0"/>
              <a:t>カードの仕組みを説明してみよう。</a:t>
            </a:r>
            <a:endParaRPr lang="en-US" altLang="ja-JP" sz="1000" dirty="0"/>
          </a:p>
        </p:txBody>
      </p:sp>
      <p:sp>
        <p:nvSpPr>
          <p:cNvPr id="44" name="テキスト ボックス 43">
            <a:extLst>
              <a:ext uri="{FF2B5EF4-FFF2-40B4-BE49-F238E27FC236}">
                <a16:creationId xmlns:a16="http://schemas.microsoft.com/office/drawing/2014/main" id="{034C6065-CDAD-1BD6-C26B-1133F31B4847}"/>
              </a:ext>
            </a:extLst>
          </p:cNvPr>
          <p:cNvSpPr txBox="1"/>
          <p:nvPr/>
        </p:nvSpPr>
        <p:spPr>
          <a:xfrm>
            <a:off x="54499" y="3568436"/>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モーターが回転し続けるのは、どのような仕組みだからなのだろうか。</a:t>
            </a:r>
            <a:endParaRPr lang="en-US" altLang="ja-JP" sz="1000" dirty="0"/>
          </a:p>
        </p:txBody>
      </p:sp>
      <p:sp>
        <p:nvSpPr>
          <p:cNvPr id="45" name="テキスト ボックス 44">
            <a:extLst>
              <a:ext uri="{FF2B5EF4-FFF2-40B4-BE49-F238E27FC236}">
                <a16:creationId xmlns:a16="http://schemas.microsoft.com/office/drawing/2014/main" id="{95EC3DB3-538E-A11B-E4CC-6866FAF17641}"/>
              </a:ext>
            </a:extLst>
          </p:cNvPr>
          <p:cNvSpPr txBox="1"/>
          <p:nvPr/>
        </p:nvSpPr>
        <p:spPr>
          <a:xfrm>
            <a:off x="49999" y="4021380"/>
            <a:ext cx="2650660"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誘導電流の大きさや向きは、何によって変わるのだろうか。</a:t>
            </a:r>
            <a:endParaRPr lang="en-US" altLang="ja-JP" sz="1000" dirty="0"/>
          </a:p>
        </p:txBody>
      </p:sp>
      <p:sp>
        <p:nvSpPr>
          <p:cNvPr id="18" name="テキスト ボックス 17">
            <a:extLst>
              <a:ext uri="{FF2B5EF4-FFF2-40B4-BE49-F238E27FC236}">
                <a16:creationId xmlns:a16="http://schemas.microsoft.com/office/drawing/2014/main" id="{C5326245-2F99-EBD8-DE71-1C3B5D404612}"/>
              </a:ext>
            </a:extLst>
          </p:cNvPr>
          <p:cNvSpPr txBox="1"/>
          <p:nvPr/>
        </p:nvSpPr>
        <p:spPr>
          <a:xfrm>
            <a:off x="53766" y="4480202"/>
            <a:ext cx="2649888"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直流と交流にはどのような違いがあるのだろうか。</a:t>
            </a:r>
            <a:endParaRPr lang="en-US" altLang="ja-JP" sz="1000" dirty="0"/>
          </a:p>
        </p:txBody>
      </p:sp>
      <p:sp>
        <p:nvSpPr>
          <p:cNvPr id="11" name="テキスト ボックス 10">
            <a:extLst>
              <a:ext uri="{FF2B5EF4-FFF2-40B4-BE49-F238E27FC236}">
                <a16:creationId xmlns:a16="http://schemas.microsoft.com/office/drawing/2014/main" id="{4535432E-E2CF-7C4A-E19C-F3A4F8714202}"/>
              </a:ext>
            </a:extLst>
          </p:cNvPr>
          <p:cNvSpPr txBox="1"/>
          <p:nvPr/>
        </p:nvSpPr>
        <p:spPr>
          <a:xfrm>
            <a:off x="2759042" y="1054445"/>
            <a:ext cx="4878934" cy="842538"/>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・磁界を磁力線で表すこと、コイルの回りに磁界ができること。</a:t>
            </a:r>
            <a:endParaRPr lang="en-US" altLang="ja-JP" sz="975" dirty="0"/>
          </a:p>
          <a:p>
            <a:r>
              <a:rPr lang="ja-JP" altLang="en-US" sz="975" dirty="0"/>
              <a:t>・磁界の中のコイルに電流を流すと力が働くこと。</a:t>
            </a:r>
            <a:endParaRPr lang="en-US" altLang="ja-JP" sz="975" dirty="0"/>
          </a:p>
          <a:p>
            <a:r>
              <a:rPr lang="ja-JP" altLang="en-US" sz="975" dirty="0"/>
              <a:t>・コイルや磁石を動かすことにより電流が得ること。直流と交流の違いを理解する</a:t>
            </a:r>
            <a:endParaRPr lang="en-US" altLang="ja-JP" sz="975" dirty="0"/>
          </a:p>
          <a:p>
            <a:r>
              <a:rPr lang="ja-JP" altLang="en-US" sz="975" dirty="0"/>
              <a:t>　こと。</a:t>
            </a:r>
            <a:endParaRPr lang="en-US" altLang="ja-JP" sz="975" dirty="0"/>
          </a:p>
        </p:txBody>
      </p:sp>
      <p:sp>
        <p:nvSpPr>
          <p:cNvPr id="72" name="テキスト ボックス 71">
            <a:extLst>
              <a:ext uri="{FF2B5EF4-FFF2-40B4-BE49-F238E27FC236}">
                <a16:creationId xmlns:a16="http://schemas.microsoft.com/office/drawing/2014/main" id="{46C4E26D-E2F7-A08B-18FE-078B1B13E350}"/>
              </a:ext>
            </a:extLst>
          </p:cNvPr>
          <p:cNvSpPr txBox="1"/>
          <p:nvPr/>
        </p:nvSpPr>
        <p:spPr>
          <a:xfrm>
            <a:off x="7708888" y="1590579"/>
            <a:ext cx="2133245" cy="938719"/>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一人一人が問題を見いだせるようにモーターを実際に分解したものを見せたり、手回し発電機を使った体験を全員ができるようにしたりする。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73" name="テキスト ボックス 72">
            <a:extLst>
              <a:ext uri="{FF2B5EF4-FFF2-40B4-BE49-F238E27FC236}">
                <a16:creationId xmlns:a16="http://schemas.microsoft.com/office/drawing/2014/main" id="{788F8AAA-4EB5-6750-3D99-0C83185241A8}"/>
              </a:ext>
            </a:extLst>
          </p:cNvPr>
          <p:cNvSpPr txBox="1"/>
          <p:nvPr/>
        </p:nvSpPr>
        <p:spPr>
          <a:xfrm>
            <a:off x="7727690" y="3246379"/>
            <a:ext cx="2125467" cy="967894"/>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予想の理由を問いかけ、学んできたことと関係付けて予想できるようにする。必要に応じて、既習事項の教科書を提示して思い出せるようにする。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74" name="テキスト ボックス 73">
            <a:extLst>
              <a:ext uri="{FF2B5EF4-FFF2-40B4-BE49-F238E27FC236}">
                <a16:creationId xmlns:a16="http://schemas.microsoft.com/office/drawing/2014/main" id="{B0C93204-90DB-25D2-107B-68B9904F9D25}"/>
              </a:ext>
            </a:extLst>
          </p:cNvPr>
          <p:cNvSpPr txBox="1"/>
          <p:nvPr/>
        </p:nvSpPr>
        <p:spPr>
          <a:xfrm>
            <a:off x="7726869" y="4260014"/>
            <a:ext cx="2132059" cy="792781"/>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調べたい条件を明確にさせ、変える条件、変えない条件をキーワードにして条件を整理させる。</a:t>
            </a:r>
          </a:p>
        </p:txBody>
      </p:sp>
      <p:sp>
        <p:nvSpPr>
          <p:cNvPr id="75" name="テキスト ボックス 74">
            <a:extLst>
              <a:ext uri="{FF2B5EF4-FFF2-40B4-BE49-F238E27FC236}">
                <a16:creationId xmlns:a16="http://schemas.microsoft.com/office/drawing/2014/main" id="{48FE7CA8-BED5-80EF-F9F8-8F1BDF71A4AE}"/>
              </a:ext>
            </a:extLst>
          </p:cNvPr>
          <p:cNvSpPr txBox="1"/>
          <p:nvPr/>
        </p:nvSpPr>
        <p:spPr>
          <a:xfrm>
            <a:off x="7733917" y="5114287"/>
            <a:ext cx="2133274" cy="967894"/>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実験を行い結果をまとめる際、どの２量の関係を調べているのかを明確にできるように、「変化させる量」「変化する量」を意識した表でまとめる。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2" name="正方形/長方形 1">
            <a:extLst>
              <a:ext uri="{FF2B5EF4-FFF2-40B4-BE49-F238E27FC236}">
                <a16:creationId xmlns:a16="http://schemas.microsoft.com/office/drawing/2014/main" id="{DD39DD67-6E53-11DA-D578-0D59AA5175AC}"/>
              </a:ext>
            </a:extLst>
          </p:cNvPr>
          <p:cNvSpPr/>
          <p:nvPr/>
        </p:nvSpPr>
        <p:spPr>
          <a:xfrm>
            <a:off x="5377414" y="2423513"/>
            <a:ext cx="2280266" cy="393244"/>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en-US" altLang="ja-JP" sz="975" dirty="0">
                <a:latin typeface="HG丸ｺﾞｼｯｸM-PRO" panose="020F0600000000000000" pitchFamily="50" charset="-128"/>
                <a:ea typeface="HG丸ｺﾞｼｯｸM-PRO" panose="020F0600000000000000" pitchFamily="50" charset="-128"/>
              </a:rPr>
              <a:t>【</a:t>
            </a:r>
            <a:r>
              <a:rPr lang="ja-JP" altLang="en-US" sz="975" dirty="0">
                <a:latin typeface="HG丸ｺﾞｼｯｸM-PRO" panose="020F0600000000000000" pitchFamily="50" charset="-128"/>
                <a:ea typeface="HG丸ｺﾞｼｯｸM-PRO" panose="020F0600000000000000" pitchFamily="50" charset="-128"/>
              </a:rPr>
              <a:t>小５</a:t>
            </a:r>
            <a:r>
              <a:rPr lang="en-US" altLang="ja-JP" sz="975" dirty="0">
                <a:latin typeface="HG丸ｺﾞｼｯｸM-PRO" panose="020F0600000000000000" pitchFamily="50" charset="-128"/>
                <a:ea typeface="HG丸ｺﾞｼｯｸM-PRO" panose="020F0600000000000000" pitchFamily="50" charset="-128"/>
              </a:rPr>
              <a:t>】</a:t>
            </a:r>
            <a:r>
              <a:rPr lang="ja-JP" altLang="en-US" sz="975" dirty="0">
                <a:latin typeface="HG丸ｺﾞｼｯｸM-PRO" panose="020F0600000000000000" pitchFamily="50" charset="-128"/>
                <a:ea typeface="HG丸ｺﾞｼｯｸM-PRO" panose="020F0600000000000000" pitchFamily="50" charset="-128"/>
              </a:rPr>
              <a:t>電流の向きを反対にしたら、電磁石の</a:t>
            </a:r>
            <a:r>
              <a:rPr lang="en-US" altLang="ja-JP" sz="975" dirty="0">
                <a:latin typeface="HG丸ｺﾞｼｯｸM-PRO" panose="020F0600000000000000" pitchFamily="50" charset="-128"/>
                <a:ea typeface="HG丸ｺﾞｼｯｸM-PRO" panose="020F0600000000000000" pitchFamily="50" charset="-128"/>
              </a:rPr>
              <a:t>S</a:t>
            </a:r>
            <a:r>
              <a:rPr lang="ja-JP" altLang="en-US" sz="975" dirty="0">
                <a:latin typeface="HG丸ｺﾞｼｯｸM-PRO" panose="020F0600000000000000" pitchFamily="50" charset="-128"/>
                <a:ea typeface="HG丸ｺﾞｼｯｸM-PRO" panose="020F0600000000000000" pitchFamily="50" charset="-128"/>
              </a:rPr>
              <a:t>極と</a:t>
            </a:r>
            <a:r>
              <a:rPr lang="en-US" altLang="ja-JP" sz="975" dirty="0">
                <a:latin typeface="HG丸ｺﾞｼｯｸM-PRO" panose="020F0600000000000000" pitchFamily="50" charset="-128"/>
                <a:ea typeface="HG丸ｺﾞｼｯｸM-PRO" panose="020F0600000000000000" pitchFamily="50" charset="-128"/>
              </a:rPr>
              <a:t>N</a:t>
            </a:r>
            <a:r>
              <a:rPr lang="ja-JP" altLang="en-US" sz="975" dirty="0">
                <a:latin typeface="HG丸ｺﾞｼｯｸM-PRO" panose="020F0600000000000000" pitchFamily="50" charset="-128"/>
                <a:ea typeface="HG丸ｺﾞｼｯｸM-PRO" panose="020F0600000000000000" pitchFamily="50" charset="-128"/>
              </a:rPr>
              <a:t>極が反対になったな。</a:t>
            </a:r>
          </a:p>
        </p:txBody>
      </p:sp>
      <p:sp>
        <p:nvSpPr>
          <p:cNvPr id="3" name="正方形/長方形 2">
            <a:extLst>
              <a:ext uri="{FF2B5EF4-FFF2-40B4-BE49-F238E27FC236}">
                <a16:creationId xmlns:a16="http://schemas.microsoft.com/office/drawing/2014/main" id="{95A400C5-F698-91FE-450D-18E5DF002384}"/>
              </a:ext>
            </a:extLst>
          </p:cNvPr>
          <p:cNvSpPr/>
          <p:nvPr/>
        </p:nvSpPr>
        <p:spPr>
          <a:xfrm>
            <a:off x="3225360" y="2419039"/>
            <a:ext cx="2099468" cy="39547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en-US" altLang="ja-JP" sz="975" dirty="0">
                <a:latin typeface="HG丸ｺﾞｼｯｸM-PRO" panose="020F0600000000000000" pitchFamily="50" charset="-128"/>
                <a:ea typeface="HG丸ｺﾞｼｯｸM-PRO" panose="020F0600000000000000" pitchFamily="50" charset="-128"/>
              </a:rPr>
              <a:t>【</a:t>
            </a:r>
            <a:r>
              <a:rPr lang="ja-JP" altLang="en-US" sz="975" dirty="0">
                <a:latin typeface="HG丸ｺﾞｼｯｸM-PRO" panose="020F0600000000000000" pitchFamily="50" charset="-128"/>
                <a:ea typeface="HG丸ｺﾞｼｯｸM-PRO" panose="020F0600000000000000" pitchFamily="50" charset="-128"/>
              </a:rPr>
              <a:t>小５</a:t>
            </a:r>
            <a:r>
              <a:rPr lang="en-US" altLang="ja-JP" sz="975" dirty="0">
                <a:latin typeface="HG丸ｺﾞｼｯｸM-PRO" panose="020F0600000000000000" pitchFamily="50" charset="-128"/>
                <a:ea typeface="HG丸ｺﾞｼｯｸM-PRO" panose="020F0600000000000000" pitchFamily="50" charset="-128"/>
              </a:rPr>
              <a:t>】</a:t>
            </a:r>
            <a:r>
              <a:rPr lang="ja-JP" altLang="en-US" sz="975" dirty="0">
                <a:latin typeface="HG丸ｺﾞｼｯｸM-PRO" panose="020F0600000000000000" pitchFamily="50" charset="-128"/>
                <a:ea typeface="HG丸ｺﾞｼｯｸM-PRO" panose="020F0600000000000000" pitchFamily="50" charset="-128"/>
              </a:rPr>
              <a:t>電流を大きくしたら、</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電磁石の強さも大きくなったな。</a:t>
            </a:r>
          </a:p>
        </p:txBody>
      </p:sp>
      <p:sp>
        <p:nvSpPr>
          <p:cNvPr id="5" name="正方形/長方形 4">
            <a:extLst>
              <a:ext uri="{FF2B5EF4-FFF2-40B4-BE49-F238E27FC236}">
                <a16:creationId xmlns:a16="http://schemas.microsoft.com/office/drawing/2014/main" id="{15A3D146-4685-034C-6B53-8C58088BEEF0}"/>
              </a:ext>
            </a:extLst>
          </p:cNvPr>
          <p:cNvSpPr/>
          <p:nvPr/>
        </p:nvSpPr>
        <p:spPr>
          <a:xfrm>
            <a:off x="3155027" y="3134503"/>
            <a:ext cx="2189642" cy="39547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975" dirty="0">
                <a:latin typeface="HG丸ｺﾞｼｯｸM-PRO" panose="020F0600000000000000" pitchFamily="50" charset="-128"/>
                <a:ea typeface="HG丸ｺﾞｼｯｸM-PRO" panose="020F0600000000000000" pitchFamily="50" charset="-128"/>
              </a:rPr>
              <a:t>電流の大きさを大きくしたら、磁界から受ける力も大きくなると思う。</a:t>
            </a:r>
          </a:p>
        </p:txBody>
      </p:sp>
      <p:sp>
        <p:nvSpPr>
          <p:cNvPr id="8" name="矢印: 下 7">
            <a:extLst>
              <a:ext uri="{FF2B5EF4-FFF2-40B4-BE49-F238E27FC236}">
                <a16:creationId xmlns:a16="http://schemas.microsoft.com/office/drawing/2014/main" id="{51E0B330-ABA3-3C19-F2F5-DF497BB11F70}"/>
              </a:ext>
            </a:extLst>
          </p:cNvPr>
          <p:cNvSpPr/>
          <p:nvPr/>
        </p:nvSpPr>
        <p:spPr>
          <a:xfrm>
            <a:off x="3420518" y="2872939"/>
            <a:ext cx="239007" cy="215906"/>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13" name="矢印: 下 12">
            <a:extLst>
              <a:ext uri="{FF2B5EF4-FFF2-40B4-BE49-F238E27FC236}">
                <a16:creationId xmlns:a16="http://schemas.microsoft.com/office/drawing/2014/main" id="{732BF322-1B5F-8C47-9FEC-ADF8F8AE626B}"/>
              </a:ext>
            </a:extLst>
          </p:cNvPr>
          <p:cNvSpPr/>
          <p:nvPr/>
        </p:nvSpPr>
        <p:spPr>
          <a:xfrm>
            <a:off x="7179835" y="2865495"/>
            <a:ext cx="239007" cy="215906"/>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15" name="正方形/長方形 14">
            <a:extLst>
              <a:ext uri="{FF2B5EF4-FFF2-40B4-BE49-F238E27FC236}">
                <a16:creationId xmlns:a16="http://schemas.microsoft.com/office/drawing/2014/main" id="{7B3B99B6-F315-EF44-DBE1-D6BA7DE89E54}"/>
              </a:ext>
            </a:extLst>
          </p:cNvPr>
          <p:cNvSpPr/>
          <p:nvPr/>
        </p:nvSpPr>
        <p:spPr>
          <a:xfrm>
            <a:off x="5444157" y="3138373"/>
            <a:ext cx="2196458" cy="39547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975" dirty="0">
                <a:latin typeface="HG丸ｺﾞｼｯｸM-PRO" panose="020F0600000000000000" pitchFamily="50" charset="-128"/>
                <a:ea typeface="HG丸ｺﾞｼｯｸM-PRO" panose="020F0600000000000000" pitchFamily="50" charset="-128"/>
              </a:rPr>
              <a:t>電流の向きを変えたら、磁界から受ける力の向きは反対になると思う。</a:t>
            </a:r>
          </a:p>
        </p:txBody>
      </p:sp>
      <p:sp>
        <p:nvSpPr>
          <p:cNvPr id="16" name="テキスト ボックス 15">
            <a:extLst>
              <a:ext uri="{FF2B5EF4-FFF2-40B4-BE49-F238E27FC236}">
                <a16:creationId xmlns:a16="http://schemas.microsoft.com/office/drawing/2014/main" id="{5C8C83DA-95D8-30A6-D68D-EB0973700A04}"/>
              </a:ext>
            </a:extLst>
          </p:cNvPr>
          <p:cNvSpPr txBox="1"/>
          <p:nvPr/>
        </p:nvSpPr>
        <p:spPr>
          <a:xfrm>
            <a:off x="3679547" y="2819094"/>
            <a:ext cx="3450687" cy="307777"/>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既習事項と</a:t>
            </a:r>
            <a:r>
              <a:rPr lang="ja-JP" altLang="en-US" sz="1400" dirty="0">
                <a:latin typeface="HGPｺﾞｼｯｸE" panose="020B0900000000000000" pitchFamily="50" charset="-128"/>
                <a:ea typeface="HGPｺﾞｼｯｸE" panose="020B0900000000000000" pitchFamily="50" charset="-128"/>
              </a:rPr>
              <a:t>関係付けて</a:t>
            </a:r>
            <a:r>
              <a:rPr lang="ja-JP" altLang="en-US" sz="1200" dirty="0">
                <a:latin typeface="HG丸ｺﾞｼｯｸM-PRO" panose="020F0600000000000000" pitchFamily="50" charset="-128"/>
                <a:ea typeface="HG丸ｺﾞｼｯｸM-PRO" panose="020F0600000000000000" pitchFamily="50" charset="-128"/>
              </a:rPr>
              <a:t>予想を立てる</a:t>
            </a:r>
          </a:p>
        </p:txBody>
      </p:sp>
      <p:sp>
        <p:nvSpPr>
          <p:cNvPr id="19" name="テキスト ボックス 18">
            <a:extLst>
              <a:ext uri="{FF2B5EF4-FFF2-40B4-BE49-F238E27FC236}">
                <a16:creationId xmlns:a16="http://schemas.microsoft.com/office/drawing/2014/main" id="{812CCADC-BBE3-1AA6-BB56-E6EB9BB728C2}"/>
              </a:ext>
            </a:extLst>
          </p:cNvPr>
          <p:cNvSpPr txBox="1"/>
          <p:nvPr/>
        </p:nvSpPr>
        <p:spPr>
          <a:xfrm>
            <a:off x="2771983" y="3591929"/>
            <a:ext cx="4141381"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で予想を立て、実験方法を考える</a:t>
            </a:r>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67929" y="5591229"/>
            <a:ext cx="2629486" cy="1169551"/>
          </a:xfrm>
          <a:prstGeom prst="rect">
            <a:avLst/>
          </a:prstGeom>
          <a:solidFill>
            <a:schemeClr val="bg1"/>
          </a:solidFill>
          <a:ln w="38100">
            <a:solidFill>
              <a:srgbClr val="0033CC"/>
            </a:solidFill>
          </a:ln>
        </p:spPr>
        <p:txBody>
          <a:bodyPr wrap="square" rtlCol="0">
            <a:spAutoFit/>
          </a:bodyPr>
          <a:lstStyle/>
          <a:p>
            <a:r>
              <a:rPr lang="ja-JP" altLang="en-US" sz="1000" dirty="0"/>
              <a:t>手回し発電機の中にはモーターがある。回転軸の回りには、コイルがあり、その回りには磁石がある。磁石がコイルの中で動くと、電磁誘導によって、誘導電流が流れる。もう一方の手回し発電機のコイルに電流が流れると、磁界から力を受けるので、ハンドルが回る。</a:t>
            </a:r>
            <a:endParaRPr lang="en-US" altLang="ja-JP" sz="1000" dirty="0"/>
          </a:p>
        </p:txBody>
      </p:sp>
      <p:pic>
        <p:nvPicPr>
          <p:cNvPr id="24" name="図 23">
            <a:extLst>
              <a:ext uri="{FF2B5EF4-FFF2-40B4-BE49-F238E27FC236}">
                <a16:creationId xmlns:a16="http://schemas.microsoft.com/office/drawing/2014/main" id="{18064DA0-9CA8-283E-2D65-74707588DD93}"/>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76341"/>
          <a:stretch/>
        </p:blipFill>
        <p:spPr bwMode="auto">
          <a:xfrm>
            <a:off x="3282542" y="5102647"/>
            <a:ext cx="344723" cy="500605"/>
          </a:xfrm>
          <a:prstGeom prst="rect">
            <a:avLst/>
          </a:prstGeom>
          <a:noFill/>
          <a:ln>
            <a:noFill/>
          </a:ln>
          <a:extLst>
            <a:ext uri="{53640926-AAD7-44D8-BBD7-CCE9431645EC}">
              <a14:shadowObscured xmlns:a14="http://schemas.microsoft.com/office/drawing/2010/main"/>
            </a:ext>
          </a:extLst>
        </p:spPr>
      </p:pic>
      <p:pic>
        <p:nvPicPr>
          <p:cNvPr id="26" name="図 25">
            <a:extLst>
              <a:ext uri="{FF2B5EF4-FFF2-40B4-BE49-F238E27FC236}">
                <a16:creationId xmlns:a16="http://schemas.microsoft.com/office/drawing/2014/main" id="{E842ECA8-13E3-3258-F654-A8E722CA71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655998">
            <a:off x="3323764" y="4761879"/>
            <a:ext cx="684621" cy="539140"/>
          </a:xfrm>
          <a:prstGeom prst="rect">
            <a:avLst/>
          </a:prstGeom>
        </p:spPr>
      </p:pic>
      <p:pic>
        <p:nvPicPr>
          <p:cNvPr id="30" name="図 29">
            <a:extLst>
              <a:ext uri="{FF2B5EF4-FFF2-40B4-BE49-F238E27FC236}">
                <a16:creationId xmlns:a16="http://schemas.microsoft.com/office/drawing/2014/main" id="{CAE07F6A-5527-746A-EEB7-E79056D2C2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4011" y="2386644"/>
            <a:ext cx="610428" cy="747677"/>
          </a:xfrm>
          <a:prstGeom prst="rect">
            <a:avLst/>
          </a:prstGeom>
        </p:spPr>
      </p:pic>
      <p:sp>
        <p:nvSpPr>
          <p:cNvPr id="27" name="四角形: 角を丸くする 26">
            <a:extLst>
              <a:ext uri="{FF2B5EF4-FFF2-40B4-BE49-F238E27FC236}">
                <a16:creationId xmlns:a16="http://schemas.microsoft.com/office/drawing/2014/main" id="{9010C9C1-A24A-77C9-1434-D44C766D2106}"/>
              </a:ext>
            </a:extLst>
          </p:cNvPr>
          <p:cNvSpPr/>
          <p:nvPr/>
        </p:nvSpPr>
        <p:spPr>
          <a:xfrm>
            <a:off x="4693034" y="3973749"/>
            <a:ext cx="2910603" cy="582671"/>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975" dirty="0">
              <a:latin typeface="HG丸ｺﾞｼｯｸM-PRO" panose="020F0600000000000000" pitchFamily="50" charset="-128"/>
              <a:ea typeface="HG丸ｺﾞｼｯｸM-PRO" panose="020F0600000000000000" pitchFamily="50" charset="-128"/>
            </a:endParaRPr>
          </a:p>
          <a:p>
            <a:pPr algn="ctr"/>
            <a:r>
              <a:rPr lang="ja-JP" altLang="en-US" sz="1000" dirty="0">
                <a:latin typeface="HG丸ｺﾞｼｯｸM-PRO" panose="020F0600000000000000" pitchFamily="50" charset="-128"/>
                <a:ea typeface="HG丸ｺﾞｼｯｸM-PRO" panose="020F0600000000000000" pitchFamily="50" charset="-128"/>
              </a:rPr>
              <a:t>磁石の</a:t>
            </a:r>
            <a:r>
              <a:rPr lang="ja-JP" altLang="en-US" sz="1200" b="1" dirty="0">
                <a:latin typeface="HG丸ｺﾞｼｯｸM-PRO" panose="020F0600000000000000" pitchFamily="50" charset="-128"/>
                <a:ea typeface="HG丸ｺﾞｼｯｸM-PRO" panose="020F0600000000000000" pitchFamily="50" charset="-128"/>
              </a:rPr>
              <a:t>強さ</a:t>
            </a:r>
            <a:r>
              <a:rPr lang="ja-JP" altLang="en-US" sz="1000" dirty="0">
                <a:latin typeface="HG丸ｺﾞｼｯｸM-PRO" panose="020F0600000000000000" pitchFamily="50" charset="-128"/>
                <a:ea typeface="HG丸ｺﾞｼｯｸM-PRO" panose="020F0600000000000000" pitchFamily="50" charset="-128"/>
              </a:rPr>
              <a:t>、動かす</a:t>
            </a:r>
            <a:r>
              <a:rPr lang="ja-JP" altLang="en-US" sz="1200" b="1" dirty="0">
                <a:latin typeface="HG丸ｺﾞｼｯｸM-PRO" panose="020F0600000000000000" pitchFamily="50" charset="-128"/>
                <a:ea typeface="HG丸ｺﾞｼｯｸM-PRO" panose="020F0600000000000000" pitchFamily="50" charset="-128"/>
              </a:rPr>
              <a:t>速さ</a:t>
            </a:r>
            <a:r>
              <a:rPr lang="ja-JP" altLang="en-US" sz="1000" dirty="0">
                <a:latin typeface="HG丸ｺﾞｼｯｸM-PRO" panose="020F0600000000000000" pitchFamily="50" charset="-128"/>
                <a:ea typeface="HG丸ｺﾞｼｯｸM-PRO" panose="020F0600000000000000" pitchFamily="50" charset="-128"/>
              </a:rPr>
              <a:t>、コイルの</a:t>
            </a:r>
            <a:r>
              <a:rPr lang="ja-JP" altLang="en-US" sz="1200" b="1" dirty="0">
                <a:latin typeface="HG丸ｺﾞｼｯｸM-PRO" panose="020F0600000000000000" pitchFamily="50" charset="-128"/>
                <a:ea typeface="HG丸ｺﾞｼｯｸM-PRO" panose="020F0600000000000000" pitchFamily="50" charset="-128"/>
              </a:rPr>
              <a:t>巻き数</a:t>
            </a:r>
            <a:endParaRPr lang="en-US" altLang="ja-JP" sz="1000" b="1" dirty="0">
              <a:latin typeface="HG丸ｺﾞｼｯｸM-PRO" panose="020F0600000000000000" pitchFamily="50" charset="-128"/>
              <a:ea typeface="HG丸ｺﾞｼｯｸM-PRO" panose="020F0600000000000000" pitchFamily="50" charset="-128"/>
            </a:endParaRPr>
          </a:p>
        </p:txBody>
      </p:sp>
      <p:sp>
        <p:nvSpPr>
          <p:cNvPr id="29" name="テキスト ボックス 28">
            <a:extLst>
              <a:ext uri="{FF2B5EF4-FFF2-40B4-BE49-F238E27FC236}">
                <a16:creationId xmlns:a16="http://schemas.microsoft.com/office/drawing/2014/main" id="{63F1B840-C1C6-7561-E763-4607C22A0378}"/>
              </a:ext>
            </a:extLst>
          </p:cNvPr>
          <p:cNvSpPr txBox="1"/>
          <p:nvPr/>
        </p:nvSpPr>
        <p:spPr>
          <a:xfrm>
            <a:off x="4965551" y="3954753"/>
            <a:ext cx="2453291" cy="276999"/>
          </a:xfrm>
          <a:prstGeom prst="rect">
            <a:avLst/>
          </a:prstGeom>
          <a:noFill/>
        </p:spPr>
        <p:txBody>
          <a:bodyPr wrap="square" rtlCol="0">
            <a:spAutoFit/>
          </a:bodyPr>
          <a:lstStyle/>
          <a:p>
            <a:r>
              <a:rPr lang="ja-JP" altLang="en-US" sz="1200" dirty="0">
                <a:latin typeface="HGP創英角ｺﾞｼｯｸUB" panose="020B0900000000000000" pitchFamily="50" charset="-128"/>
                <a:ea typeface="HGP創英角ｺﾞｼｯｸUB" panose="020B0900000000000000" pitchFamily="50" charset="-128"/>
              </a:rPr>
              <a:t>誘導電流の大きさを変える条件</a:t>
            </a:r>
            <a:endParaRPr lang="en-US" altLang="ja-JP" sz="1200" dirty="0">
              <a:latin typeface="HGP創英角ｺﾞｼｯｸUB" panose="020B0900000000000000" pitchFamily="50" charset="-128"/>
              <a:ea typeface="HGP創英角ｺﾞｼｯｸUB" panose="020B0900000000000000" pitchFamily="50" charset="-128"/>
            </a:endParaRPr>
          </a:p>
        </p:txBody>
      </p:sp>
      <p:sp>
        <p:nvSpPr>
          <p:cNvPr id="32" name="四角形: 角を丸くする 31">
            <a:extLst>
              <a:ext uri="{FF2B5EF4-FFF2-40B4-BE49-F238E27FC236}">
                <a16:creationId xmlns:a16="http://schemas.microsoft.com/office/drawing/2014/main" id="{386CF235-8E13-8FB7-0957-D4427283DDA8}"/>
              </a:ext>
            </a:extLst>
          </p:cNvPr>
          <p:cNvSpPr/>
          <p:nvPr/>
        </p:nvSpPr>
        <p:spPr>
          <a:xfrm>
            <a:off x="3986220" y="4821112"/>
            <a:ext cx="3636596" cy="910724"/>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1300" dirty="0">
              <a:latin typeface="HG丸ｺﾞｼｯｸM-PRO" panose="020F0600000000000000" pitchFamily="50" charset="-128"/>
              <a:ea typeface="HG丸ｺﾞｼｯｸM-PRO" panose="020F0600000000000000" pitchFamily="50" charset="-128"/>
            </a:endParaRPr>
          </a:p>
        </p:txBody>
      </p:sp>
      <p:sp>
        <p:nvSpPr>
          <p:cNvPr id="34" name="テキスト ボックス 33">
            <a:extLst>
              <a:ext uri="{FF2B5EF4-FFF2-40B4-BE49-F238E27FC236}">
                <a16:creationId xmlns:a16="http://schemas.microsoft.com/office/drawing/2014/main" id="{E33387CA-3296-AC84-0AE7-87CE18A902AA}"/>
              </a:ext>
            </a:extLst>
          </p:cNvPr>
          <p:cNvSpPr txBox="1"/>
          <p:nvPr/>
        </p:nvSpPr>
        <p:spPr>
          <a:xfrm>
            <a:off x="3983119" y="4831747"/>
            <a:ext cx="3657495" cy="276999"/>
          </a:xfrm>
          <a:prstGeom prst="rect">
            <a:avLst/>
          </a:prstGeom>
          <a:noFill/>
        </p:spPr>
        <p:txBody>
          <a:bodyPr wrap="square" rtlCol="0">
            <a:spAutoFit/>
          </a:bodyPr>
          <a:lstStyle/>
          <a:p>
            <a:r>
              <a:rPr lang="ja-JP" altLang="en-US" sz="1200" dirty="0">
                <a:latin typeface="HGP創英角ｺﾞｼｯｸUB" panose="020B0900000000000000" pitchFamily="50" charset="-128"/>
                <a:ea typeface="HGP創英角ｺﾞｼｯｸUB" panose="020B0900000000000000" pitchFamily="50" charset="-128"/>
              </a:rPr>
              <a:t>「磁石を強くすれば、電流の大きさも大きくなると思う。」</a:t>
            </a:r>
            <a:endParaRPr lang="en-US" altLang="ja-JP" sz="1200" dirty="0">
              <a:latin typeface="HGP創英角ｺﾞｼｯｸUB" panose="020B0900000000000000" pitchFamily="50" charset="-128"/>
              <a:ea typeface="HGP創英角ｺﾞｼｯｸUB" panose="020B0900000000000000" pitchFamily="50" charset="-128"/>
            </a:endParaRPr>
          </a:p>
        </p:txBody>
      </p:sp>
      <p:sp>
        <p:nvSpPr>
          <p:cNvPr id="35" name="四角形: 角を丸くする 34">
            <a:extLst>
              <a:ext uri="{FF2B5EF4-FFF2-40B4-BE49-F238E27FC236}">
                <a16:creationId xmlns:a16="http://schemas.microsoft.com/office/drawing/2014/main" id="{4BF820CA-0F43-EBAE-E86D-EA61D0C4791E}"/>
              </a:ext>
            </a:extLst>
          </p:cNvPr>
          <p:cNvSpPr/>
          <p:nvPr/>
        </p:nvSpPr>
        <p:spPr>
          <a:xfrm>
            <a:off x="5279640" y="5190532"/>
            <a:ext cx="2194241" cy="453808"/>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400" dirty="0">
                <a:latin typeface="HGPｺﾞｼｯｸE" panose="020B0900000000000000" pitchFamily="50" charset="-128"/>
                <a:ea typeface="HGPｺﾞｼｯｸE" panose="020B0900000000000000" pitchFamily="50" charset="-128"/>
              </a:rPr>
              <a:t>変えない条件</a:t>
            </a:r>
            <a:endParaRPr lang="en-US" altLang="ja-JP" sz="1400" dirty="0">
              <a:latin typeface="HGPｺﾞｼｯｸE" panose="020B0900000000000000" pitchFamily="50" charset="-128"/>
              <a:ea typeface="HGPｺﾞｼｯｸE" panose="020B0900000000000000" pitchFamily="50" charset="-128"/>
            </a:endParaRPr>
          </a:p>
          <a:p>
            <a:pPr algn="ctr"/>
            <a:r>
              <a:rPr lang="ja-JP" altLang="en-US" sz="1400" dirty="0">
                <a:latin typeface="HGPｺﾞｼｯｸE" panose="020B0900000000000000" pitchFamily="50" charset="-128"/>
                <a:ea typeface="HGPｺﾞｼｯｸE" panose="020B0900000000000000" pitchFamily="50" charset="-128"/>
              </a:rPr>
              <a:t>　</a:t>
            </a:r>
            <a:r>
              <a:rPr lang="ja-JP" altLang="en-US" sz="1000" dirty="0">
                <a:solidFill>
                  <a:prstClr val="black"/>
                </a:solidFill>
                <a:latin typeface="HG丸ｺﾞｼｯｸM-PRO" panose="020F0600000000000000" pitchFamily="50" charset="-128"/>
                <a:ea typeface="HG丸ｺﾞｼｯｸM-PRO" panose="020F0600000000000000" pitchFamily="50" charset="-128"/>
              </a:rPr>
              <a:t>動かす</a:t>
            </a:r>
            <a:r>
              <a:rPr lang="ja-JP" altLang="en-US" sz="1200" b="1" dirty="0">
                <a:solidFill>
                  <a:prstClr val="black"/>
                </a:solidFill>
                <a:latin typeface="HG丸ｺﾞｼｯｸM-PRO" panose="020F0600000000000000" pitchFamily="50" charset="-128"/>
                <a:ea typeface="HG丸ｺﾞｼｯｸM-PRO" panose="020F0600000000000000" pitchFamily="50" charset="-128"/>
              </a:rPr>
              <a:t>速さ</a:t>
            </a:r>
            <a:r>
              <a:rPr lang="ja-JP" altLang="en-US" sz="1000" dirty="0">
                <a:solidFill>
                  <a:prstClr val="black"/>
                </a:solidFill>
                <a:latin typeface="HG丸ｺﾞｼｯｸM-PRO" panose="020F0600000000000000" pitchFamily="50" charset="-128"/>
                <a:ea typeface="HG丸ｺﾞｼｯｸM-PRO" panose="020F0600000000000000" pitchFamily="50" charset="-128"/>
              </a:rPr>
              <a:t>、コイルの</a:t>
            </a:r>
            <a:r>
              <a:rPr lang="ja-JP" altLang="en-US" sz="1200" b="1" dirty="0">
                <a:solidFill>
                  <a:prstClr val="black"/>
                </a:solidFill>
                <a:latin typeface="HG丸ｺﾞｼｯｸM-PRO" panose="020F0600000000000000" pitchFamily="50" charset="-128"/>
                <a:ea typeface="HG丸ｺﾞｼｯｸM-PRO" panose="020F0600000000000000" pitchFamily="50" charset="-128"/>
              </a:rPr>
              <a:t>巻き数</a:t>
            </a:r>
            <a:endParaRPr lang="en-US" altLang="ja-JP" sz="1400" dirty="0">
              <a:latin typeface="HG丸ｺﾞｼｯｸM-PRO" panose="020F0600000000000000" pitchFamily="50" charset="-128"/>
              <a:ea typeface="HG丸ｺﾞｼｯｸM-PRO" panose="020F0600000000000000" pitchFamily="50" charset="-128"/>
            </a:endParaRPr>
          </a:p>
        </p:txBody>
      </p:sp>
      <p:sp>
        <p:nvSpPr>
          <p:cNvPr id="37" name="四角形: 角を丸くする 36">
            <a:extLst>
              <a:ext uri="{FF2B5EF4-FFF2-40B4-BE49-F238E27FC236}">
                <a16:creationId xmlns:a16="http://schemas.microsoft.com/office/drawing/2014/main" id="{8EEECC92-6F35-BD29-0716-3D8B7E1C952D}"/>
              </a:ext>
            </a:extLst>
          </p:cNvPr>
          <p:cNvSpPr/>
          <p:nvPr/>
        </p:nvSpPr>
        <p:spPr>
          <a:xfrm>
            <a:off x="4050658" y="5195694"/>
            <a:ext cx="1080047" cy="453808"/>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400" dirty="0">
                <a:latin typeface="HGPｺﾞｼｯｸE" panose="020B0900000000000000" pitchFamily="50" charset="-128"/>
                <a:ea typeface="HGPｺﾞｼｯｸE" panose="020B0900000000000000" pitchFamily="50" charset="-128"/>
              </a:rPr>
              <a:t>変える条件　</a:t>
            </a:r>
            <a:endParaRPr lang="en-US" altLang="ja-JP" sz="1400" dirty="0">
              <a:latin typeface="HG丸ｺﾞｼｯｸM-PRO" panose="020F0600000000000000" pitchFamily="50" charset="-128"/>
              <a:ea typeface="HG丸ｺﾞｼｯｸM-PRO" panose="020F0600000000000000" pitchFamily="50" charset="-128"/>
            </a:endParaRPr>
          </a:p>
          <a:p>
            <a:pPr algn="ctr"/>
            <a:r>
              <a:rPr lang="ja-JP" altLang="en-US" sz="1000" dirty="0">
                <a:latin typeface="HG丸ｺﾞｼｯｸM-PRO" panose="020F0600000000000000" pitchFamily="50" charset="-128"/>
                <a:ea typeface="HG丸ｺﾞｼｯｸM-PRO" panose="020F0600000000000000" pitchFamily="50" charset="-128"/>
              </a:rPr>
              <a:t>磁石の</a:t>
            </a:r>
            <a:r>
              <a:rPr lang="ja-JP" altLang="en-US" sz="1200" b="1" dirty="0">
                <a:latin typeface="HG丸ｺﾞｼｯｸM-PRO" panose="020F0600000000000000" pitchFamily="50" charset="-128"/>
                <a:ea typeface="HG丸ｺﾞｼｯｸM-PRO" panose="020F0600000000000000" pitchFamily="50" charset="-128"/>
              </a:rPr>
              <a:t>強さ</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38" name="図 37">
            <a:extLst>
              <a:ext uri="{FF2B5EF4-FFF2-40B4-BE49-F238E27FC236}">
                <a16:creationId xmlns:a16="http://schemas.microsoft.com/office/drawing/2014/main" id="{8E07130C-1613-91DF-E48F-E1A6864CFB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2026" y="4842191"/>
            <a:ext cx="653722" cy="851754"/>
          </a:xfrm>
          <a:prstGeom prst="rect">
            <a:avLst/>
          </a:prstGeom>
        </p:spPr>
      </p:pic>
      <p:sp>
        <p:nvSpPr>
          <p:cNvPr id="39" name="吹き出し: 角を丸めた四角形 38">
            <a:extLst>
              <a:ext uri="{FF2B5EF4-FFF2-40B4-BE49-F238E27FC236}">
                <a16:creationId xmlns:a16="http://schemas.microsoft.com/office/drawing/2014/main" id="{2AB1A198-7E34-F980-F6A4-E6D61A288947}"/>
              </a:ext>
            </a:extLst>
          </p:cNvPr>
          <p:cNvSpPr/>
          <p:nvPr/>
        </p:nvSpPr>
        <p:spPr>
          <a:xfrm>
            <a:off x="2846088" y="3987018"/>
            <a:ext cx="1812504" cy="607344"/>
          </a:xfrm>
          <a:prstGeom prst="wedgeRoundRectCallout">
            <a:avLst>
              <a:gd name="adj1" fmla="val -31623"/>
              <a:gd name="adj2" fmla="val 63618"/>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変える条件を１つだけにしないと、どの条件と関係しているか分からないな。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42" name="吹き出し: 角を丸めた四角形 41">
            <a:extLst>
              <a:ext uri="{FF2B5EF4-FFF2-40B4-BE49-F238E27FC236}">
                <a16:creationId xmlns:a16="http://schemas.microsoft.com/office/drawing/2014/main" id="{AE4C5D77-2F73-F025-F34F-690868A18116}"/>
              </a:ext>
            </a:extLst>
          </p:cNvPr>
          <p:cNvSpPr/>
          <p:nvPr/>
        </p:nvSpPr>
        <p:spPr>
          <a:xfrm>
            <a:off x="2785312" y="5825040"/>
            <a:ext cx="1232102" cy="895347"/>
          </a:xfrm>
          <a:prstGeom prst="wedgeRoundRectCallout">
            <a:avLst>
              <a:gd name="adj1" fmla="val -31130"/>
              <a:gd name="adj2" fmla="val -73865"/>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変化させる量と変化する量が分かるように表にまとめると分かりやすいな。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43" name="テキスト ボックス 42">
            <a:extLst>
              <a:ext uri="{FF2B5EF4-FFF2-40B4-BE49-F238E27FC236}">
                <a16:creationId xmlns:a16="http://schemas.microsoft.com/office/drawing/2014/main" id="{3DA755E9-1520-3310-1611-BB1E13C3BA86}"/>
              </a:ext>
            </a:extLst>
          </p:cNvPr>
          <p:cNvSpPr txBox="1"/>
          <p:nvPr/>
        </p:nvSpPr>
        <p:spPr>
          <a:xfrm>
            <a:off x="4118386" y="5754185"/>
            <a:ext cx="3555061" cy="469359"/>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条件を制御する視点</a:t>
            </a:r>
            <a:r>
              <a:rPr lang="ja-JP" altLang="en-US" sz="1200" dirty="0">
                <a:latin typeface="HG丸ｺﾞｼｯｸM-PRO" panose="020F0600000000000000" pitchFamily="50" charset="-128"/>
                <a:ea typeface="HG丸ｺﾞｼｯｸM-PRO" panose="020F0600000000000000" pitchFamily="50" charset="-128"/>
              </a:rPr>
              <a:t>で実験の計画を立てる</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000" dirty="0">
                <a:latin typeface="BIZ UDPゴシック" panose="020B0400000000000000" pitchFamily="50" charset="-128"/>
                <a:ea typeface="BIZ UDPゴシック" panose="020B0400000000000000" pitchFamily="50" charset="-128"/>
              </a:rPr>
              <a:t>　　</a:t>
            </a:r>
            <a:r>
              <a:rPr lang="ja-JP" altLang="en-US" sz="1050" dirty="0">
                <a:latin typeface="HG丸ｺﾞｼｯｸM-PRO" panose="020F0600000000000000" pitchFamily="50" charset="-128"/>
                <a:ea typeface="HG丸ｺﾞｼｯｸM-PRO" panose="020F0600000000000000" pitchFamily="50" charset="-128"/>
              </a:rPr>
              <a:t>変化させる条件は１つだけで、他の条件はそろえる</a:t>
            </a:r>
            <a:endParaRPr lang="ja-JP" altLang="en-US" sz="1000" dirty="0">
              <a:latin typeface="HG丸ｺﾞｼｯｸM-PRO" panose="020F0600000000000000" pitchFamily="50" charset="-128"/>
              <a:ea typeface="HG丸ｺﾞｼｯｸM-PRO" panose="020F0600000000000000" pitchFamily="50" charset="-128"/>
            </a:endParaRPr>
          </a:p>
        </p:txBody>
      </p:sp>
      <p:sp>
        <p:nvSpPr>
          <p:cNvPr id="46" name="テキスト ボックス 45">
            <a:extLst>
              <a:ext uri="{FF2B5EF4-FFF2-40B4-BE49-F238E27FC236}">
                <a16:creationId xmlns:a16="http://schemas.microsoft.com/office/drawing/2014/main" id="{59A2548E-4BA5-F031-DEE7-682176F46219}"/>
              </a:ext>
            </a:extLst>
          </p:cNvPr>
          <p:cNvSpPr txBox="1"/>
          <p:nvPr/>
        </p:nvSpPr>
        <p:spPr>
          <a:xfrm>
            <a:off x="4127263" y="6233720"/>
            <a:ext cx="3476373" cy="492443"/>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変化させた量・変化した量</a:t>
            </a:r>
            <a:r>
              <a:rPr lang="ja-JP" altLang="en-US" sz="1200" dirty="0">
                <a:latin typeface="HG丸ｺﾞｼｯｸM-PRO" panose="020F0600000000000000" pitchFamily="50" charset="-128"/>
                <a:ea typeface="HG丸ｺﾞｼｯｸM-PRO" panose="020F0600000000000000" pitchFamily="50" charset="-128"/>
              </a:rPr>
              <a:t>を意識して結果をまとめる</a:t>
            </a:r>
            <a:endParaRPr lang="en-US" altLang="ja-JP" sz="1200" dirty="0">
              <a:latin typeface="HG丸ｺﾞｼｯｸM-PRO" panose="020F0600000000000000" pitchFamily="50" charset="-128"/>
              <a:ea typeface="HG丸ｺﾞｼｯｸM-PRO" panose="020F0600000000000000" pitchFamily="50" charset="-128"/>
            </a:endParaRPr>
          </a:p>
        </p:txBody>
      </p:sp>
      <p:grpSp>
        <p:nvGrpSpPr>
          <p:cNvPr id="17" name="グループ化 16">
            <a:extLst>
              <a:ext uri="{FF2B5EF4-FFF2-40B4-BE49-F238E27FC236}">
                <a16:creationId xmlns:a16="http://schemas.microsoft.com/office/drawing/2014/main" id="{8B64D1EA-BF53-BE9E-2128-095C4B0EB4FB}"/>
              </a:ext>
            </a:extLst>
          </p:cNvPr>
          <p:cNvGrpSpPr/>
          <p:nvPr/>
        </p:nvGrpSpPr>
        <p:grpSpPr>
          <a:xfrm>
            <a:off x="2750119" y="2013844"/>
            <a:ext cx="3486688" cy="292388"/>
            <a:chOff x="3417648" y="1498923"/>
            <a:chExt cx="4291308" cy="359862"/>
          </a:xfrm>
        </p:grpSpPr>
        <p:sp>
          <p:nvSpPr>
            <p:cNvPr id="21" name="四角形: 角を丸くする 20">
              <a:extLst>
                <a:ext uri="{FF2B5EF4-FFF2-40B4-BE49-F238E27FC236}">
                  <a16:creationId xmlns:a16="http://schemas.microsoft.com/office/drawing/2014/main" id="{E60EF990-0B04-995A-0EE7-B1C5D503B902}"/>
                </a:ext>
              </a:extLst>
            </p:cNvPr>
            <p:cNvSpPr/>
            <p:nvPr/>
          </p:nvSpPr>
          <p:spPr>
            <a:xfrm>
              <a:off x="3417648" y="1510175"/>
              <a:ext cx="4291308" cy="33558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3" name="テキスト ボックス 22">
              <a:extLst>
                <a:ext uri="{FF2B5EF4-FFF2-40B4-BE49-F238E27FC236}">
                  <a16:creationId xmlns:a16="http://schemas.microsoft.com/office/drawing/2014/main" id="{1450FFB6-2E28-B279-33E5-4A6EECD30292}"/>
                </a:ext>
              </a:extLst>
            </p:cNvPr>
            <p:cNvSpPr txBox="1"/>
            <p:nvPr/>
          </p:nvSpPr>
          <p:spPr>
            <a:xfrm>
              <a:off x="3479013" y="1498923"/>
              <a:ext cx="4229943" cy="359862"/>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生徒が「見方・考え方」を働かせている姿の例</a:t>
              </a:r>
            </a:p>
          </p:txBody>
        </p:sp>
      </p:grpSp>
      <p:sp>
        <p:nvSpPr>
          <p:cNvPr id="25" name="四角形: 角を丸くする 24">
            <a:extLst>
              <a:ext uri="{FF2B5EF4-FFF2-40B4-BE49-F238E27FC236}">
                <a16:creationId xmlns:a16="http://schemas.microsoft.com/office/drawing/2014/main" id="{0B08C049-AC56-489D-DEE1-5A826C29930E}"/>
              </a:ext>
            </a:extLst>
          </p:cNvPr>
          <p:cNvSpPr/>
          <p:nvPr/>
        </p:nvSpPr>
        <p:spPr>
          <a:xfrm>
            <a:off x="5450452" y="663854"/>
            <a:ext cx="4246531" cy="369702"/>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646294" y="616043"/>
            <a:ext cx="4067969"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「量的・関係的な視点」「比較する」「関係付ける」　</a:t>
            </a:r>
          </a:p>
        </p:txBody>
      </p:sp>
      <p:grpSp>
        <p:nvGrpSpPr>
          <p:cNvPr id="47" name="グループ化 46">
            <a:extLst>
              <a:ext uri="{FF2B5EF4-FFF2-40B4-BE49-F238E27FC236}">
                <a16:creationId xmlns:a16="http://schemas.microsoft.com/office/drawing/2014/main" id="{1570A652-1131-F8AE-3697-4460E84A8198}"/>
              </a:ext>
            </a:extLst>
          </p:cNvPr>
          <p:cNvGrpSpPr/>
          <p:nvPr/>
        </p:nvGrpSpPr>
        <p:grpSpPr>
          <a:xfrm>
            <a:off x="7699542" y="1095448"/>
            <a:ext cx="2106384" cy="454388"/>
            <a:chOff x="8769479" y="922754"/>
            <a:chExt cx="2592473" cy="559247"/>
          </a:xfrm>
        </p:grpSpPr>
        <p:sp>
          <p:nvSpPr>
            <p:cNvPr id="48" name="四角形: 角を丸くする 47">
              <a:extLst>
                <a:ext uri="{FF2B5EF4-FFF2-40B4-BE49-F238E27FC236}">
                  <a16:creationId xmlns:a16="http://schemas.microsoft.com/office/drawing/2014/main" id="{66544077-CA62-52C4-BDB0-F0DF85BD6EB0}"/>
                </a:ext>
              </a:extLst>
            </p:cNvPr>
            <p:cNvSpPr/>
            <p:nvPr/>
          </p:nvSpPr>
          <p:spPr>
            <a:xfrm>
              <a:off x="8769479" y="922754"/>
              <a:ext cx="2592473" cy="55924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49" name="テキスト ボックス 48">
              <a:extLst>
                <a:ext uri="{FF2B5EF4-FFF2-40B4-BE49-F238E27FC236}">
                  <a16:creationId xmlns:a16="http://schemas.microsoft.com/office/drawing/2014/main" id="{5897D3BA-5B2C-56AE-B016-7DBA119D9710}"/>
                </a:ext>
              </a:extLst>
            </p:cNvPr>
            <p:cNvSpPr txBox="1"/>
            <p:nvPr/>
          </p:nvSpPr>
          <p:spPr>
            <a:xfrm>
              <a:off x="8837080" y="922755"/>
              <a:ext cx="2218021" cy="544686"/>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「見方・考え方」を</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豊かにするポイントの例</a:t>
              </a:r>
            </a:p>
          </p:txBody>
        </p:sp>
      </p:grpSp>
      <p:sp>
        <p:nvSpPr>
          <p:cNvPr id="22" name="テキスト ボックス 21">
            <a:extLst>
              <a:ext uri="{FF2B5EF4-FFF2-40B4-BE49-F238E27FC236}">
                <a16:creationId xmlns:a16="http://schemas.microsoft.com/office/drawing/2014/main" id="{AF3EC22A-BF41-A194-D0BE-EBA6A22D47C7}"/>
              </a:ext>
            </a:extLst>
          </p:cNvPr>
          <p:cNvSpPr txBox="1"/>
          <p:nvPr/>
        </p:nvSpPr>
        <p:spPr>
          <a:xfrm>
            <a:off x="7699542" y="6064463"/>
            <a:ext cx="2097138" cy="792781"/>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小３「電気の通り道」→</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小４「電流のはたらき」→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小５「電流がつくる磁界」→</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小６「電気の利用」→</a:t>
            </a:r>
            <a:endParaRPr lang="en-US" altLang="ja-JP" sz="1138" dirty="0">
              <a:latin typeface="BIZ UDPゴシック" panose="020B0400000000000000" pitchFamily="50" charset="-128"/>
              <a:ea typeface="BIZ UDPゴシック" panose="020B0400000000000000" pitchFamily="50" charset="-128"/>
            </a:endParaRPr>
          </a:p>
        </p:txBody>
      </p:sp>
      <p:grpSp>
        <p:nvGrpSpPr>
          <p:cNvPr id="12" name="グループ化 11">
            <a:extLst>
              <a:ext uri="{FF2B5EF4-FFF2-40B4-BE49-F238E27FC236}">
                <a16:creationId xmlns:a16="http://schemas.microsoft.com/office/drawing/2014/main" id="{2BE973DF-7A0F-40BD-6A29-56778FC60E50}"/>
              </a:ext>
            </a:extLst>
          </p:cNvPr>
          <p:cNvGrpSpPr/>
          <p:nvPr/>
        </p:nvGrpSpPr>
        <p:grpSpPr>
          <a:xfrm>
            <a:off x="53765" y="1038888"/>
            <a:ext cx="1303101" cy="292388"/>
            <a:chOff x="169573" y="420097"/>
            <a:chExt cx="1603817" cy="359862"/>
          </a:xfrm>
        </p:grpSpPr>
        <p:sp>
          <p:nvSpPr>
            <p:cNvPr id="33" name="四角形: 角を丸くする 32">
              <a:extLst>
                <a:ext uri="{FF2B5EF4-FFF2-40B4-BE49-F238E27FC236}">
                  <a16:creationId xmlns:a16="http://schemas.microsoft.com/office/drawing/2014/main" id="{5C703FA5-EEAD-5925-CB0F-833E12803ABD}"/>
                </a:ext>
              </a:extLst>
            </p:cNvPr>
            <p:cNvSpPr/>
            <p:nvPr/>
          </p:nvSpPr>
          <p:spPr>
            <a:xfrm>
              <a:off x="169573" y="430826"/>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50" name="テキスト ボックス 49">
              <a:extLst>
                <a:ext uri="{FF2B5EF4-FFF2-40B4-BE49-F238E27FC236}">
                  <a16:creationId xmlns:a16="http://schemas.microsoft.com/office/drawing/2014/main" id="{86744C1F-FF45-8FB0-2166-4A640AF7581E}"/>
                </a:ext>
              </a:extLst>
            </p:cNvPr>
            <p:cNvSpPr txBox="1"/>
            <p:nvPr/>
          </p:nvSpPr>
          <p:spPr>
            <a:xfrm>
              <a:off x="356236" y="420097"/>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sp>
        <p:nvSpPr>
          <p:cNvPr id="31" name="矢印: 下 30">
            <a:extLst>
              <a:ext uri="{FF2B5EF4-FFF2-40B4-BE49-F238E27FC236}">
                <a16:creationId xmlns:a16="http://schemas.microsoft.com/office/drawing/2014/main" id="{3822DD30-7CB5-CF1D-DB75-73E96C1E6016}"/>
              </a:ext>
            </a:extLst>
          </p:cNvPr>
          <p:cNvSpPr/>
          <p:nvPr/>
        </p:nvSpPr>
        <p:spPr>
          <a:xfrm>
            <a:off x="4712013" y="4471646"/>
            <a:ext cx="303013" cy="303588"/>
          </a:xfrm>
          <a:prstGeom prst="down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ja-JP" altLang="en-US" sz="1463" dirty="0"/>
          </a:p>
        </p:txBody>
      </p:sp>
      <p:sp>
        <p:nvSpPr>
          <p:cNvPr id="51" name="テキスト ボックス 50">
            <a:extLst>
              <a:ext uri="{FF2B5EF4-FFF2-40B4-BE49-F238E27FC236}">
                <a16:creationId xmlns:a16="http://schemas.microsoft.com/office/drawing/2014/main" id="{DAFD3291-AEF0-FB9C-CBB7-70A44C947758}"/>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１８</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
        <p:nvSpPr>
          <p:cNvPr id="52" name="テキスト ボックス 51">
            <a:extLst>
              <a:ext uri="{FF2B5EF4-FFF2-40B4-BE49-F238E27FC236}">
                <a16:creationId xmlns:a16="http://schemas.microsoft.com/office/drawing/2014/main" id="{6D4A6854-4F2F-AB71-1B13-4AAF03EB21CB}"/>
              </a:ext>
            </a:extLst>
          </p:cNvPr>
          <p:cNvSpPr txBox="1"/>
          <p:nvPr/>
        </p:nvSpPr>
        <p:spPr>
          <a:xfrm>
            <a:off x="7726034" y="2574768"/>
            <a:ext cx="2133245" cy="600164"/>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磁界を鉄粉を使って観察する際、電流の大きさと磁界の強さの関係を捉えさせる。</a:t>
            </a:r>
            <a:endParaRPr lang="en-US" altLang="ja-JP" sz="11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046296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635FE678-1A17-1E66-40BF-C7C8E1519966}"/>
              </a:ext>
            </a:extLst>
          </p:cNvPr>
          <p:cNvSpPr/>
          <p:nvPr/>
        </p:nvSpPr>
        <p:spPr>
          <a:xfrm>
            <a:off x="-321" y="620236"/>
            <a:ext cx="9906000" cy="6230875"/>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75807" y="1855706"/>
            <a:ext cx="229249" cy="3125211"/>
          </a:xfrm>
          <a:prstGeom prst="downArrow">
            <a:avLst>
              <a:gd name="adj1" fmla="val 50000"/>
              <a:gd name="adj2" fmla="val 6413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90277" y="1997749"/>
            <a:ext cx="4830181" cy="4797500"/>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81373" y="1476974"/>
            <a:ext cx="2642944" cy="400110"/>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游ゴシック" panose="020B0400000000000000" pitchFamily="50" charset="-128"/>
                <a:ea typeface="游ゴシック" panose="020B0400000000000000" pitchFamily="50" charset="-128"/>
              </a:rPr>
              <a:t>回路を流れる電気と静電気は同じものなのだろうか。</a:t>
            </a: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44223" y="765935"/>
            <a:ext cx="5065864" cy="338554"/>
          </a:xfrm>
          <a:prstGeom prst="rect">
            <a:avLst/>
          </a:prstGeom>
          <a:noFill/>
        </p:spPr>
        <p:txBody>
          <a:bodyPr wrap="square" rtlCol="0">
            <a:spAutoFit/>
          </a:bodyPr>
          <a:lstStyle/>
          <a:p>
            <a:r>
              <a:rPr lang="ja-JP" altLang="en-US" sz="1600" dirty="0"/>
              <a:t>中２　電流とその利用「電流の正体」全５時間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82118" y="1953346"/>
            <a:ext cx="2651184"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静電気が起こったとき、物体の間にはどのような力が働くのだろうか。</a:t>
            </a:r>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82644" y="2402406"/>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静電気と回路を流れる電気は同じものなのだろうか。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93821" y="2857173"/>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電流の正体はどのようなものなのだろうか。</a:t>
            </a:r>
            <a:endParaRPr lang="en-US" altLang="ja-JP" sz="100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71291" y="5009967"/>
            <a:ext cx="2663107" cy="1323439"/>
          </a:xfrm>
          <a:prstGeom prst="rect">
            <a:avLst/>
          </a:prstGeom>
          <a:solidFill>
            <a:schemeClr val="bg1"/>
          </a:solidFill>
          <a:ln w="38100">
            <a:solidFill>
              <a:srgbClr val="0033CC"/>
            </a:solidFill>
          </a:ln>
        </p:spPr>
        <p:txBody>
          <a:bodyPr wrap="square" rtlCol="0">
            <a:spAutoFit/>
          </a:bodyPr>
          <a:lstStyle/>
          <a:p>
            <a:r>
              <a:rPr lang="ja-JP" altLang="en-US" sz="1000" dirty="0"/>
              <a:t>電気には＋の電気と－の電気の２種類があり、－の電気を帯びた小さな粒子を電子という。金属などでは、電圧をかけたときに、電子が－極から＋極に移動していて、この流れが電流である。静電気のように摩擦で移動した電子が放電して電流が流れることもある。回路を流れる電気も静電気も－の電気で同じである。</a:t>
            </a:r>
            <a:endParaRPr lang="en-US" altLang="ja-JP" sz="1000" dirty="0"/>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77517" y="3803757"/>
            <a:ext cx="2650659"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身近にある放射線の利用について調べ、説明しよう。</a:t>
            </a:r>
            <a:endParaRPr lang="en-US" altLang="ja-JP" sz="1000" dirty="0"/>
          </a:p>
        </p:txBody>
      </p:sp>
      <p:sp>
        <p:nvSpPr>
          <p:cNvPr id="44" name="テキスト ボックス 43">
            <a:extLst>
              <a:ext uri="{FF2B5EF4-FFF2-40B4-BE49-F238E27FC236}">
                <a16:creationId xmlns:a16="http://schemas.microsoft.com/office/drawing/2014/main" id="{034C6065-CDAD-1BD6-C26B-1133F31B4847}"/>
              </a:ext>
            </a:extLst>
          </p:cNvPr>
          <p:cNvSpPr txBox="1"/>
          <p:nvPr/>
        </p:nvSpPr>
        <p:spPr>
          <a:xfrm>
            <a:off x="90360" y="3309937"/>
            <a:ext cx="2642943"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放射線にはどのような性質があり、どのように利用されているのだろうか。</a:t>
            </a:r>
            <a:endParaRPr lang="en-US" altLang="ja-JP" sz="1000" dirty="0"/>
          </a:p>
        </p:txBody>
      </p:sp>
      <p:sp>
        <p:nvSpPr>
          <p:cNvPr id="11" name="テキスト ボックス 10">
            <a:extLst>
              <a:ext uri="{FF2B5EF4-FFF2-40B4-BE49-F238E27FC236}">
                <a16:creationId xmlns:a16="http://schemas.microsoft.com/office/drawing/2014/main" id="{4535432E-E2CF-7C4A-E19C-F3A4F8714202}"/>
              </a:ext>
            </a:extLst>
          </p:cNvPr>
          <p:cNvSpPr txBox="1"/>
          <p:nvPr/>
        </p:nvSpPr>
        <p:spPr>
          <a:xfrm>
            <a:off x="2800657" y="1142981"/>
            <a:ext cx="4792666" cy="542456"/>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・異なる物質同士をこすり合わせると静電気が起こり、帯電した物体間では空間を</a:t>
            </a:r>
            <a:endParaRPr lang="en-US" altLang="ja-JP" sz="975" dirty="0"/>
          </a:p>
          <a:p>
            <a:r>
              <a:rPr lang="ja-JP" altLang="en-US" sz="975" dirty="0"/>
              <a:t>　隔てて力が働くこと。静電気と電流には関係があること。</a:t>
            </a:r>
            <a:endParaRPr lang="en-US" altLang="ja-JP" sz="975" dirty="0"/>
          </a:p>
        </p:txBody>
      </p:sp>
      <p:pic>
        <p:nvPicPr>
          <p:cNvPr id="60" name="図 59">
            <a:extLst>
              <a:ext uri="{FF2B5EF4-FFF2-40B4-BE49-F238E27FC236}">
                <a16:creationId xmlns:a16="http://schemas.microsoft.com/office/drawing/2014/main" id="{6CA4312E-67A3-B267-F099-69CAEBB1B0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9852" y="3118964"/>
            <a:ext cx="715795" cy="932631"/>
          </a:xfrm>
          <a:prstGeom prst="rect">
            <a:avLst/>
          </a:prstGeom>
        </p:spPr>
      </p:pic>
      <p:sp>
        <p:nvSpPr>
          <p:cNvPr id="73" name="テキスト ボックス 72">
            <a:extLst>
              <a:ext uri="{FF2B5EF4-FFF2-40B4-BE49-F238E27FC236}">
                <a16:creationId xmlns:a16="http://schemas.microsoft.com/office/drawing/2014/main" id="{788F8AAA-4EB5-6750-3D99-0C83185241A8}"/>
              </a:ext>
            </a:extLst>
          </p:cNvPr>
          <p:cNvSpPr txBox="1"/>
          <p:nvPr/>
        </p:nvSpPr>
        <p:spPr>
          <a:xfrm>
            <a:off x="7684345" y="1663012"/>
            <a:ext cx="2171752" cy="1318118"/>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静電気によって、物体どうしが引き付け合ったり、退け合ったりした現象を、粒子モデルを使って説明させることで、電流と電子、静電気と電流を関係付けて捉えることができるようにする。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4" name="テキスト ボックス 73">
            <a:extLst>
              <a:ext uri="{FF2B5EF4-FFF2-40B4-BE49-F238E27FC236}">
                <a16:creationId xmlns:a16="http://schemas.microsoft.com/office/drawing/2014/main" id="{B0C93204-90DB-25D2-107B-68B9904F9D25}"/>
              </a:ext>
            </a:extLst>
          </p:cNvPr>
          <p:cNvSpPr txBox="1"/>
          <p:nvPr/>
        </p:nvSpPr>
        <p:spPr>
          <a:xfrm>
            <a:off x="7690609" y="3054888"/>
            <a:ext cx="2161600" cy="1493229"/>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静電気で蛍光灯を点灯させたり、電子のモデルで考えたりさせることで、どちらの現象も、電子が移動しているという共通点に気付き、回路を流れる電流も静電気も同じ電子の流れだと気付けるようにする。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5" name="テキスト ボックス 4">
            <a:extLst>
              <a:ext uri="{FF2B5EF4-FFF2-40B4-BE49-F238E27FC236}">
                <a16:creationId xmlns:a16="http://schemas.microsoft.com/office/drawing/2014/main" id="{D2E077A6-DF24-A348-F143-61F836E38432}"/>
              </a:ext>
            </a:extLst>
          </p:cNvPr>
          <p:cNvSpPr txBox="1"/>
          <p:nvPr/>
        </p:nvSpPr>
        <p:spPr>
          <a:xfrm>
            <a:off x="4935766" y="2304296"/>
            <a:ext cx="2469828" cy="292388"/>
          </a:xfrm>
          <a:prstGeom prst="rect">
            <a:avLst/>
          </a:prstGeom>
          <a:noFill/>
        </p:spPr>
        <p:txBody>
          <a:bodyPr wrap="square" rtlCol="0">
            <a:spAutoFit/>
          </a:bodyPr>
          <a:lstStyle/>
          <a:p>
            <a:r>
              <a:rPr lang="ja-JP" altLang="en-US" sz="1300" dirty="0">
                <a:latin typeface="HGPｺﾞｼｯｸE" panose="020B0900000000000000" pitchFamily="50" charset="-128"/>
                <a:ea typeface="HGPｺﾞｼｯｸE" panose="020B0900000000000000" pitchFamily="50" charset="-128"/>
              </a:rPr>
              <a:t>質的・実体的な視点</a:t>
            </a:r>
            <a:r>
              <a:rPr lang="ja-JP" altLang="en-US" sz="1138" dirty="0">
                <a:latin typeface="HG丸ｺﾞｼｯｸM-PRO" panose="020F0600000000000000" pitchFamily="50" charset="-128"/>
                <a:ea typeface="HG丸ｺﾞｼｯｸM-PRO" panose="020F0600000000000000" pitchFamily="50" charset="-128"/>
              </a:rPr>
              <a:t>で</a:t>
            </a:r>
            <a:r>
              <a:rPr lang="ja-JP" altLang="en-US" sz="1200" dirty="0">
                <a:latin typeface="HG丸ｺﾞｼｯｸM-PRO" panose="020F0600000000000000" pitchFamily="50" charset="-128"/>
                <a:ea typeface="HG丸ｺﾞｼｯｸM-PRO" panose="020F0600000000000000" pitchFamily="50" charset="-128"/>
              </a:rPr>
              <a:t>考える</a:t>
            </a:r>
            <a:endParaRPr lang="ja-JP" altLang="en-US" sz="1138" dirty="0">
              <a:latin typeface="HG丸ｺﾞｼｯｸM-PRO" panose="020F0600000000000000" pitchFamily="50" charset="-128"/>
              <a:ea typeface="HG丸ｺﾞｼｯｸM-PRO" panose="020F0600000000000000" pitchFamily="50" charset="-128"/>
            </a:endParaRPr>
          </a:p>
        </p:txBody>
      </p:sp>
      <p:sp>
        <p:nvSpPr>
          <p:cNvPr id="13" name="テキスト ボックス 12">
            <a:extLst>
              <a:ext uri="{FF2B5EF4-FFF2-40B4-BE49-F238E27FC236}">
                <a16:creationId xmlns:a16="http://schemas.microsoft.com/office/drawing/2014/main" id="{0DA53981-F0E4-FF52-3A28-A25133C50E32}"/>
              </a:ext>
            </a:extLst>
          </p:cNvPr>
          <p:cNvSpPr txBox="1"/>
          <p:nvPr/>
        </p:nvSpPr>
        <p:spPr>
          <a:xfrm>
            <a:off x="4946736" y="2558053"/>
            <a:ext cx="2469828" cy="307777"/>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静電気を</a:t>
            </a:r>
            <a:r>
              <a:rPr lang="ja-JP" altLang="en-US" sz="1400" dirty="0">
                <a:latin typeface="HGPｺﾞｼｯｸE" panose="020B0900000000000000" pitchFamily="50" charset="-128"/>
                <a:ea typeface="HGPｺﾞｼｯｸE" panose="020B0900000000000000" pitchFamily="50" charset="-128"/>
              </a:rPr>
              <a:t>粒子のモデル</a:t>
            </a:r>
            <a:r>
              <a:rPr lang="ja-JP" altLang="en-US" sz="1200" dirty="0">
                <a:latin typeface="HG丸ｺﾞｼｯｸM-PRO" panose="020F0600000000000000" pitchFamily="50" charset="-128"/>
                <a:ea typeface="HG丸ｺﾞｼｯｸM-PRO" panose="020F0600000000000000" pitchFamily="50" charset="-128"/>
              </a:rPr>
              <a:t>で考える</a:t>
            </a:r>
          </a:p>
        </p:txBody>
      </p:sp>
      <p:sp>
        <p:nvSpPr>
          <p:cNvPr id="15" name="思考の吹き出し: 雲形 14">
            <a:extLst>
              <a:ext uri="{FF2B5EF4-FFF2-40B4-BE49-F238E27FC236}">
                <a16:creationId xmlns:a16="http://schemas.microsoft.com/office/drawing/2014/main" id="{37358BF6-B16A-F31F-EC4C-303CEFA22CAE}"/>
              </a:ext>
            </a:extLst>
          </p:cNvPr>
          <p:cNvSpPr/>
          <p:nvPr/>
        </p:nvSpPr>
        <p:spPr>
          <a:xfrm>
            <a:off x="2809250" y="2354579"/>
            <a:ext cx="1320620" cy="755244"/>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sz="1463"/>
          </a:p>
        </p:txBody>
      </p:sp>
      <p:pic>
        <p:nvPicPr>
          <p:cNvPr id="3" name="図 2">
            <a:extLst>
              <a:ext uri="{FF2B5EF4-FFF2-40B4-BE49-F238E27FC236}">
                <a16:creationId xmlns:a16="http://schemas.microsoft.com/office/drawing/2014/main" id="{7214368F-0188-17C5-D488-69E595701A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288" y="2521976"/>
            <a:ext cx="516213" cy="543381"/>
          </a:xfrm>
          <a:prstGeom prst="rect">
            <a:avLst/>
          </a:prstGeom>
        </p:spPr>
      </p:pic>
      <p:pic>
        <p:nvPicPr>
          <p:cNvPr id="8" name="図 7">
            <a:extLst>
              <a:ext uri="{FF2B5EF4-FFF2-40B4-BE49-F238E27FC236}">
                <a16:creationId xmlns:a16="http://schemas.microsoft.com/office/drawing/2014/main" id="{617960EC-4C7A-3BF4-EAE0-FFD8801B66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0240" y="2422894"/>
            <a:ext cx="613389" cy="544384"/>
          </a:xfrm>
          <a:prstGeom prst="rect">
            <a:avLst/>
          </a:prstGeom>
        </p:spPr>
      </p:pic>
      <p:sp>
        <p:nvSpPr>
          <p:cNvPr id="61" name="吹き出し: 角を丸めた四角形 60">
            <a:extLst>
              <a:ext uri="{FF2B5EF4-FFF2-40B4-BE49-F238E27FC236}">
                <a16:creationId xmlns:a16="http://schemas.microsoft.com/office/drawing/2014/main" id="{1D142A23-5C9A-8D23-EFE3-E47E1A46DD83}"/>
              </a:ext>
            </a:extLst>
          </p:cNvPr>
          <p:cNvSpPr/>
          <p:nvPr/>
        </p:nvSpPr>
        <p:spPr>
          <a:xfrm>
            <a:off x="3379050" y="2994634"/>
            <a:ext cx="1581435" cy="664290"/>
          </a:xfrm>
          <a:prstGeom prst="wedgeRoundRectCallout">
            <a:avLst>
              <a:gd name="adj1" fmla="val -57507"/>
              <a:gd name="adj2" fmla="val 3960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静電気で髪の毛や服がくっついたり、ビリビリするのは、電気が関係していそうだな。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16" name="吹き出し: 角を丸めた四角形 15">
            <a:extLst>
              <a:ext uri="{FF2B5EF4-FFF2-40B4-BE49-F238E27FC236}">
                <a16:creationId xmlns:a16="http://schemas.microsoft.com/office/drawing/2014/main" id="{587B2468-FFDF-A7E0-BF6A-57D47BE89496}"/>
              </a:ext>
            </a:extLst>
          </p:cNvPr>
          <p:cNvSpPr/>
          <p:nvPr/>
        </p:nvSpPr>
        <p:spPr>
          <a:xfrm>
            <a:off x="3371564" y="3686741"/>
            <a:ext cx="1581436" cy="438395"/>
          </a:xfrm>
          <a:prstGeom prst="wedgeRoundRectCallout">
            <a:avLst>
              <a:gd name="adj1" fmla="val -59924"/>
              <a:gd name="adj2" fmla="val -46230"/>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電気を帯びた粒で考えて説明してみよう。</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19" name="正方形/長方形 18">
            <a:extLst>
              <a:ext uri="{FF2B5EF4-FFF2-40B4-BE49-F238E27FC236}">
                <a16:creationId xmlns:a16="http://schemas.microsoft.com/office/drawing/2014/main" id="{76550F8C-F655-275B-1239-3CC41FEFBF71}"/>
              </a:ext>
            </a:extLst>
          </p:cNvPr>
          <p:cNvSpPr/>
          <p:nvPr/>
        </p:nvSpPr>
        <p:spPr>
          <a:xfrm>
            <a:off x="5016887" y="2839340"/>
            <a:ext cx="663930" cy="1017137"/>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ja-JP" altLang="en-US" sz="1463"/>
          </a:p>
        </p:txBody>
      </p:sp>
      <p:grpSp>
        <p:nvGrpSpPr>
          <p:cNvPr id="24" name="グループ化 23">
            <a:extLst>
              <a:ext uri="{FF2B5EF4-FFF2-40B4-BE49-F238E27FC236}">
                <a16:creationId xmlns:a16="http://schemas.microsoft.com/office/drawing/2014/main" id="{35C3AC92-E124-A3EC-C3F4-041C758A2701}"/>
              </a:ext>
            </a:extLst>
          </p:cNvPr>
          <p:cNvGrpSpPr/>
          <p:nvPr/>
        </p:nvGrpSpPr>
        <p:grpSpPr>
          <a:xfrm>
            <a:off x="5402790" y="3337364"/>
            <a:ext cx="483845" cy="292388"/>
            <a:chOff x="7448846" y="3274608"/>
            <a:chExt cx="595502" cy="359864"/>
          </a:xfrm>
        </p:grpSpPr>
        <p:sp>
          <p:nvSpPr>
            <p:cNvPr id="21" name="楕円 20">
              <a:extLst>
                <a:ext uri="{FF2B5EF4-FFF2-40B4-BE49-F238E27FC236}">
                  <a16:creationId xmlns:a16="http://schemas.microsoft.com/office/drawing/2014/main" id="{D02C3B6D-57AC-0A73-2225-F6C65E08E075}"/>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3" name="テキスト ボックス 22">
              <a:extLst>
                <a:ext uri="{FF2B5EF4-FFF2-40B4-BE49-F238E27FC236}">
                  <a16:creationId xmlns:a16="http://schemas.microsoft.com/office/drawing/2014/main" id="{3DA2038C-4387-DE29-98A6-F940245F67D6}"/>
                </a:ext>
              </a:extLst>
            </p:cNvPr>
            <p:cNvSpPr txBox="1"/>
            <p:nvPr/>
          </p:nvSpPr>
          <p:spPr>
            <a:xfrm>
              <a:off x="7448846" y="3274608"/>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27" name="グループ化 26">
            <a:extLst>
              <a:ext uri="{FF2B5EF4-FFF2-40B4-BE49-F238E27FC236}">
                <a16:creationId xmlns:a16="http://schemas.microsoft.com/office/drawing/2014/main" id="{F3984FB4-C218-2467-DA0A-9EF6A78FCB1D}"/>
              </a:ext>
            </a:extLst>
          </p:cNvPr>
          <p:cNvGrpSpPr/>
          <p:nvPr/>
        </p:nvGrpSpPr>
        <p:grpSpPr>
          <a:xfrm>
            <a:off x="5169607" y="2830599"/>
            <a:ext cx="310908" cy="317459"/>
            <a:chOff x="7283367" y="3468728"/>
            <a:chExt cx="382656" cy="390719"/>
          </a:xfrm>
        </p:grpSpPr>
        <p:sp>
          <p:nvSpPr>
            <p:cNvPr id="25" name="楕円 24">
              <a:extLst>
                <a:ext uri="{FF2B5EF4-FFF2-40B4-BE49-F238E27FC236}">
                  <a16:creationId xmlns:a16="http://schemas.microsoft.com/office/drawing/2014/main" id="{38AD463D-54B1-2925-2C6F-89ED91810F35}"/>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6" name="テキスト ボックス 25">
              <a:extLst>
                <a:ext uri="{FF2B5EF4-FFF2-40B4-BE49-F238E27FC236}">
                  <a16:creationId xmlns:a16="http://schemas.microsoft.com/office/drawing/2014/main" id="{7B859F16-9E73-E5E4-C662-1E15C15505C0}"/>
                </a:ext>
              </a:extLst>
            </p:cNvPr>
            <p:cNvSpPr txBox="1"/>
            <p:nvPr/>
          </p:nvSpPr>
          <p:spPr>
            <a:xfrm>
              <a:off x="7283367"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grpSp>
        <p:nvGrpSpPr>
          <p:cNvPr id="30" name="グループ化 29">
            <a:extLst>
              <a:ext uri="{FF2B5EF4-FFF2-40B4-BE49-F238E27FC236}">
                <a16:creationId xmlns:a16="http://schemas.microsoft.com/office/drawing/2014/main" id="{5747FFBD-AFE3-03A0-3B45-DA038E8DF460}"/>
              </a:ext>
            </a:extLst>
          </p:cNvPr>
          <p:cNvGrpSpPr/>
          <p:nvPr/>
        </p:nvGrpSpPr>
        <p:grpSpPr>
          <a:xfrm>
            <a:off x="5400459" y="3080644"/>
            <a:ext cx="483845" cy="292388"/>
            <a:chOff x="7448846" y="3274608"/>
            <a:chExt cx="595502" cy="359864"/>
          </a:xfrm>
        </p:grpSpPr>
        <p:sp>
          <p:nvSpPr>
            <p:cNvPr id="31" name="楕円 30">
              <a:extLst>
                <a:ext uri="{FF2B5EF4-FFF2-40B4-BE49-F238E27FC236}">
                  <a16:creationId xmlns:a16="http://schemas.microsoft.com/office/drawing/2014/main" id="{0891839F-85E3-C63D-8ADA-10F96C70D8FB}"/>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2" name="テキスト ボックス 31">
              <a:extLst>
                <a:ext uri="{FF2B5EF4-FFF2-40B4-BE49-F238E27FC236}">
                  <a16:creationId xmlns:a16="http://schemas.microsoft.com/office/drawing/2014/main" id="{0E27DC6D-0CB5-5C48-4BA8-C6933ADC543E}"/>
                </a:ext>
              </a:extLst>
            </p:cNvPr>
            <p:cNvSpPr txBox="1"/>
            <p:nvPr/>
          </p:nvSpPr>
          <p:spPr>
            <a:xfrm>
              <a:off x="7448846" y="3274608"/>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34" name="グループ化 33">
            <a:extLst>
              <a:ext uri="{FF2B5EF4-FFF2-40B4-BE49-F238E27FC236}">
                <a16:creationId xmlns:a16="http://schemas.microsoft.com/office/drawing/2014/main" id="{DBE7C97C-8A41-7072-A158-C342A1EAC0AF}"/>
              </a:ext>
            </a:extLst>
          </p:cNvPr>
          <p:cNvGrpSpPr/>
          <p:nvPr/>
        </p:nvGrpSpPr>
        <p:grpSpPr>
          <a:xfrm>
            <a:off x="5392881" y="2825149"/>
            <a:ext cx="483845" cy="292388"/>
            <a:chOff x="7448846" y="3274608"/>
            <a:chExt cx="595502" cy="359864"/>
          </a:xfrm>
        </p:grpSpPr>
        <p:sp>
          <p:nvSpPr>
            <p:cNvPr id="35" name="楕円 34">
              <a:extLst>
                <a:ext uri="{FF2B5EF4-FFF2-40B4-BE49-F238E27FC236}">
                  <a16:creationId xmlns:a16="http://schemas.microsoft.com/office/drawing/2014/main" id="{5FF2062D-26B6-5FDA-9FA5-33EAF8646C03}"/>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7" name="テキスト ボックス 36">
              <a:extLst>
                <a:ext uri="{FF2B5EF4-FFF2-40B4-BE49-F238E27FC236}">
                  <a16:creationId xmlns:a16="http://schemas.microsoft.com/office/drawing/2014/main" id="{54A23155-8475-6AAF-43A0-3C50C9FB1A8B}"/>
                </a:ext>
              </a:extLst>
            </p:cNvPr>
            <p:cNvSpPr txBox="1"/>
            <p:nvPr/>
          </p:nvSpPr>
          <p:spPr>
            <a:xfrm>
              <a:off x="7448846" y="3274608"/>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38" name="グループ化 37">
            <a:extLst>
              <a:ext uri="{FF2B5EF4-FFF2-40B4-BE49-F238E27FC236}">
                <a16:creationId xmlns:a16="http://schemas.microsoft.com/office/drawing/2014/main" id="{91C3DC36-F0FB-9F01-C24E-8BE5E0F72D4A}"/>
              </a:ext>
            </a:extLst>
          </p:cNvPr>
          <p:cNvGrpSpPr/>
          <p:nvPr/>
        </p:nvGrpSpPr>
        <p:grpSpPr>
          <a:xfrm>
            <a:off x="5417108" y="3569568"/>
            <a:ext cx="483845" cy="292388"/>
            <a:chOff x="7448846" y="3274608"/>
            <a:chExt cx="595502" cy="359864"/>
          </a:xfrm>
        </p:grpSpPr>
        <p:sp>
          <p:nvSpPr>
            <p:cNvPr id="39" name="楕円 38">
              <a:extLst>
                <a:ext uri="{FF2B5EF4-FFF2-40B4-BE49-F238E27FC236}">
                  <a16:creationId xmlns:a16="http://schemas.microsoft.com/office/drawing/2014/main" id="{56502FFC-D8B6-9952-A047-08D8B53D0734}"/>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42" name="テキスト ボックス 41">
              <a:extLst>
                <a:ext uri="{FF2B5EF4-FFF2-40B4-BE49-F238E27FC236}">
                  <a16:creationId xmlns:a16="http://schemas.microsoft.com/office/drawing/2014/main" id="{C0811508-336F-ABEC-F31E-1337BA5805C2}"/>
                </a:ext>
              </a:extLst>
            </p:cNvPr>
            <p:cNvSpPr txBox="1"/>
            <p:nvPr/>
          </p:nvSpPr>
          <p:spPr>
            <a:xfrm>
              <a:off x="7448846" y="3274608"/>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43" name="グループ化 42">
            <a:extLst>
              <a:ext uri="{FF2B5EF4-FFF2-40B4-BE49-F238E27FC236}">
                <a16:creationId xmlns:a16="http://schemas.microsoft.com/office/drawing/2014/main" id="{76630E3D-D892-C9E3-B543-8339F50563A5}"/>
              </a:ext>
            </a:extLst>
          </p:cNvPr>
          <p:cNvGrpSpPr/>
          <p:nvPr/>
        </p:nvGrpSpPr>
        <p:grpSpPr>
          <a:xfrm>
            <a:off x="5172668" y="3101338"/>
            <a:ext cx="310908" cy="317459"/>
            <a:chOff x="7283367" y="3468728"/>
            <a:chExt cx="382656" cy="390719"/>
          </a:xfrm>
        </p:grpSpPr>
        <p:sp>
          <p:nvSpPr>
            <p:cNvPr id="45" name="楕円 44">
              <a:extLst>
                <a:ext uri="{FF2B5EF4-FFF2-40B4-BE49-F238E27FC236}">
                  <a16:creationId xmlns:a16="http://schemas.microsoft.com/office/drawing/2014/main" id="{813EF7AC-CFAC-232B-CCCB-8EF9DCA995FC}"/>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46" name="テキスト ボックス 45">
              <a:extLst>
                <a:ext uri="{FF2B5EF4-FFF2-40B4-BE49-F238E27FC236}">
                  <a16:creationId xmlns:a16="http://schemas.microsoft.com/office/drawing/2014/main" id="{11C5BDEE-3386-9FDB-AA3E-99C44EDDF663}"/>
                </a:ext>
              </a:extLst>
            </p:cNvPr>
            <p:cNvSpPr txBox="1"/>
            <p:nvPr/>
          </p:nvSpPr>
          <p:spPr>
            <a:xfrm>
              <a:off x="7283367"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grpSp>
        <p:nvGrpSpPr>
          <p:cNvPr id="47" name="グループ化 46">
            <a:extLst>
              <a:ext uri="{FF2B5EF4-FFF2-40B4-BE49-F238E27FC236}">
                <a16:creationId xmlns:a16="http://schemas.microsoft.com/office/drawing/2014/main" id="{F3B5ECC0-5776-61FC-7D16-A3A53154921E}"/>
              </a:ext>
            </a:extLst>
          </p:cNvPr>
          <p:cNvGrpSpPr/>
          <p:nvPr/>
        </p:nvGrpSpPr>
        <p:grpSpPr>
          <a:xfrm>
            <a:off x="5166271" y="3347531"/>
            <a:ext cx="310908" cy="317459"/>
            <a:chOff x="7283367" y="3468728"/>
            <a:chExt cx="382656" cy="390719"/>
          </a:xfrm>
        </p:grpSpPr>
        <p:sp>
          <p:nvSpPr>
            <p:cNvPr id="48" name="楕円 47">
              <a:extLst>
                <a:ext uri="{FF2B5EF4-FFF2-40B4-BE49-F238E27FC236}">
                  <a16:creationId xmlns:a16="http://schemas.microsoft.com/office/drawing/2014/main" id="{520589C7-3B3C-D4FC-AF19-4AEB9E27C555}"/>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49" name="テキスト ボックス 48">
              <a:extLst>
                <a:ext uri="{FF2B5EF4-FFF2-40B4-BE49-F238E27FC236}">
                  <a16:creationId xmlns:a16="http://schemas.microsoft.com/office/drawing/2014/main" id="{8B1131E0-0675-A775-E2A0-F2A5D58B60F3}"/>
                </a:ext>
              </a:extLst>
            </p:cNvPr>
            <p:cNvSpPr txBox="1"/>
            <p:nvPr/>
          </p:nvSpPr>
          <p:spPr>
            <a:xfrm>
              <a:off x="7283367"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grpSp>
        <p:nvGrpSpPr>
          <p:cNvPr id="50" name="グループ化 49">
            <a:extLst>
              <a:ext uri="{FF2B5EF4-FFF2-40B4-BE49-F238E27FC236}">
                <a16:creationId xmlns:a16="http://schemas.microsoft.com/office/drawing/2014/main" id="{4C778261-F24C-6C04-0453-29659E7B7C77}"/>
              </a:ext>
            </a:extLst>
          </p:cNvPr>
          <p:cNvGrpSpPr/>
          <p:nvPr/>
        </p:nvGrpSpPr>
        <p:grpSpPr>
          <a:xfrm>
            <a:off x="5168269" y="3598461"/>
            <a:ext cx="310908" cy="317459"/>
            <a:chOff x="7283367" y="3468728"/>
            <a:chExt cx="382656" cy="390719"/>
          </a:xfrm>
        </p:grpSpPr>
        <p:sp>
          <p:nvSpPr>
            <p:cNvPr id="51" name="楕円 50">
              <a:extLst>
                <a:ext uri="{FF2B5EF4-FFF2-40B4-BE49-F238E27FC236}">
                  <a16:creationId xmlns:a16="http://schemas.microsoft.com/office/drawing/2014/main" id="{5D974C5A-A8B0-2FC1-A7F5-C187218B9F82}"/>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2" name="テキスト ボックス 51">
              <a:extLst>
                <a:ext uri="{FF2B5EF4-FFF2-40B4-BE49-F238E27FC236}">
                  <a16:creationId xmlns:a16="http://schemas.microsoft.com/office/drawing/2014/main" id="{6D0204D7-8088-2990-806A-7AD4E650D2E7}"/>
                </a:ext>
              </a:extLst>
            </p:cNvPr>
            <p:cNvSpPr txBox="1"/>
            <p:nvPr/>
          </p:nvSpPr>
          <p:spPr>
            <a:xfrm>
              <a:off x="7283367"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sp>
        <p:nvSpPr>
          <p:cNvPr id="53" name="小波 52">
            <a:extLst>
              <a:ext uri="{FF2B5EF4-FFF2-40B4-BE49-F238E27FC236}">
                <a16:creationId xmlns:a16="http://schemas.microsoft.com/office/drawing/2014/main" id="{F7FCA0A5-3B12-9B39-16CD-BCFFE8EA422E}"/>
              </a:ext>
            </a:extLst>
          </p:cNvPr>
          <p:cNvSpPr/>
          <p:nvPr/>
        </p:nvSpPr>
        <p:spPr>
          <a:xfrm>
            <a:off x="5678074" y="2814891"/>
            <a:ext cx="850975" cy="1056196"/>
          </a:xfrm>
          <a:prstGeom prst="doubleWave">
            <a:avLst>
              <a:gd name="adj1" fmla="val 3396"/>
              <a:gd name="adj2" fmla="val -10000"/>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ja-JP" altLang="en-US" sz="1463"/>
          </a:p>
        </p:txBody>
      </p:sp>
      <p:grpSp>
        <p:nvGrpSpPr>
          <p:cNvPr id="63" name="グループ化 62">
            <a:extLst>
              <a:ext uri="{FF2B5EF4-FFF2-40B4-BE49-F238E27FC236}">
                <a16:creationId xmlns:a16="http://schemas.microsoft.com/office/drawing/2014/main" id="{0EAC9B33-5F4A-74F0-ABAE-FCC58E9C52B0}"/>
              </a:ext>
            </a:extLst>
          </p:cNvPr>
          <p:cNvGrpSpPr/>
          <p:nvPr/>
        </p:nvGrpSpPr>
        <p:grpSpPr>
          <a:xfrm>
            <a:off x="5847198" y="3063609"/>
            <a:ext cx="745108" cy="321442"/>
            <a:chOff x="7304633" y="3978009"/>
            <a:chExt cx="917056" cy="395621"/>
          </a:xfrm>
        </p:grpSpPr>
        <p:grpSp>
          <p:nvGrpSpPr>
            <p:cNvPr id="54" name="グループ化 53">
              <a:extLst>
                <a:ext uri="{FF2B5EF4-FFF2-40B4-BE49-F238E27FC236}">
                  <a16:creationId xmlns:a16="http://schemas.microsoft.com/office/drawing/2014/main" id="{40BFD1BD-CFD3-E312-4C9C-1FAC0942E924}"/>
                </a:ext>
              </a:extLst>
            </p:cNvPr>
            <p:cNvGrpSpPr/>
            <p:nvPr/>
          </p:nvGrpSpPr>
          <p:grpSpPr>
            <a:xfrm>
              <a:off x="7304633" y="3982911"/>
              <a:ext cx="382656" cy="390719"/>
              <a:chOff x="7283367" y="3468728"/>
              <a:chExt cx="382656" cy="390719"/>
            </a:xfrm>
          </p:grpSpPr>
          <p:sp>
            <p:nvSpPr>
              <p:cNvPr id="55" name="楕円 54">
                <a:extLst>
                  <a:ext uri="{FF2B5EF4-FFF2-40B4-BE49-F238E27FC236}">
                    <a16:creationId xmlns:a16="http://schemas.microsoft.com/office/drawing/2014/main" id="{4D86BDDC-E006-BCC8-8BB7-60014F5CFDC2}"/>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6" name="テキスト ボックス 55">
                <a:extLst>
                  <a:ext uri="{FF2B5EF4-FFF2-40B4-BE49-F238E27FC236}">
                    <a16:creationId xmlns:a16="http://schemas.microsoft.com/office/drawing/2014/main" id="{50720804-92DE-A60D-CF6D-6D20B64D7EA7}"/>
                  </a:ext>
                </a:extLst>
              </p:cNvPr>
              <p:cNvSpPr txBox="1"/>
              <p:nvPr/>
            </p:nvSpPr>
            <p:spPr>
              <a:xfrm>
                <a:off x="7283367"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grpSp>
          <p:nvGrpSpPr>
            <p:cNvPr id="57" name="グループ化 56">
              <a:extLst>
                <a:ext uri="{FF2B5EF4-FFF2-40B4-BE49-F238E27FC236}">
                  <a16:creationId xmlns:a16="http://schemas.microsoft.com/office/drawing/2014/main" id="{5DD49A4B-C69B-1CE3-0159-6E70E5EB12CA}"/>
                </a:ext>
              </a:extLst>
            </p:cNvPr>
            <p:cNvGrpSpPr/>
            <p:nvPr/>
          </p:nvGrpSpPr>
          <p:grpSpPr>
            <a:xfrm>
              <a:off x="7626187" y="3978009"/>
              <a:ext cx="595502" cy="359863"/>
              <a:chOff x="7448846" y="3274608"/>
              <a:chExt cx="595502" cy="359863"/>
            </a:xfrm>
          </p:grpSpPr>
          <p:sp>
            <p:nvSpPr>
              <p:cNvPr id="58" name="楕円 57">
                <a:extLst>
                  <a:ext uri="{FF2B5EF4-FFF2-40B4-BE49-F238E27FC236}">
                    <a16:creationId xmlns:a16="http://schemas.microsoft.com/office/drawing/2014/main" id="{1030DF68-2F2E-872B-77CA-05584B927F40}"/>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9" name="テキスト ボックス 58">
                <a:extLst>
                  <a:ext uri="{FF2B5EF4-FFF2-40B4-BE49-F238E27FC236}">
                    <a16:creationId xmlns:a16="http://schemas.microsoft.com/office/drawing/2014/main" id="{2884189A-9F68-C1AA-2117-827EAA0C0081}"/>
                  </a:ext>
                </a:extLst>
              </p:cNvPr>
              <p:cNvSpPr txBox="1"/>
              <p:nvPr/>
            </p:nvSpPr>
            <p:spPr>
              <a:xfrm>
                <a:off x="7448846" y="3274608"/>
                <a:ext cx="595502" cy="359863"/>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grpSp>
        <p:nvGrpSpPr>
          <p:cNvPr id="65" name="グループ化 64">
            <a:extLst>
              <a:ext uri="{FF2B5EF4-FFF2-40B4-BE49-F238E27FC236}">
                <a16:creationId xmlns:a16="http://schemas.microsoft.com/office/drawing/2014/main" id="{277A6DB7-3363-BD8F-05E6-F1FFEEEDD445}"/>
              </a:ext>
            </a:extLst>
          </p:cNvPr>
          <p:cNvGrpSpPr/>
          <p:nvPr/>
        </p:nvGrpSpPr>
        <p:grpSpPr>
          <a:xfrm>
            <a:off x="5847198" y="3641454"/>
            <a:ext cx="745108" cy="321442"/>
            <a:chOff x="7304633" y="3978009"/>
            <a:chExt cx="917056" cy="395621"/>
          </a:xfrm>
        </p:grpSpPr>
        <p:grpSp>
          <p:nvGrpSpPr>
            <p:cNvPr id="76" name="グループ化 75">
              <a:extLst>
                <a:ext uri="{FF2B5EF4-FFF2-40B4-BE49-F238E27FC236}">
                  <a16:creationId xmlns:a16="http://schemas.microsoft.com/office/drawing/2014/main" id="{480D753B-4747-0DCC-886D-1F5A7952222A}"/>
                </a:ext>
              </a:extLst>
            </p:cNvPr>
            <p:cNvGrpSpPr/>
            <p:nvPr/>
          </p:nvGrpSpPr>
          <p:grpSpPr>
            <a:xfrm>
              <a:off x="7304633" y="3982911"/>
              <a:ext cx="382656" cy="390719"/>
              <a:chOff x="7283367" y="3468728"/>
              <a:chExt cx="382656" cy="390719"/>
            </a:xfrm>
          </p:grpSpPr>
          <p:sp>
            <p:nvSpPr>
              <p:cNvPr id="80" name="楕円 79">
                <a:extLst>
                  <a:ext uri="{FF2B5EF4-FFF2-40B4-BE49-F238E27FC236}">
                    <a16:creationId xmlns:a16="http://schemas.microsoft.com/office/drawing/2014/main" id="{6B5EBE47-A89D-B502-E395-89E7E96CAFD4}"/>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81" name="テキスト ボックス 80">
                <a:extLst>
                  <a:ext uri="{FF2B5EF4-FFF2-40B4-BE49-F238E27FC236}">
                    <a16:creationId xmlns:a16="http://schemas.microsoft.com/office/drawing/2014/main" id="{E0AF19C7-B1E1-BC43-A8F7-9C3D397FCAB5}"/>
                  </a:ext>
                </a:extLst>
              </p:cNvPr>
              <p:cNvSpPr txBox="1"/>
              <p:nvPr/>
            </p:nvSpPr>
            <p:spPr>
              <a:xfrm>
                <a:off x="7283367"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grpSp>
          <p:nvGrpSpPr>
            <p:cNvPr id="77" name="グループ化 76">
              <a:extLst>
                <a:ext uri="{FF2B5EF4-FFF2-40B4-BE49-F238E27FC236}">
                  <a16:creationId xmlns:a16="http://schemas.microsoft.com/office/drawing/2014/main" id="{2B32F9C2-0C70-6F91-FBA9-2D65C564DFBB}"/>
                </a:ext>
              </a:extLst>
            </p:cNvPr>
            <p:cNvGrpSpPr/>
            <p:nvPr/>
          </p:nvGrpSpPr>
          <p:grpSpPr>
            <a:xfrm>
              <a:off x="7626187" y="3978009"/>
              <a:ext cx="595502" cy="359863"/>
              <a:chOff x="7448846" y="3274608"/>
              <a:chExt cx="595502" cy="359863"/>
            </a:xfrm>
          </p:grpSpPr>
          <p:sp>
            <p:nvSpPr>
              <p:cNvPr id="78" name="楕円 77">
                <a:extLst>
                  <a:ext uri="{FF2B5EF4-FFF2-40B4-BE49-F238E27FC236}">
                    <a16:creationId xmlns:a16="http://schemas.microsoft.com/office/drawing/2014/main" id="{2A51D883-1790-B2D4-FD5B-851C5AA5A6CC}"/>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79" name="テキスト ボックス 78">
                <a:extLst>
                  <a:ext uri="{FF2B5EF4-FFF2-40B4-BE49-F238E27FC236}">
                    <a16:creationId xmlns:a16="http://schemas.microsoft.com/office/drawing/2014/main" id="{DA0D1D37-5B08-7376-3502-571ABBC774DD}"/>
                  </a:ext>
                </a:extLst>
              </p:cNvPr>
              <p:cNvSpPr txBox="1"/>
              <p:nvPr/>
            </p:nvSpPr>
            <p:spPr>
              <a:xfrm>
                <a:off x="7448846" y="3274608"/>
                <a:ext cx="595502" cy="359863"/>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grpSp>
        <p:nvGrpSpPr>
          <p:cNvPr id="83" name="グループ化 82">
            <a:extLst>
              <a:ext uri="{FF2B5EF4-FFF2-40B4-BE49-F238E27FC236}">
                <a16:creationId xmlns:a16="http://schemas.microsoft.com/office/drawing/2014/main" id="{769E159F-9633-2B97-7FD6-F1D34736D276}"/>
              </a:ext>
            </a:extLst>
          </p:cNvPr>
          <p:cNvGrpSpPr/>
          <p:nvPr/>
        </p:nvGrpSpPr>
        <p:grpSpPr>
          <a:xfrm>
            <a:off x="5843393" y="3369358"/>
            <a:ext cx="310908" cy="317459"/>
            <a:chOff x="7283367" y="3468728"/>
            <a:chExt cx="382656" cy="390719"/>
          </a:xfrm>
        </p:grpSpPr>
        <p:sp>
          <p:nvSpPr>
            <p:cNvPr id="87" name="楕円 86">
              <a:extLst>
                <a:ext uri="{FF2B5EF4-FFF2-40B4-BE49-F238E27FC236}">
                  <a16:creationId xmlns:a16="http://schemas.microsoft.com/office/drawing/2014/main" id="{040D5CC7-3EA9-8C84-F784-354855763B53}"/>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88" name="テキスト ボックス 87">
              <a:extLst>
                <a:ext uri="{FF2B5EF4-FFF2-40B4-BE49-F238E27FC236}">
                  <a16:creationId xmlns:a16="http://schemas.microsoft.com/office/drawing/2014/main" id="{BA1B73E9-EA1C-A576-5A3E-9D2381100A8E}"/>
                </a:ext>
              </a:extLst>
            </p:cNvPr>
            <p:cNvSpPr txBox="1"/>
            <p:nvPr/>
          </p:nvSpPr>
          <p:spPr>
            <a:xfrm>
              <a:off x="7283367"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grpSp>
        <p:nvGrpSpPr>
          <p:cNvPr id="91" name="グループ化 90">
            <a:extLst>
              <a:ext uri="{FF2B5EF4-FFF2-40B4-BE49-F238E27FC236}">
                <a16:creationId xmlns:a16="http://schemas.microsoft.com/office/drawing/2014/main" id="{9A00032A-F369-2C01-45C2-9D8A0A2E24D3}"/>
              </a:ext>
            </a:extLst>
          </p:cNvPr>
          <p:cNvGrpSpPr/>
          <p:nvPr/>
        </p:nvGrpSpPr>
        <p:grpSpPr>
          <a:xfrm>
            <a:off x="5028606" y="2967960"/>
            <a:ext cx="483845" cy="292388"/>
            <a:chOff x="7454371" y="3275461"/>
            <a:chExt cx="595502" cy="359864"/>
          </a:xfrm>
        </p:grpSpPr>
        <p:sp>
          <p:nvSpPr>
            <p:cNvPr id="92" name="楕円 91">
              <a:extLst>
                <a:ext uri="{FF2B5EF4-FFF2-40B4-BE49-F238E27FC236}">
                  <a16:creationId xmlns:a16="http://schemas.microsoft.com/office/drawing/2014/main" id="{80AA9B59-69B7-24FE-28A1-82BFADE122E4}"/>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93" name="テキスト ボックス 92">
              <a:extLst>
                <a:ext uri="{FF2B5EF4-FFF2-40B4-BE49-F238E27FC236}">
                  <a16:creationId xmlns:a16="http://schemas.microsoft.com/office/drawing/2014/main" id="{49D76CBE-5FBE-FA37-B88A-53A2175248DF}"/>
                </a:ext>
              </a:extLst>
            </p:cNvPr>
            <p:cNvSpPr txBox="1"/>
            <p:nvPr/>
          </p:nvSpPr>
          <p:spPr>
            <a:xfrm>
              <a:off x="7454371"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97" name="グループ化 96">
            <a:extLst>
              <a:ext uri="{FF2B5EF4-FFF2-40B4-BE49-F238E27FC236}">
                <a16:creationId xmlns:a16="http://schemas.microsoft.com/office/drawing/2014/main" id="{0D194CAA-7E9B-80E6-E054-9DCAC951AFD1}"/>
              </a:ext>
            </a:extLst>
          </p:cNvPr>
          <p:cNvGrpSpPr/>
          <p:nvPr/>
        </p:nvGrpSpPr>
        <p:grpSpPr>
          <a:xfrm>
            <a:off x="5849410" y="2790312"/>
            <a:ext cx="310908" cy="317459"/>
            <a:chOff x="7283367" y="3468728"/>
            <a:chExt cx="382656" cy="390719"/>
          </a:xfrm>
        </p:grpSpPr>
        <p:sp>
          <p:nvSpPr>
            <p:cNvPr id="101" name="楕円 100">
              <a:extLst>
                <a:ext uri="{FF2B5EF4-FFF2-40B4-BE49-F238E27FC236}">
                  <a16:creationId xmlns:a16="http://schemas.microsoft.com/office/drawing/2014/main" id="{F45A0B09-5EEF-EAC4-2B4E-F4C97B2E0007}"/>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02" name="テキスト ボックス 101">
              <a:extLst>
                <a:ext uri="{FF2B5EF4-FFF2-40B4-BE49-F238E27FC236}">
                  <a16:creationId xmlns:a16="http://schemas.microsoft.com/office/drawing/2014/main" id="{216DE8FA-307A-F574-CE2F-061EA28B83DE}"/>
                </a:ext>
              </a:extLst>
            </p:cNvPr>
            <p:cNvSpPr txBox="1"/>
            <p:nvPr/>
          </p:nvSpPr>
          <p:spPr>
            <a:xfrm>
              <a:off x="7283367"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grpSp>
        <p:nvGrpSpPr>
          <p:cNvPr id="105" name="グループ化 104">
            <a:extLst>
              <a:ext uri="{FF2B5EF4-FFF2-40B4-BE49-F238E27FC236}">
                <a16:creationId xmlns:a16="http://schemas.microsoft.com/office/drawing/2014/main" id="{946EB563-0D53-C165-E284-838281D85F2F}"/>
              </a:ext>
            </a:extLst>
          </p:cNvPr>
          <p:cNvGrpSpPr/>
          <p:nvPr/>
        </p:nvGrpSpPr>
        <p:grpSpPr>
          <a:xfrm>
            <a:off x="4979523" y="3444889"/>
            <a:ext cx="483845" cy="292388"/>
            <a:chOff x="7454371" y="3275461"/>
            <a:chExt cx="595502" cy="359864"/>
          </a:xfrm>
        </p:grpSpPr>
        <p:sp>
          <p:nvSpPr>
            <p:cNvPr id="106" name="楕円 105">
              <a:extLst>
                <a:ext uri="{FF2B5EF4-FFF2-40B4-BE49-F238E27FC236}">
                  <a16:creationId xmlns:a16="http://schemas.microsoft.com/office/drawing/2014/main" id="{A806EAAE-3855-3E19-7E4C-16184734FFCC}"/>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07" name="テキスト ボックス 106">
              <a:extLst>
                <a:ext uri="{FF2B5EF4-FFF2-40B4-BE49-F238E27FC236}">
                  <a16:creationId xmlns:a16="http://schemas.microsoft.com/office/drawing/2014/main" id="{0CC543F6-05BF-776D-D089-73F7D1A1DC7C}"/>
                </a:ext>
              </a:extLst>
            </p:cNvPr>
            <p:cNvSpPr txBox="1"/>
            <p:nvPr/>
          </p:nvSpPr>
          <p:spPr>
            <a:xfrm>
              <a:off x="7454371"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108" name="グループ化 107">
            <a:extLst>
              <a:ext uri="{FF2B5EF4-FFF2-40B4-BE49-F238E27FC236}">
                <a16:creationId xmlns:a16="http://schemas.microsoft.com/office/drawing/2014/main" id="{473D9335-DC7E-4122-F7B9-11941ECE5ACE}"/>
              </a:ext>
            </a:extLst>
          </p:cNvPr>
          <p:cNvGrpSpPr/>
          <p:nvPr/>
        </p:nvGrpSpPr>
        <p:grpSpPr>
          <a:xfrm>
            <a:off x="6553543" y="2839339"/>
            <a:ext cx="310908" cy="317459"/>
            <a:chOff x="7274491" y="3468728"/>
            <a:chExt cx="382656" cy="390719"/>
          </a:xfrm>
        </p:grpSpPr>
        <p:sp>
          <p:nvSpPr>
            <p:cNvPr id="109" name="楕円 108">
              <a:extLst>
                <a:ext uri="{FF2B5EF4-FFF2-40B4-BE49-F238E27FC236}">
                  <a16:creationId xmlns:a16="http://schemas.microsoft.com/office/drawing/2014/main" id="{4ACAE63D-AE48-2F5E-36A5-C0D8E1C5542C}"/>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0" name="テキスト ボックス 109">
              <a:extLst>
                <a:ext uri="{FF2B5EF4-FFF2-40B4-BE49-F238E27FC236}">
                  <a16:creationId xmlns:a16="http://schemas.microsoft.com/office/drawing/2014/main" id="{0224DAA7-D17B-D976-25E0-36006C289A7B}"/>
                </a:ext>
              </a:extLst>
            </p:cNvPr>
            <p:cNvSpPr txBox="1"/>
            <p:nvPr/>
          </p:nvSpPr>
          <p:spPr>
            <a:xfrm>
              <a:off x="7274491"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grpSp>
        <p:nvGrpSpPr>
          <p:cNvPr id="111" name="グループ化 110">
            <a:extLst>
              <a:ext uri="{FF2B5EF4-FFF2-40B4-BE49-F238E27FC236}">
                <a16:creationId xmlns:a16="http://schemas.microsoft.com/office/drawing/2014/main" id="{3E797B11-EEA2-62C1-9C87-9F016E0A9681}"/>
              </a:ext>
            </a:extLst>
          </p:cNvPr>
          <p:cNvGrpSpPr/>
          <p:nvPr/>
        </p:nvGrpSpPr>
        <p:grpSpPr>
          <a:xfrm>
            <a:off x="7309997" y="2854331"/>
            <a:ext cx="483845" cy="292388"/>
            <a:chOff x="7445493" y="3275461"/>
            <a:chExt cx="595502" cy="359864"/>
          </a:xfrm>
        </p:grpSpPr>
        <p:sp>
          <p:nvSpPr>
            <p:cNvPr id="112" name="楕円 111">
              <a:extLst>
                <a:ext uri="{FF2B5EF4-FFF2-40B4-BE49-F238E27FC236}">
                  <a16:creationId xmlns:a16="http://schemas.microsoft.com/office/drawing/2014/main" id="{F40DDA73-D322-9851-836A-8DD6D0F22AEA}"/>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3" name="テキスト ボックス 112">
              <a:extLst>
                <a:ext uri="{FF2B5EF4-FFF2-40B4-BE49-F238E27FC236}">
                  <a16:creationId xmlns:a16="http://schemas.microsoft.com/office/drawing/2014/main" id="{C4430E49-9AC1-CDB0-4631-7F9494DC7654}"/>
                </a:ext>
              </a:extLst>
            </p:cNvPr>
            <p:cNvSpPr txBox="1"/>
            <p:nvPr/>
          </p:nvSpPr>
          <p:spPr>
            <a:xfrm>
              <a:off x="7445493"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sp>
        <p:nvSpPr>
          <p:cNvPr id="114" name="矢印: 右 113">
            <a:extLst>
              <a:ext uri="{FF2B5EF4-FFF2-40B4-BE49-F238E27FC236}">
                <a16:creationId xmlns:a16="http://schemas.microsoft.com/office/drawing/2014/main" id="{1CA9FFAD-F4B6-5090-347F-8D4A2F1829BE}"/>
              </a:ext>
            </a:extLst>
          </p:cNvPr>
          <p:cNvSpPr/>
          <p:nvPr/>
        </p:nvSpPr>
        <p:spPr>
          <a:xfrm>
            <a:off x="6870572" y="2923870"/>
            <a:ext cx="211869" cy="13101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5" name="矢印: 右 114">
            <a:extLst>
              <a:ext uri="{FF2B5EF4-FFF2-40B4-BE49-F238E27FC236}">
                <a16:creationId xmlns:a16="http://schemas.microsoft.com/office/drawing/2014/main" id="{DECC19B1-74F6-D607-B5D1-781FC5B3276D}"/>
              </a:ext>
            </a:extLst>
          </p:cNvPr>
          <p:cNvSpPr/>
          <p:nvPr/>
        </p:nvSpPr>
        <p:spPr>
          <a:xfrm rot="10800000">
            <a:off x="7155047" y="2930972"/>
            <a:ext cx="211869" cy="13101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grpSp>
        <p:nvGrpSpPr>
          <p:cNvPr id="116" name="グループ化 115">
            <a:extLst>
              <a:ext uri="{FF2B5EF4-FFF2-40B4-BE49-F238E27FC236}">
                <a16:creationId xmlns:a16="http://schemas.microsoft.com/office/drawing/2014/main" id="{2981E18A-1B81-BF61-F04A-C5963308CBD4}"/>
              </a:ext>
            </a:extLst>
          </p:cNvPr>
          <p:cNvGrpSpPr/>
          <p:nvPr/>
        </p:nvGrpSpPr>
        <p:grpSpPr>
          <a:xfrm>
            <a:off x="6749746" y="3215264"/>
            <a:ext cx="310908" cy="317459"/>
            <a:chOff x="7274491" y="3468728"/>
            <a:chExt cx="382656" cy="390719"/>
          </a:xfrm>
        </p:grpSpPr>
        <p:sp>
          <p:nvSpPr>
            <p:cNvPr id="117" name="楕円 116">
              <a:extLst>
                <a:ext uri="{FF2B5EF4-FFF2-40B4-BE49-F238E27FC236}">
                  <a16:creationId xmlns:a16="http://schemas.microsoft.com/office/drawing/2014/main" id="{149616D1-C8F0-0D5F-F301-3723DFE720F0}"/>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8" name="テキスト ボックス 117">
              <a:extLst>
                <a:ext uri="{FF2B5EF4-FFF2-40B4-BE49-F238E27FC236}">
                  <a16:creationId xmlns:a16="http://schemas.microsoft.com/office/drawing/2014/main" id="{ECAFE5EB-07FE-2C3C-C71C-7D85D6E4419D}"/>
                </a:ext>
              </a:extLst>
            </p:cNvPr>
            <p:cNvSpPr txBox="1"/>
            <p:nvPr/>
          </p:nvSpPr>
          <p:spPr>
            <a:xfrm>
              <a:off x="7274491"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grpSp>
        <p:nvGrpSpPr>
          <p:cNvPr id="119" name="グループ化 118">
            <a:extLst>
              <a:ext uri="{FF2B5EF4-FFF2-40B4-BE49-F238E27FC236}">
                <a16:creationId xmlns:a16="http://schemas.microsoft.com/office/drawing/2014/main" id="{76E598A0-AFDA-C25E-987F-DCDB907DCC8F}"/>
              </a:ext>
            </a:extLst>
          </p:cNvPr>
          <p:cNvGrpSpPr/>
          <p:nvPr/>
        </p:nvGrpSpPr>
        <p:grpSpPr>
          <a:xfrm>
            <a:off x="7035132" y="3201952"/>
            <a:ext cx="310908" cy="317459"/>
            <a:chOff x="7274491" y="3468728"/>
            <a:chExt cx="382656" cy="390719"/>
          </a:xfrm>
        </p:grpSpPr>
        <p:sp>
          <p:nvSpPr>
            <p:cNvPr id="120" name="楕円 119">
              <a:extLst>
                <a:ext uri="{FF2B5EF4-FFF2-40B4-BE49-F238E27FC236}">
                  <a16:creationId xmlns:a16="http://schemas.microsoft.com/office/drawing/2014/main" id="{82578647-BB98-C49C-A18B-50AA2896E5C6}"/>
                </a:ext>
              </a:extLst>
            </p:cNvPr>
            <p:cNvSpPr/>
            <p:nvPr/>
          </p:nvSpPr>
          <p:spPr>
            <a:xfrm>
              <a:off x="7336581" y="3511092"/>
              <a:ext cx="297596" cy="293177"/>
            </a:xfrm>
            <a:prstGeom prst="ellips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1" name="テキスト ボックス 120">
              <a:extLst>
                <a:ext uri="{FF2B5EF4-FFF2-40B4-BE49-F238E27FC236}">
                  <a16:creationId xmlns:a16="http://schemas.microsoft.com/office/drawing/2014/main" id="{812D0141-BFF1-B654-B640-2C9C79291920}"/>
                </a:ext>
              </a:extLst>
            </p:cNvPr>
            <p:cNvSpPr txBox="1"/>
            <p:nvPr/>
          </p:nvSpPr>
          <p:spPr>
            <a:xfrm>
              <a:off x="7274491" y="3468728"/>
              <a:ext cx="382656" cy="39071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grpSp>
      <p:grpSp>
        <p:nvGrpSpPr>
          <p:cNvPr id="122" name="グループ化 121">
            <a:extLst>
              <a:ext uri="{FF2B5EF4-FFF2-40B4-BE49-F238E27FC236}">
                <a16:creationId xmlns:a16="http://schemas.microsoft.com/office/drawing/2014/main" id="{96696BB4-2F8D-3EA6-AD20-07B2595B4C36}"/>
              </a:ext>
            </a:extLst>
          </p:cNvPr>
          <p:cNvGrpSpPr/>
          <p:nvPr/>
        </p:nvGrpSpPr>
        <p:grpSpPr>
          <a:xfrm>
            <a:off x="7041991" y="3521704"/>
            <a:ext cx="483845" cy="292388"/>
            <a:chOff x="7445493" y="3275461"/>
            <a:chExt cx="595502" cy="359864"/>
          </a:xfrm>
        </p:grpSpPr>
        <p:sp>
          <p:nvSpPr>
            <p:cNvPr id="123" name="楕円 122">
              <a:extLst>
                <a:ext uri="{FF2B5EF4-FFF2-40B4-BE49-F238E27FC236}">
                  <a16:creationId xmlns:a16="http://schemas.microsoft.com/office/drawing/2014/main" id="{5F94E273-309B-7310-17FF-F2D3E2BA60C8}"/>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4" name="テキスト ボックス 123">
              <a:extLst>
                <a:ext uri="{FF2B5EF4-FFF2-40B4-BE49-F238E27FC236}">
                  <a16:creationId xmlns:a16="http://schemas.microsoft.com/office/drawing/2014/main" id="{70ABE810-003F-2F99-624E-C1038DF5D907}"/>
                </a:ext>
              </a:extLst>
            </p:cNvPr>
            <p:cNvSpPr txBox="1"/>
            <p:nvPr/>
          </p:nvSpPr>
          <p:spPr>
            <a:xfrm>
              <a:off x="7445493"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125" name="グループ化 124">
            <a:extLst>
              <a:ext uri="{FF2B5EF4-FFF2-40B4-BE49-F238E27FC236}">
                <a16:creationId xmlns:a16="http://schemas.microsoft.com/office/drawing/2014/main" id="{5F82B876-52F4-DE8E-8DD5-2FE35E349ED1}"/>
              </a:ext>
            </a:extLst>
          </p:cNvPr>
          <p:cNvGrpSpPr/>
          <p:nvPr/>
        </p:nvGrpSpPr>
        <p:grpSpPr>
          <a:xfrm>
            <a:off x="6765161" y="3528592"/>
            <a:ext cx="483845" cy="292388"/>
            <a:chOff x="7445493" y="3275461"/>
            <a:chExt cx="595502" cy="359864"/>
          </a:xfrm>
        </p:grpSpPr>
        <p:sp>
          <p:nvSpPr>
            <p:cNvPr id="126" name="楕円 125">
              <a:extLst>
                <a:ext uri="{FF2B5EF4-FFF2-40B4-BE49-F238E27FC236}">
                  <a16:creationId xmlns:a16="http://schemas.microsoft.com/office/drawing/2014/main" id="{FD138A66-79EC-AA70-18AB-629E01A73822}"/>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7" name="テキスト ボックス 126">
              <a:extLst>
                <a:ext uri="{FF2B5EF4-FFF2-40B4-BE49-F238E27FC236}">
                  <a16:creationId xmlns:a16="http://schemas.microsoft.com/office/drawing/2014/main" id="{883E5AF7-D95B-9441-1123-92CCE0246E44}"/>
                </a:ext>
              </a:extLst>
            </p:cNvPr>
            <p:cNvSpPr txBox="1"/>
            <p:nvPr/>
          </p:nvSpPr>
          <p:spPr>
            <a:xfrm>
              <a:off x="7445493"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sp>
        <p:nvSpPr>
          <p:cNvPr id="128" name="矢印: 右 127">
            <a:extLst>
              <a:ext uri="{FF2B5EF4-FFF2-40B4-BE49-F238E27FC236}">
                <a16:creationId xmlns:a16="http://schemas.microsoft.com/office/drawing/2014/main" id="{05D75B80-1CB6-9E75-9F10-BEBDCE7F8A71}"/>
              </a:ext>
            </a:extLst>
          </p:cNvPr>
          <p:cNvSpPr/>
          <p:nvPr/>
        </p:nvSpPr>
        <p:spPr>
          <a:xfrm>
            <a:off x="7354410" y="3293742"/>
            <a:ext cx="211869" cy="13101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9" name="矢印: 右 128">
            <a:extLst>
              <a:ext uri="{FF2B5EF4-FFF2-40B4-BE49-F238E27FC236}">
                <a16:creationId xmlns:a16="http://schemas.microsoft.com/office/drawing/2014/main" id="{D6197E9D-AF1F-A60B-62A3-61A18530F833}"/>
              </a:ext>
            </a:extLst>
          </p:cNvPr>
          <p:cNvSpPr/>
          <p:nvPr/>
        </p:nvSpPr>
        <p:spPr>
          <a:xfrm>
            <a:off x="7318374" y="3597509"/>
            <a:ext cx="211869" cy="13101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30" name="矢印: 右 129">
            <a:extLst>
              <a:ext uri="{FF2B5EF4-FFF2-40B4-BE49-F238E27FC236}">
                <a16:creationId xmlns:a16="http://schemas.microsoft.com/office/drawing/2014/main" id="{B87C41BE-4624-7240-87C3-550AA4437474}"/>
              </a:ext>
            </a:extLst>
          </p:cNvPr>
          <p:cNvSpPr/>
          <p:nvPr/>
        </p:nvSpPr>
        <p:spPr>
          <a:xfrm rot="10800000">
            <a:off x="6564743" y="3299796"/>
            <a:ext cx="211869" cy="13101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31" name="矢印: 右 130">
            <a:extLst>
              <a:ext uri="{FF2B5EF4-FFF2-40B4-BE49-F238E27FC236}">
                <a16:creationId xmlns:a16="http://schemas.microsoft.com/office/drawing/2014/main" id="{6F6030D2-587E-A4E3-F0EB-877423462122}"/>
              </a:ext>
            </a:extLst>
          </p:cNvPr>
          <p:cNvSpPr/>
          <p:nvPr/>
        </p:nvSpPr>
        <p:spPr>
          <a:xfrm rot="10800000">
            <a:off x="6595548" y="3611189"/>
            <a:ext cx="211869" cy="13101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pic>
        <p:nvPicPr>
          <p:cNvPr id="132" name="図 131">
            <a:extLst>
              <a:ext uri="{FF2B5EF4-FFF2-40B4-BE49-F238E27FC236}">
                <a16:creationId xmlns:a16="http://schemas.microsoft.com/office/drawing/2014/main" id="{7B82C35D-7B5C-2385-DE41-5A19BA89C6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28100" y="4039887"/>
            <a:ext cx="906942" cy="1539604"/>
          </a:xfrm>
          <a:prstGeom prst="rect">
            <a:avLst/>
          </a:prstGeom>
        </p:spPr>
      </p:pic>
      <p:sp>
        <p:nvSpPr>
          <p:cNvPr id="133" name="四角形: 角を丸くする 132">
            <a:extLst>
              <a:ext uri="{FF2B5EF4-FFF2-40B4-BE49-F238E27FC236}">
                <a16:creationId xmlns:a16="http://schemas.microsoft.com/office/drawing/2014/main" id="{8FDF0B5F-5454-27BD-0CDF-510C4C4BB736}"/>
              </a:ext>
            </a:extLst>
          </p:cNvPr>
          <p:cNvSpPr/>
          <p:nvPr/>
        </p:nvSpPr>
        <p:spPr>
          <a:xfrm>
            <a:off x="3204088" y="4344871"/>
            <a:ext cx="458958" cy="226146"/>
          </a:xfrm>
          <a:prstGeom prst="roundRect">
            <a:avLst/>
          </a:prstGeom>
          <a:solidFill>
            <a:srgbClr val="CC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134" name="四角形: 角を丸くする 133">
            <a:extLst>
              <a:ext uri="{FF2B5EF4-FFF2-40B4-BE49-F238E27FC236}">
                <a16:creationId xmlns:a16="http://schemas.microsoft.com/office/drawing/2014/main" id="{DCA24F92-A368-929F-2A9B-415F4B7486A0}"/>
              </a:ext>
            </a:extLst>
          </p:cNvPr>
          <p:cNvSpPr/>
          <p:nvPr/>
        </p:nvSpPr>
        <p:spPr>
          <a:xfrm>
            <a:off x="3140687" y="4383623"/>
            <a:ext cx="70614" cy="124922"/>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ja-JP" altLang="en-US" sz="1463"/>
          </a:p>
        </p:txBody>
      </p:sp>
      <p:grpSp>
        <p:nvGrpSpPr>
          <p:cNvPr id="135" name="グループ化 134">
            <a:extLst>
              <a:ext uri="{FF2B5EF4-FFF2-40B4-BE49-F238E27FC236}">
                <a16:creationId xmlns:a16="http://schemas.microsoft.com/office/drawing/2014/main" id="{0FF2BB83-4B53-84C8-CFB8-1D92895C5161}"/>
              </a:ext>
            </a:extLst>
          </p:cNvPr>
          <p:cNvGrpSpPr/>
          <p:nvPr/>
        </p:nvGrpSpPr>
        <p:grpSpPr>
          <a:xfrm>
            <a:off x="2895204" y="5157229"/>
            <a:ext cx="483845" cy="292388"/>
            <a:chOff x="7454371" y="3275461"/>
            <a:chExt cx="595502" cy="359864"/>
          </a:xfrm>
        </p:grpSpPr>
        <p:sp>
          <p:nvSpPr>
            <p:cNvPr id="136" name="楕円 135">
              <a:extLst>
                <a:ext uri="{FF2B5EF4-FFF2-40B4-BE49-F238E27FC236}">
                  <a16:creationId xmlns:a16="http://schemas.microsoft.com/office/drawing/2014/main" id="{1EF03C5A-2063-3E03-3710-A320C95E5C94}"/>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37" name="テキスト ボックス 136">
              <a:extLst>
                <a:ext uri="{FF2B5EF4-FFF2-40B4-BE49-F238E27FC236}">
                  <a16:creationId xmlns:a16="http://schemas.microsoft.com/office/drawing/2014/main" id="{0E8590D2-6B30-12FF-25DC-3A1D0539F0E2}"/>
                </a:ext>
              </a:extLst>
            </p:cNvPr>
            <p:cNvSpPr txBox="1"/>
            <p:nvPr/>
          </p:nvSpPr>
          <p:spPr>
            <a:xfrm>
              <a:off x="7454371"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138" name="グループ化 137">
            <a:extLst>
              <a:ext uri="{FF2B5EF4-FFF2-40B4-BE49-F238E27FC236}">
                <a16:creationId xmlns:a16="http://schemas.microsoft.com/office/drawing/2014/main" id="{42E50B94-720F-F9C2-F358-516BA74D38EA}"/>
              </a:ext>
            </a:extLst>
          </p:cNvPr>
          <p:cNvGrpSpPr/>
          <p:nvPr/>
        </p:nvGrpSpPr>
        <p:grpSpPr>
          <a:xfrm>
            <a:off x="3661679" y="4689848"/>
            <a:ext cx="483845" cy="292388"/>
            <a:chOff x="7454371" y="3275461"/>
            <a:chExt cx="595502" cy="359864"/>
          </a:xfrm>
        </p:grpSpPr>
        <p:sp>
          <p:nvSpPr>
            <p:cNvPr id="139" name="楕円 138">
              <a:extLst>
                <a:ext uri="{FF2B5EF4-FFF2-40B4-BE49-F238E27FC236}">
                  <a16:creationId xmlns:a16="http://schemas.microsoft.com/office/drawing/2014/main" id="{23F5E011-B6BA-32DF-3DF4-7E16E7D70E18}"/>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40" name="テキスト ボックス 139">
              <a:extLst>
                <a:ext uri="{FF2B5EF4-FFF2-40B4-BE49-F238E27FC236}">
                  <a16:creationId xmlns:a16="http://schemas.microsoft.com/office/drawing/2014/main" id="{967934C0-9668-5F4E-53FD-FF4215088B6D}"/>
                </a:ext>
              </a:extLst>
            </p:cNvPr>
            <p:cNvSpPr txBox="1"/>
            <p:nvPr/>
          </p:nvSpPr>
          <p:spPr>
            <a:xfrm>
              <a:off x="7454371"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141" name="グループ化 140">
            <a:extLst>
              <a:ext uri="{FF2B5EF4-FFF2-40B4-BE49-F238E27FC236}">
                <a16:creationId xmlns:a16="http://schemas.microsoft.com/office/drawing/2014/main" id="{C9BA2488-8855-D069-B380-91A7F3733C87}"/>
              </a:ext>
            </a:extLst>
          </p:cNvPr>
          <p:cNvGrpSpPr/>
          <p:nvPr/>
        </p:nvGrpSpPr>
        <p:grpSpPr>
          <a:xfrm>
            <a:off x="3652324" y="5165128"/>
            <a:ext cx="483845" cy="292388"/>
            <a:chOff x="7454371" y="3275461"/>
            <a:chExt cx="595502" cy="359864"/>
          </a:xfrm>
        </p:grpSpPr>
        <p:sp>
          <p:nvSpPr>
            <p:cNvPr id="142" name="楕円 141">
              <a:extLst>
                <a:ext uri="{FF2B5EF4-FFF2-40B4-BE49-F238E27FC236}">
                  <a16:creationId xmlns:a16="http://schemas.microsoft.com/office/drawing/2014/main" id="{DDDA1128-5A9A-C111-1F1A-5DA6906748E2}"/>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43" name="テキスト ボックス 142">
              <a:extLst>
                <a:ext uri="{FF2B5EF4-FFF2-40B4-BE49-F238E27FC236}">
                  <a16:creationId xmlns:a16="http://schemas.microsoft.com/office/drawing/2014/main" id="{C36E9C89-E269-BD96-4510-97F4D4D3E1EB}"/>
                </a:ext>
              </a:extLst>
            </p:cNvPr>
            <p:cNvSpPr txBox="1"/>
            <p:nvPr/>
          </p:nvSpPr>
          <p:spPr>
            <a:xfrm>
              <a:off x="7454371"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144" name="グループ化 143">
            <a:extLst>
              <a:ext uri="{FF2B5EF4-FFF2-40B4-BE49-F238E27FC236}">
                <a16:creationId xmlns:a16="http://schemas.microsoft.com/office/drawing/2014/main" id="{AC648BC1-A0B7-00D6-07BC-0BC98FE9C346}"/>
              </a:ext>
            </a:extLst>
          </p:cNvPr>
          <p:cNvGrpSpPr/>
          <p:nvPr/>
        </p:nvGrpSpPr>
        <p:grpSpPr>
          <a:xfrm>
            <a:off x="2874407" y="4509826"/>
            <a:ext cx="483845" cy="292388"/>
            <a:chOff x="7454371" y="3275461"/>
            <a:chExt cx="595502" cy="359864"/>
          </a:xfrm>
        </p:grpSpPr>
        <p:sp>
          <p:nvSpPr>
            <p:cNvPr id="145" name="楕円 144">
              <a:extLst>
                <a:ext uri="{FF2B5EF4-FFF2-40B4-BE49-F238E27FC236}">
                  <a16:creationId xmlns:a16="http://schemas.microsoft.com/office/drawing/2014/main" id="{FB64D365-FB7D-3531-807A-F76F3D30CAD8}"/>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46" name="テキスト ボックス 145">
              <a:extLst>
                <a:ext uri="{FF2B5EF4-FFF2-40B4-BE49-F238E27FC236}">
                  <a16:creationId xmlns:a16="http://schemas.microsoft.com/office/drawing/2014/main" id="{89D5998D-1646-8FA2-C802-2BD15BA3E9A8}"/>
                </a:ext>
              </a:extLst>
            </p:cNvPr>
            <p:cNvSpPr txBox="1"/>
            <p:nvPr/>
          </p:nvSpPr>
          <p:spPr>
            <a:xfrm>
              <a:off x="7454371"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sp>
        <p:nvSpPr>
          <p:cNvPr id="149" name="矢印: 右 148">
            <a:extLst>
              <a:ext uri="{FF2B5EF4-FFF2-40B4-BE49-F238E27FC236}">
                <a16:creationId xmlns:a16="http://schemas.microsoft.com/office/drawing/2014/main" id="{09B3E0AD-C93E-6974-BD45-6C44C7E8052C}"/>
              </a:ext>
            </a:extLst>
          </p:cNvPr>
          <p:cNvSpPr/>
          <p:nvPr/>
        </p:nvSpPr>
        <p:spPr>
          <a:xfrm rot="5400000">
            <a:off x="3802112" y="4810892"/>
            <a:ext cx="359474" cy="11437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50" name="矢印: 右 149">
            <a:extLst>
              <a:ext uri="{FF2B5EF4-FFF2-40B4-BE49-F238E27FC236}">
                <a16:creationId xmlns:a16="http://schemas.microsoft.com/office/drawing/2014/main" id="{1B528823-BD86-B2C3-6418-56DF42ED7DAA}"/>
              </a:ext>
            </a:extLst>
          </p:cNvPr>
          <p:cNvSpPr/>
          <p:nvPr/>
        </p:nvSpPr>
        <p:spPr>
          <a:xfrm rot="16200000">
            <a:off x="2678107" y="4619915"/>
            <a:ext cx="359474" cy="11437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51" name="テキスト ボックス 150">
            <a:extLst>
              <a:ext uri="{FF2B5EF4-FFF2-40B4-BE49-F238E27FC236}">
                <a16:creationId xmlns:a16="http://schemas.microsoft.com/office/drawing/2014/main" id="{3FE305FE-0CF3-0266-E407-190A9947A30F}"/>
              </a:ext>
            </a:extLst>
          </p:cNvPr>
          <p:cNvSpPr txBox="1"/>
          <p:nvPr/>
        </p:nvSpPr>
        <p:spPr>
          <a:xfrm>
            <a:off x="2935127" y="4153930"/>
            <a:ext cx="310908" cy="31745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a:t>
            </a:r>
          </a:p>
        </p:txBody>
      </p:sp>
      <p:sp>
        <p:nvSpPr>
          <p:cNvPr id="152" name="テキスト ボックス 151">
            <a:extLst>
              <a:ext uri="{FF2B5EF4-FFF2-40B4-BE49-F238E27FC236}">
                <a16:creationId xmlns:a16="http://schemas.microsoft.com/office/drawing/2014/main" id="{63CB91E3-DDA9-36D9-B0E5-47BD73D38095}"/>
              </a:ext>
            </a:extLst>
          </p:cNvPr>
          <p:cNvSpPr txBox="1"/>
          <p:nvPr/>
        </p:nvSpPr>
        <p:spPr>
          <a:xfrm>
            <a:off x="3484197" y="4155235"/>
            <a:ext cx="310908" cy="31745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ー</a:t>
            </a:r>
          </a:p>
        </p:txBody>
      </p:sp>
      <p:pic>
        <p:nvPicPr>
          <p:cNvPr id="2" name="図 1">
            <a:extLst>
              <a:ext uri="{FF2B5EF4-FFF2-40B4-BE49-F238E27FC236}">
                <a16:creationId xmlns:a16="http://schemas.microsoft.com/office/drawing/2014/main" id="{5E306888-5107-8F83-7818-74815C76B7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49746" y="4141899"/>
            <a:ext cx="715465" cy="847810"/>
          </a:xfrm>
          <a:prstGeom prst="rect">
            <a:avLst/>
          </a:prstGeom>
        </p:spPr>
      </p:pic>
      <p:sp>
        <p:nvSpPr>
          <p:cNvPr id="17" name="吹き出し: 角を丸めた四角形 16">
            <a:extLst>
              <a:ext uri="{FF2B5EF4-FFF2-40B4-BE49-F238E27FC236}">
                <a16:creationId xmlns:a16="http://schemas.microsoft.com/office/drawing/2014/main" id="{670E536E-D3DE-F1F4-B164-86D8BE9CCEC1}"/>
              </a:ext>
            </a:extLst>
          </p:cNvPr>
          <p:cNvSpPr/>
          <p:nvPr/>
        </p:nvSpPr>
        <p:spPr>
          <a:xfrm>
            <a:off x="4792304" y="4360401"/>
            <a:ext cx="1917230" cy="664290"/>
          </a:xfrm>
          <a:prstGeom prst="wedgeRoundRectCallout">
            <a:avLst>
              <a:gd name="adj1" fmla="val 59499"/>
              <a:gd name="adj2" fmla="val 9197"/>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電流の流れを電子で考えると、電気の力の性質から考えて、電子は電池の＋極へ移動していると分かるな。</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18" name="図 17">
            <a:extLst>
              <a:ext uri="{FF2B5EF4-FFF2-40B4-BE49-F238E27FC236}">
                <a16:creationId xmlns:a16="http://schemas.microsoft.com/office/drawing/2014/main" id="{7F40F11C-A2DE-66C6-5777-1A5265D59A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1454" y="5014304"/>
            <a:ext cx="1176104" cy="1043793"/>
          </a:xfrm>
          <a:prstGeom prst="rect">
            <a:avLst/>
          </a:prstGeom>
        </p:spPr>
      </p:pic>
      <p:grpSp>
        <p:nvGrpSpPr>
          <p:cNvPr id="29" name="グループ化 28">
            <a:extLst>
              <a:ext uri="{FF2B5EF4-FFF2-40B4-BE49-F238E27FC236}">
                <a16:creationId xmlns:a16="http://schemas.microsoft.com/office/drawing/2014/main" id="{6517E5F7-8310-5997-DFC4-5D623236F105}"/>
              </a:ext>
            </a:extLst>
          </p:cNvPr>
          <p:cNvGrpSpPr/>
          <p:nvPr/>
        </p:nvGrpSpPr>
        <p:grpSpPr>
          <a:xfrm>
            <a:off x="4269472" y="5374853"/>
            <a:ext cx="483845" cy="292388"/>
            <a:chOff x="7454371" y="3275461"/>
            <a:chExt cx="595502" cy="359864"/>
          </a:xfrm>
        </p:grpSpPr>
        <p:sp>
          <p:nvSpPr>
            <p:cNvPr id="62" name="楕円 61">
              <a:extLst>
                <a:ext uri="{FF2B5EF4-FFF2-40B4-BE49-F238E27FC236}">
                  <a16:creationId xmlns:a16="http://schemas.microsoft.com/office/drawing/2014/main" id="{3ACCB212-A9DF-ACA0-490E-3B6E6B99E96F}"/>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6" name="テキスト ボックス 65">
              <a:extLst>
                <a:ext uri="{FF2B5EF4-FFF2-40B4-BE49-F238E27FC236}">
                  <a16:creationId xmlns:a16="http://schemas.microsoft.com/office/drawing/2014/main" id="{E04FACD4-0283-A76A-3A7E-D48892AC1EEA}"/>
                </a:ext>
              </a:extLst>
            </p:cNvPr>
            <p:cNvSpPr txBox="1"/>
            <p:nvPr/>
          </p:nvSpPr>
          <p:spPr>
            <a:xfrm>
              <a:off x="7454371"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grpSp>
        <p:nvGrpSpPr>
          <p:cNvPr id="67" name="グループ化 66">
            <a:extLst>
              <a:ext uri="{FF2B5EF4-FFF2-40B4-BE49-F238E27FC236}">
                <a16:creationId xmlns:a16="http://schemas.microsoft.com/office/drawing/2014/main" id="{2AC123C9-75B6-ED13-7ADE-765E694CF50B}"/>
              </a:ext>
            </a:extLst>
          </p:cNvPr>
          <p:cNvGrpSpPr/>
          <p:nvPr/>
        </p:nvGrpSpPr>
        <p:grpSpPr>
          <a:xfrm>
            <a:off x="4185660" y="5604292"/>
            <a:ext cx="483845" cy="292388"/>
            <a:chOff x="7454371" y="3275461"/>
            <a:chExt cx="595502" cy="359864"/>
          </a:xfrm>
        </p:grpSpPr>
        <p:sp>
          <p:nvSpPr>
            <p:cNvPr id="68" name="楕円 67">
              <a:extLst>
                <a:ext uri="{FF2B5EF4-FFF2-40B4-BE49-F238E27FC236}">
                  <a16:creationId xmlns:a16="http://schemas.microsoft.com/office/drawing/2014/main" id="{0AB8E591-A6B0-6D15-EA31-04508113AC1A}"/>
                </a:ext>
              </a:extLst>
            </p:cNvPr>
            <p:cNvSpPr/>
            <p:nvPr/>
          </p:nvSpPr>
          <p:spPr>
            <a:xfrm>
              <a:off x="7530049" y="3350481"/>
              <a:ext cx="216548" cy="207367"/>
            </a:xfrm>
            <a:prstGeom prst="ellipse">
              <a:avLst/>
            </a:prstGeom>
            <a:solidFill>
              <a:srgbClr val="CCE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9" name="テキスト ボックス 68">
              <a:extLst>
                <a:ext uri="{FF2B5EF4-FFF2-40B4-BE49-F238E27FC236}">
                  <a16:creationId xmlns:a16="http://schemas.microsoft.com/office/drawing/2014/main" id="{58299A7E-51C9-283A-0430-2E2AD9D5D56C}"/>
                </a:ext>
              </a:extLst>
            </p:cNvPr>
            <p:cNvSpPr txBox="1"/>
            <p:nvPr/>
          </p:nvSpPr>
          <p:spPr>
            <a:xfrm>
              <a:off x="7454371" y="3275461"/>
              <a:ext cx="595502" cy="359864"/>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a:t>
              </a:r>
            </a:p>
          </p:txBody>
        </p:sp>
      </p:grpSp>
      <p:pic>
        <p:nvPicPr>
          <p:cNvPr id="70" name="図 69">
            <a:extLst>
              <a:ext uri="{FF2B5EF4-FFF2-40B4-BE49-F238E27FC236}">
                <a16:creationId xmlns:a16="http://schemas.microsoft.com/office/drawing/2014/main" id="{05351E95-51B2-4E1B-B250-3D6AE374E0F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12660" y="5247249"/>
            <a:ext cx="532721" cy="533658"/>
          </a:xfrm>
          <a:prstGeom prst="rect">
            <a:avLst/>
          </a:prstGeom>
        </p:spPr>
      </p:pic>
      <p:sp>
        <p:nvSpPr>
          <p:cNvPr id="71" name="吹き出し: 角を丸めた四角形 70">
            <a:extLst>
              <a:ext uri="{FF2B5EF4-FFF2-40B4-BE49-F238E27FC236}">
                <a16:creationId xmlns:a16="http://schemas.microsoft.com/office/drawing/2014/main" id="{D952CBDD-6BC1-9B96-6470-D26FDFA40B0F}"/>
              </a:ext>
            </a:extLst>
          </p:cNvPr>
          <p:cNvSpPr/>
          <p:nvPr/>
        </p:nvSpPr>
        <p:spPr>
          <a:xfrm>
            <a:off x="5236497" y="5169451"/>
            <a:ext cx="1669432" cy="550654"/>
          </a:xfrm>
          <a:prstGeom prst="wedgeRoundRectCallout">
            <a:avLst>
              <a:gd name="adj1" fmla="val 59499"/>
              <a:gd name="adj2" fmla="val 9197"/>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静電気も電子が移動しているから、回路を流れる電流と同じなんだな。</a:t>
            </a:r>
            <a:endParaRPr lang="en-US" altLang="ja-JP" sz="1000" dirty="0">
              <a:latin typeface="HG丸ｺﾞｼｯｸM-PRO" panose="020F0600000000000000" pitchFamily="50" charset="-128"/>
              <a:ea typeface="HG丸ｺﾞｼｯｸM-PRO" panose="020F0600000000000000" pitchFamily="50" charset="-128"/>
            </a:endParaRPr>
          </a:p>
        </p:txBody>
      </p:sp>
      <p:grpSp>
        <p:nvGrpSpPr>
          <p:cNvPr id="64" name="グループ化 63">
            <a:extLst>
              <a:ext uri="{FF2B5EF4-FFF2-40B4-BE49-F238E27FC236}">
                <a16:creationId xmlns:a16="http://schemas.microsoft.com/office/drawing/2014/main" id="{1351A618-80B9-A71E-E50B-B1B46CDA99CD}"/>
              </a:ext>
            </a:extLst>
          </p:cNvPr>
          <p:cNvGrpSpPr/>
          <p:nvPr/>
        </p:nvGrpSpPr>
        <p:grpSpPr>
          <a:xfrm>
            <a:off x="2830825" y="2012810"/>
            <a:ext cx="3519558" cy="292388"/>
            <a:chOff x="3449547" y="1495576"/>
            <a:chExt cx="4331764" cy="359862"/>
          </a:xfrm>
        </p:grpSpPr>
        <p:sp>
          <p:nvSpPr>
            <p:cNvPr id="72" name="四角形: 角を丸くする 71">
              <a:extLst>
                <a:ext uri="{FF2B5EF4-FFF2-40B4-BE49-F238E27FC236}">
                  <a16:creationId xmlns:a16="http://schemas.microsoft.com/office/drawing/2014/main" id="{411710BD-C4C5-C9CD-34A1-154F938F2C2B}"/>
                </a:ext>
              </a:extLst>
            </p:cNvPr>
            <p:cNvSpPr/>
            <p:nvPr/>
          </p:nvSpPr>
          <p:spPr>
            <a:xfrm>
              <a:off x="3449547" y="1537816"/>
              <a:ext cx="4331764" cy="304634"/>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75" name="テキスト ボックス 74">
              <a:extLst>
                <a:ext uri="{FF2B5EF4-FFF2-40B4-BE49-F238E27FC236}">
                  <a16:creationId xmlns:a16="http://schemas.microsoft.com/office/drawing/2014/main" id="{ACF53BE9-CA53-FE7B-EF2A-5C8A6F026906}"/>
                </a:ext>
              </a:extLst>
            </p:cNvPr>
            <p:cNvSpPr txBox="1"/>
            <p:nvPr/>
          </p:nvSpPr>
          <p:spPr>
            <a:xfrm>
              <a:off x="3528783" y="1495576"/>
              <a:ext cx="4229943" cy="359862"/>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生徒が「見方・考え方」を働かせている姿の例</a:t>
              </a:r>
            </a:p>
          </p:txBody>
        </p:sp>
      </p:grpSp>
      <p:sp>
        <p:nvSpPr>
          <p:cNvPr id="82" name="四角形: 角を丸くする 81">
            <a:extLst>
              <a:ext uri="{FF2B5EF4-FFF2-40B4-BE49-F238E27FC236}">
                <a16:creationId xmlns:a16="http://schemas.microsoft.com/office/drawing/2014/main" id="{98F2C5B4-3C42-71EA-868B-38C24714D774}"/>
              </a:ext>
            </a:extLst>
          </p:cNvPr>
          <p:cNvSpPr/>
          <p:nvPr/>
        </p:nvSpPr>
        <p:spPr>
          <a:xfrm>
            <a:off x="5199934" y="681785"/>
            <a:ext cx="4585769" cy="37690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267213" y="641450"/>
            <a:ext cx="4701458"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「量的・関係的な視点」「質的・実体的な視点」「関係付ける」　</a:t>
            </a:r>
          </a:p>
        </p:txBody>
      </p:sp>
      <p:grpSp>
        <p:nvGrpSpPr>
          <p:cNvPr id="84" name="グループ化 83">
            <a:extLst>
              <a:ext uri="{FF2B5EF4-FFF2-40B4-BE49-F238E27FC236}">
                <a16:creationId xmlns:a16="http://schemas.microsoft.com/office/drawing/2014/main" id="{0BBC8C07-18AE-4F88-D80E-B42CC9760D1B}"/>
              </a:ext>
            </a:extLst>
          </p:cNvPr>
          <p:cNvGrpSpPr/>
          <p:nvPr/>
        </p:nvGrpSpPr>
        <p:grpSpPr>
          <a:xfrm>
            <a:off x="7684575" y="1152615"/>
            <a:ext cx="2106384" cy="454388"/>
            <a:chOff x="8769479" y="922754"/>
            <a:chExt cx="2592473" cy="559247"/>
          </a:xfrm>
        </p:grpSpPr>
        <p:sp>
          <p:nvSpPr>
            <p:cNvPr id="85" name="四角形: 角を丸くする 84">
              <a:extLst>
                <a:ext uri="{FF2B5EF4-FFF2-40B4-BE49-F238E27FC236}">
                  <a16:creationId xmlns:a16="http://schemas.microsoft.com/office/drawing/2014/main" id="{4C1AE838-83BF-F5F1-B55E-DBDE812F8694}"/>
                </a:ext>
              </a:extLst>
            </p:cNvPr>
            <p:cNvSpPr/>
            <p:nvPr/>
          </p:nvSpPr>
          <p:spPr>
            <a:xfrm>
              <a:off x="8769479" y="922754"/>
              <a:ext cx="2592473" cy="55924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86" name="テキスト ボックス 85">
              <a:extLst>
                <a:ext uri="{FF2B5EF4-FFF2-40B4-BE49-F238E27FC236}">
                  <a16:creationId xmlns:a16="http://schemas.microsoft.com/office/drawing/2014/main" id="{F8252B57-9FCC-4E22-F71A-951631DBAF6B}"/>
                </a:ext>
              </a:extLst>
            </p:cNvPr>
            <p:cNvSpPr txBox="1"/>
            <p:nvPr/>
          </p:nvSpPr>
          <p:spPr>
            <a:xfrm>
              <a:off x="8837080" y="922755"/>
              <a:ext cx="2218021" cy="544686"/>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「見方・考え方」を</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豊かにするポイントの例</a:t>
              </a:r>
            </a:p>
          </p:txBody>
        </p:sp>
      </p:grpSp>
      <p:sp>
        <p:nvSpPr>
          <p:cNvPr id="22" name="テキスト ボックス 21">
            <a:extLst>
              <a:ext uri="{FF2B5EF4-FFF2-40B4-BE49-F238E27FC236}">
                <a16:creationId xmlns:a16="http://schemas.microsoft.com/office/drawing/2014/main" id="{3BA57306-9871-D13E-5848-2C3FD8A53132}"/>
              </a:ext>
            </a:extLst>
          </p:cNvPr>
          <p:cNvSpPr txBox="1"/>
          <p:nvPr/>
        </p:nvSpPr>
        <p:spPr>
          <a:xfrm>
            <a:off x="7624197" y="5896680"/>
            <a:ext cx="2097138" cy="792781"/>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小３「電気の通り道」→</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小４「電流のはたらき」→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小５「電流がつくる磁界」→</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小６「電気の利用」→</a:t>
            </a:r>
            <a:endParaRPr lang="en-US" altLang="ja-JP" sz="1138" dirty="0">
              <a:latin typeface="BIZ UDPゴシック" panose="020B0400000000000000" pitchFamily="50" charset="-128"/>
              <a:ea typeface="BIZ UDPゴシック" panose="020B0400000000000000" pitchFamily="50" charset="-128"/>
            </a:endParaRPr>
          </a:p>
        </p:txBody>
      </p:sp>
      <p:grpSp>
        <p:nvGrpSpPr>
          <p:cNvPr id="12" name="グループ化 11">
            <a:extLst>
              <a:ext uri="{FF2B5EF4-FFF2-40B4-BE49-F238E27FC236}">
                <a16:creationId xmlns:a16="http://schemas.microsoft.com/office/drawing/2014/main" id="{8FA59A7B-3D42-8A0B-513B-83F3F81859A0}"/>
              </a:ext>
            </a:extLst>
          </p:cNvPr>
          <p:cNvGrpSpPr/>
          <p:nvPr/>
        </p:nvGrpSpPr>
        <p:grpSpPr>
          <a:xfrm>
            <a:off x="110796" y="1122233"/>
            <a:ext cx="1303101" cy="292388"/>
            <a:chOff x="169573" y="420097"/>
            <a:chExt cx="1603817" cy="359862"/>
          </a:xfrm>
        </p:grpSpPr>
        <p:sp>
          <p:nvSpPr>
            <p:cNvPr id="33" name="四角形: 角を丸くする 32">
              <a:extLst>
                <a:ext uri="{FF2B5EF4-FFF2-40B4-BE49-F238E27FC236}">
                  <a16:creationId xmlns:a16="http://schemas.microsoft.com/office/drawing/2014/main" id="{EF695A63-8396-2FF9-FC59-E62C23E9087E}"/>
                </a:ext>
              </a:extLst>
            </p:cNvPr>
            <p:cNvSpPr/>
            <p:nvPr/>
          </p:nvSpPr>
          <p:spPr>
            <a:xfrm>
              <a:off x="169573" y="430826"/>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89" name="テキスト ボックス 88">
              <a:extLst>
                <a:ext uri="{FF2B5EF4-FFF2-40B4-BE49-F238E27FC236}">
                  <a16:creationId xmlns:a16="http://schemas.microsoft.com/office/drawing/2014/main" id="{69377D47-4337-E540-3065-EFC78C85293A}"/>
                </a:ext>
              </a:extLst>
            </p:cNvPr>
            <p:cNvSpPr txBox="1"/>
            <p:nvPr/>
          </p:nvSpPr>
          <p:spPr>
            <a:xfrm>
              <a:off x="356236" y="420097"/>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sp>
        <p:nvSpPr>
          <p:cNvPr id="90" name="テキスト ボックス 89">
            <a:extLst>
              <a:ext uri="{FF2B5EF4-FFF2-40B4-BE49-F238E27FC236}">
                <a16:creationId xmlns:a16="http://schemas.microsoft.com/office/drawing/2014/main" id="{6A479142-DEA2-D7F1-FB53-5A27BDC0D5D0}"/>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１９</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
        <p:nvSpPr>
          <p:cNvPr id="94" name="矢印: 右 93">
            <a:extLst>
              <a:ext uri="{FF2B5EF4-FFF2-40B4-BE49-F238E27FC236}">
                <a16:creationId xmlns:a16="http://schemas.microsoft.com/office/drawing/2014/main" id="{678AD283-6335-25A2-8F4A-64D56C7C7F10}"/>
              </a:ext>
            </a:extLst>
          </p:cNvPr>
          <p:cNvSpPr/>
          <p:nvPr/>
        </p:nvSpPr>
        <p:spPr>
          <a:xfrm rot="8664899" flipV="1">
            <a:off x="4136794" y="5396673"/>
            <a:ext cx="360468" cy="10921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95" name="テキスト ボックス 94">
            <a:extLst>
              <a:ext uri="{FF2B5EF4-FFF2-40B4-BE49-F238E27FC236}">
                <a16:creationId xmlns:a16="http://schemas.microsoft.com/office/drawing/2014/main" id="{01B984C4-10CF-B0A8-6238-7A796E5BFE8E}"/>
              </a:ext>
            </a:extLst>
          </p:cNvPr>
          <p:cNvSpPr txBox="1"/>
          <p:nvPr/>
        </p:nvSpPr>
        <p:spPr>
          <a:xfrm>
            <a:off x="77517" y="4280129"/>
            <a:ext cx="2650659"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活動例</a:t>
            </a:r>
            <a:r>
              <a:rPr lang="en-US" altLang="ja-JP" sz="1000" dirty="0"/>
              <a:t>】</a:t>
            </a:r>
            <a:r>
              <a:rPr lang="ja-JP" altLang="en-US" sz="1000" dirty="0"/>
              <a:t>雷のしくみを電気の粒のモデル</a:t>
            </a:r>
            <a:endParaRPr lang="en-US" altLang="ja-JP" sz="1000" dirty="0"/>
          </a:p>
          <a:p>
            <a:r>
              <a:rPr lang="ja-JP" altLang="en-US" sz="1000" dirty="0"/>
              <a:t>　を使って説明してみよう。</a:t>
            </a:r>
            <a:endParaRPr lang="en-US" altLang="ja-JP" sz="1000" dirty="0"/>
          </a:p>
        </p:txBody>
      </p:sp>
      <p:sp>
        <p:nvSpPr>
          <p:cNvPr id="96" name="テキスト ボックス 95">
            <a:extLst>
              <a:ext uri="{FF2B5EF4-FFF2-40B4-BE49-F238E27FC236}">
                <a16:creationId xmlns:a16="http://schemas.microsoft.com/office/drawing/2014/main" id="{285DE71E-9C1D-935A-9AB9-D01F5FD4807C}"/>
              </a:ext>
            </a:extLst>
          </p:cNvPr>
          <p:cNvSpPr txBox="1"/>
          <p:nvPr/>
        </p:nvSpPr>
        <p:spPr>
          <a:xfrm>
            <a:off x="7700765" y="4588449"/>
            <a:ext cx="2161600"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放射線について、人体に影響のある量や、放射線の影響を表す単位などについて正しい知識を得られるようにする。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861173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635FE678-1A17-1E66-40BF-C7C8E1519966}"/>
              </a:ext>
            </a:extLst>
          </p:cNvPr>
          <p:cNvSpPr/>
          <p:nvPr/>
        </p:nvSpPr>
        <p:spPr>
          <a:xfrm>
            <a:off x="8469" y="634844"/>
            <a:ext cx="9906000" cy="6215045"/>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58814" y="1827955"/>
            <a:ext cx="180457" cy="3570243"/>
          </a:xfrm>
          <a:prstGeom prst="downArrow">
            <a:avLst>
              <a:gd name="adj1" fmla="val 50000"/>
              <a:gd name="adj2" fmla="val 8126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855129" y="1607003"/>
            <a:ext cx="4813564" cy="5188244"/>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54478" y="1459802"/>
            <a:ext cx="2764613" cy="400110"/>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游ゴシック" panose="020B0400000000000000" pitchFamily="50" charset="-128"/>
                <a:ea typeface="游ゴシック" panose="020B0400000000000000" pitchFamily="50" charset="-128"/>
              </a:rPr>
              <a:t>２人で力を加えて物を運ぶとき、どのようにすれば楽に運べるだろうか。</a:t>
            </a: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54478" y="686678"/>
            <a:ext cx="5727311" cy="338554"/>
          </a:xfrm>
          <a:prstGeom prst="rect">
            <a:avLst/>
          </a:prstGeom>
          <a:noFill/>
        </p:spPr>
        <p:txBody>
          <a:bodyPr wrap="square" rtlCol="0">
            <a:spAutoFit/>
          </a:bodyPr>
          <a:lstStyle/>
          <a:p>
            <a:r>
              <a:rPr lang="ja-JP" altLang="en-US" sz="1600" dirty="0"/>
              <a:t>中３　運動とエネルギー「力の合成と分解」全６時間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72797" y="1965468"/>
            <a:ext cx="2656021"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物体に向きが同じ２つの力を加えると、力の大きさや向きはどのようになるのだろうか。</a:t>
            </a:r>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74050" y="2582351"/>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向きがちがう２力の合力の大きさや向きはどのようになるのだろうか。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57311" y="3033104"/>
            <a:ext cx="2705591"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１つの力を２つに分けた場合、それぞれの力の大きさや向きはどのようになるのだろうか。</a:t>
            </a:r>
            <a:endParaRPr lang="en-US" altLang="ja-JP" sz="1000" dirty="0"/>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72797" y="4106809"/>
            <a:ext cx="2698849" cy="1015663"/>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次のことを力の分解を使って説明してみよう。</a:t>
            </a:r>
            <a:endParaRPr lang="en-US" altLang="ja-JP" sz="1000" dirty="0"/>
          </a:p>
          <a:p>
            <a:r>
              <a:rPr lang="ja-JP" altLang="en-US" sz="1000" dirty="0"/>
              <a:t>①ロープウェーのロープがわざとたるみができるように調整されていること。</a:t>
            </a:r>
            <a:endParaRPr lang="en-US" altLang="ja-JP" sz="1000" dirty="0"/>
          </a:p>
          <a:p>
            <a:r>
              <a:rPr lang="ja-JP" altLang="en-US" sz="1000" dirty="0"/>
              <a:t>②つり橋には、高い棟から橋桁に、多数のケーブルが斜めにのびていること。</a:t>
            </a:r>
            <a:endParaRPr lang="en-US" altLang="ja-JP" sz="1000" dirty="0"/>
          </a:p>
        </p:txBody>
      </p:sp>
      <p:sp>
        <p:nvSpPr>
          <p:cNvPr id="44" name="テキスト ボックス 43">
            <a:extLst>
              <a:ext uri="{FF2B5EF4-FFF2-40B4-BE49-F238E27FC236}">
                <a16:creationId xmlns:a16="http://schemas.microsoft.com/office/drawing/2014/main" id="{034C6065-CDAD-1BD6-C26B-1133F31B4847}"/>
              </a:ext>
            </a:extLst>
          </p:cNvPr>
          <p:cNvSpPr txBox="1"/>
          <p:nvPr/>
        </p:nvSpPr>
        <p:spPr>
          <a:xfrm>
            <a:off x="54478" y="3637745"/>
            <a:ext cx="2717168"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物を運ぶとき、急な斜面の方が大きな力が必要になるのはなぜか。</a:t>
            </a:r>
            <a:endParaRPr lang="en-US" altLang="ja-JP" sz="1000" dirty="0"/>
          </a:p>
        </p:txBody>
      </p:sp>
      <p:sp>
        <p:nvSpPr>
          <p:cNvPr id="11" name="テキスト ボックス 10">
            <a:extLst>
              <a:ext uri="{FF2B5EF4-FFF2-40B4-BE49-F238E27FC236}">
                <a16:creationId xmlns:a16="http://schemas.microsoft.com/office/drawing/2014/main" id="{4535432E-E2CF-7C4A-E19C-F3A4F8714202}"/>
              </a:ext>
            </a:extLst>
          </p:cNvPr>
          <p:cNvSpPr txBox="1"/>
          <p:nvPr/>
        </p:nvSpPr>
        <p:spPr>
          <a:xfrm>
            <a:off x="2854434" y="1106290"/>
            <a:ext cx="4813564" cy="392415"/>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・力のつり合い、合成・分解について、合力や分力の規則性を理解すること。</a:t>
            </a:r>
            <a:endParaRPr lang="en-US" altLang="ja-JP" sz="975" dirty="0"/>
          </a:p>
        </p:txBody>
      </p:sp>
      <p:sp>
        <p:nvSpPr>
          <p:cNvPr id="72" name="テキスト ボックス 71">
            <a:extLst>
              <a:ext uri="{FF2B5EF4-FFF2-40B4-BE49-F238E27FC236}">
                <a16:creationId xmlns:a16="http://schemas.microsoft.com/office/drawing/2014/main" id="{46C4E26D-E2F7-A08B-18FE-078B1B13E350}"/>
              </a:ext>
            </a:extLst>
          </p:cNvPr>
          <p:cNvSpPr txBox="1"/>
          <p:nvPr/>
        </p:nvSpPr>
        <p:spPr>
          <a:xfrm>
            <a:off x="7718243" y="1652472"/>
            <a:ext cx="2106384"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一人一人が問題を見いだし、日常生活と関係付けて課題が設定できるよう、実際に物を２人で運ぶ体験をさせ、いろいろな方法を試させる。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3" name="テキスト ボックス 72">
            <a:extLst>
              <a:ext uri="{FF2B5EF4-FFF2-40B4-BE49-F238E27FC236}">
                <a16:creationId xmlns:a16="http://schemas.microsoft.com/office/drawing/2014/main" id="{788F8AAA-4EB5-6750-3D99-0C83185241A8}"/>
              </a:ext>
            </a:extLst>
          </p:cNvPr>
          <p:cNvSpPr txBox="1"/>
          <p:nvPr/>
        </p:nvSpPr>
        <p:spPr>
          <a:xfrm>
            <a:off x="7718243" y="2682923"/>
            <a:ext cx="2106384"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物を</a:t>
            </a:r>
            <a:r>
              <a:rPr lang="en-US" altLang="ja-JP" sz="1138" dirty="0">
                <a:latin typeface="HG丸ｺﾞｼｯｸM-PRO" panose="020F0600000000000000" pitchFamily="50" charset="-128"/>
                <a:ea typeface="HG丸ｺﾞｼｯｸM-PRO" panose="020F0600000000000000" pitchFamily="50" charset="-128"/>
              </a:rPr>
              <a:t>2</a:t>
            </a:r>
            <a:r>
              <a:rPr lang="ja-JP" altLang="en-US" sz="1138" dirty="0">
                <a:latin typeface="HG丸ｺﾞｼｯｸM-PRO" panose="020F0600000000000000" pitchFamily="50" charset="-128"/>
                <a:ea typeface="HG丸ｺﾞｼｯｸM-PRO" panose="020F0600000000000000" pitchFamily="50" charset="-128"/>
              </a:rPr>
              <a:t>人で運ぶ体験から、「変化させる量」「変化する量」をキーワードにして、予想を立てさせる。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4" name="テキスト ボックス 73">
            <a:extLst>
              <a:ext uri="{FF2B5EF4-FFF2-40B4-BE49-F238E27FC236}">
                <a16:creationId xmlns:a16="http://schemas.microsoft.com/office/drawing/2014/main" id="{B0C93204-90DB-25D2-107B-68B9904F9D25}"/>
              </a:ext>
            </a:extLst>
          </p:cNvPr>
          <p:cNvSpPr txBox="1"/>
          <p:nvPr/>
        </p:nvSpPr>
        <p:spPr>
          <a:xfrm>
            <a:off x="7718243" y="3530448"/>
            <a:ext cx="2106384" cy="1143005"/>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結果の表し方を考えさせることで、表で数値まとめるだけではなく、力の大きさを矢印で表すことで、角度と引く力の関係を見いだしやすくなることに気付かせる。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5" name="テキスト ボックス 74">
            <a:extLst>
              <a:ext uri="{FF2B5EF4-FFF2-40B4-BE49-F238E27FC236}">
                <a16:creationId xmlns:a16="http://schemas.microsoft.com/office/drawing/2014/main" id="{48FE7CA8-BED5-80EF-F9F8-8F1BDF71A4AE}"/>
              </a:ext>
            </a:extLst>
          </p:cNvPr>
          <p:cNvSpPr txBox="1"/>
          <p:nvPr/>
        </p:nvSpPr>
        <p:spPr>
          <a:xfrm>
            <a:off x="7733957" y="4728197"/>
            <a:ext cx="2122956"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ＩＣＴ端末を活用して日常生活の中で力の分解の原理が利用されている場面を見付け、写真や図に力の矢印を書いて説明できるようにする。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19" name="テキスト ボックス 18">
            <a:extLst>
              <a:ext uri="{FF2B5EF4-FFF2-40B4-BE49-F238E27FC236}">
                <a16:creationId xmlns:a16="http://schemas.microsoft.com/office/drawing/2014/main" id="{812CCADC-BBE3-1AA6-BB56-E6EB9BB728C2}"/>
              </a:ext>
            </a:extLst>
          </p:cNvPr>
          <p:cNvSpPr txBox="1"/>
          <p:nvPr/>
        </p:nvSpPr>
        <p:spPr>
          <a:xfrm>
            <a:off x="4826263" y="2035219"/>
            <a:ext cx="2637889" cy="492443"/>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で予想を立て、</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実験方法を考える</a:t>
            </a:r>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103027" y="5448841"/>
            <a:ext cx="2629486" cy="861774"/>
          </a:xfrm>
          <a:prstGeom prst="rect">
            <a:avLst/>
          </a:prstGeom>
          <a:solidFill>
            <a:schemeClr val="bg1"/>
          </a:solidFill>
          <a:ln w="38100">
            <a:solidFill>
              <a:srgbClr val="0033CC"/>
            </a:solidFill>
          </a:ln>
        </p:spPr>
        <p:txBody>
          <a:bodyPr wrap="square" rtlCol="0">
            <a:spAutoFit/>
          </a:bodyPr>
          <a:lstStyle/>
          <a:p>
            <a:r>
              <a:rPr lang="ja-JP" altLang="en-US" sz="1000" dirty="0"/>
              <a:t>物を楽に運ぶためには、２人で同じ向きに力を加えると楽に運ぶことができる。その時、２つの力が一直線上にあるときが一番楽に運べる。２つの力の角度が小さくなっていくほど、必要な力は小さくなっていく。</a:t>
            </a:r>
            <a:endParaRPr lang="en-US" altLang="ja-JP" sz="1000" dirty="0"/>
          </a:p>
        </p:txBody>
      </p:sp>
      <p:pic>
        <p:nvPicPr>
          <p:cNvPr id="30" name="図 29">
            <a:extLst>
              <a:ext uri="{FF2B5EF4-FFF2-40B4-BE49-F238E27FC236}">
                <a16:creationId xmlns:a16="http://schemas.microsoft.com/office/drawing/2014/main" id="{CAE07F6A-5527-746A-EEB7-E79056D2C2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073" y="2682923"/>
            <a:ext cx="681133" cy="834280"/>
          </a:xfrm>
          <a:prstGeom prst="rect">
            <a:avLst/>
          </a:prstGeom>
        </p:spPr>
      </p:pic>
      <p:sp>
        <p:nvSpPr>
          <p:cNvPr id="39" name="吹き出し: 角を丸めた四角形 38">
            <a:extLst>
              <a:ext uri="{FF2B5EF4-FFF2-40B4-BE49-F238E27FC236}">
                <a16:creationId xmlns:a16="http://schemas.microsoft.com/office/drawing/2014/main" id="{2AB1A198-7E34-F980-F6A4-E6D61A288947}"/>
              </a:ext>
            </a:extLst>
          </p:cNvPr>
          <p:cNvSpPr/>
          <p:nvPr/>
        </p:nvSpPr>
        <p:spPr>
          <a:xfrm>
            <a:off x="3478487" y="2875028"/>
            <a:ext cx="1180219" cy="688841"/>
          </a:xfrm>
          <a:prstGeom prst="wedgeRoundRectCallout">
            <a:avLst>
              <a:gd name="adj1" fmla="val -59386"/>
              <a:gd name="adj2" fmla="val -13953"/>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２人で運んだ方が１人のときよりも、楽に運ぶことができたな。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46" name="テキスト ボックス 45">
            <a:extLst>
              <a:ext uri="{FF2B5EF4-FFF2-40B4-BE49-F238E27FC236}">
                <a16:creationId xmlns:a16="http://schemas.microsoft.com/office/drawing/2014/main" id="{59A2548E-4BA5-F031-DEE7-682176F46219}"/>
              </a:ext>
            </a:extLst>
          </p:cNvPr>
          <p:cNvSpPr txBox="1"/>
          <p:nvPr/>
        </p:nvSpPr>
        <p:spPr>
          <a:xfrm>
            <a:off x="2846914" y="4012332"/>
            <a:ext cx="4114495"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で実験の結果の表し方を考える</a:t>
            </a:r>
            <a:endParaRPr lang="en-US" altLang="ja-JP" sz="1200" dirty="0">
              <a:latin typeface="HG丸ｺﾞｼｯｸM-PRO" panose="020F0600000000000000" pitchFamily="50" charset="-128"/>
              <a:ea typeface="HG丸ｺﾞｼｯｸM-PRO" panose="020F0600000000000000" pitchFamily="50" charset="-128"/>
            </a:endParaRPr>
          </a:p>
        </p:txBody>
      </p:sp>
      <p:grpSp>
        <p:nvGrpSpPr>
          <p:cNvPr id="62" name="グループ化 61">
            <a:extLst>
              <a:ext uri="{FF2B5EF4-FFF2-40B4-BE49-F238E27FC236}">
                <a16:creationId xmlns:a16="http://schemas.microsoft.com/office/drawing/2014/main" id="{3F46AB3C-A90F-166B-D814-950AA3951597}"/>
              </a:ext>
            </a:extLst>
          </p:cNvPr>
          <p:cNvGrpSpPr/>
          <p:nvPr/>
        </p:nvGrpSpPr>
        <p:grpSpPr>
          <a:xfrm>
            <a:off x="3014845" y="2014319"/>
            <a:ext cx="1653493" cy="960628"/>
            <a:chOff x="3667820" y="1676018"/>
            <a:chExt cx="2066230" cy="1206512"/>
          </a:xfrm>
        </p:grpSpPr>
        <p:pic>
          <p:nvPicPr>
            <p:cNvPr id="21" name="図 20">
              <a:extLst>
                <a:ext uri="{FF2B5EF4-FFF2-40B4-BE49-F238E27FC236}">
                  <a16:creationId xmlns:a16="http://schemas.microsoft.com/office/drawing/2014/main" id="{D8299DB1-6318-E7D4-60FF-884FDC53AE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7820" y="1690856"/>
              <a:ext cx="938776" cy="938776"/>
            </a:xfrm>
            <a:prstGeom prst="rect">
              <a:avLst/>
            </a:prstGeom>
          </p:spPr>
        </p:pic>
        <p:pic>
          <p:nvPicPr>
            <p:cNvPr id="47" name="図 46">
              <a:extLst>
                <a:ext uri="{FF2B5EF4-FFF2-40B4-BE49-F238E27FC236}">
                  <a16:creationId xmlns:a16="http://schemas.microsoft.com/office/drawing/2014/main" id="{5E6AA7AE-BFA4-F906-818A-F2FA382883B2}"/>
                </a:ext>
              </a:extLst>
            </p:cNvPr>
            <p:cNvPicPr>
              <a:picLocks noChangeAspect="1"/>
            </p:cNvPicPr>
            <p:nvPr/>
          </p:nvPicPr>
          <p:blipFill rotWithShape="1">
            <a:blip r:embed="rId4">
              <a:extLst>
                <a:ext uri="{28A0092B-C50C-407E-A947-70E740481C1C}">
                  <a14:useLocalDpi xmlns:a14="http://schemas.microsoft.com/office/drawing/2010/main" val="0"/>
                </a:ext>
              </a:extLst>
            </a:blip>
            <a:srcRect l="2319" r="52968"/>
            <a:stretch/>
          </p:blipFill>
          <p:spPr>
            <a:xfrm>
              <a:off x="5016411" y="1676018"/>
              <a:ext cx="706649" cy="938776"/>
            </a:xfrm>
            <a:prstGeom prst="rect">
              <a:avLst/>
            </a:prstGeom>
            <a:scene3d>
              <a:camera prst="orthographicFront">
                <a:rot lat="0" lon="10800000" rev="0"/>
              </a:camera>
              <a:lightRig rig="threePt" dir="t"/>
            </a:scene3d>
          </p:spPr>
        </p:pic>
        <p:pic>
          <p:nvPicPr>
            <p:cNvPr id="25" name="図 24">
              <a:extLst>
                <a:ext uri="{FF2B5EF4-FFF2-40B4-BE49-F238E27FC236}">
                  <a16:creationId xmlns:a16="http://schemas.microsoft.com/office/drawing/2014/main" id="{000C49F4-69D6-2173-E43D-401E9259E003}"/>
                </a:ext>
              </a:extLst>
            </p:cNvPr>
            <p:cNvPicPr>
              <a:picLocks noChangeAspect="1"/>
            </p:cNvPicPr>
            <p:nvPr/>
          </p:nvPicPr>
          <p:blipFill rotWithShape="1">
            <a:blip r:embed="rId4">
              <a:extLst>
                <a:ext uri="{28A0092B-C50C-407E-A947-70E740481C1C}">
                  <a14:useLocalDpi xmlns:a14="http://schemas.microsoft.com/office/drawing/2010/main" val="0"/>
                </a:ext>
              </a:extLst>
            </a:blip>
            <a:srcRect l="50636"/>
            <a:stretch/>
          </p:blipFill>
          <p:spPr>
            <a:xfrm>
              <a:off x="4837185" y="1970272"/>
              <a:ext cx="758125" cy="912258"/>
            </a:xfrm>
            <a:prstGeom prst="rect">
              <a:avLst/>
            </a:prstGeom>
          </p:spPr>
        </p:pic>
        <p:cxnSp>
          <p:nvCxnSpPr>
            <p:cNvPr id="49" name="直線コネクタ 48">
              <a:extLst>
                <a:ext uri="{FF2B5EF4-FFF2-40B4-BE49-F238E27FC236}">
                  <a16:creationId xmlns:a16="http://schemas.microsoft.com/office/drawing/2014/main" id="{A9E2239E-7C2B-8CDF-70F6-A61DC5BD6105}"/>
                </a:ext>
              </a:extLst>
            </p:cNvPr>
            <p:cNvCxnSpPr/>
            <p:nvPr/>
          </p:nvCxnSpPr>
          <p:spPr>
            <a:xfrm flipV="1">
              <a:off x="4415940" y="2076450"/>
              <a:ext cx="600471" cy="75008"/>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51" name="直線コネクタ 50">
              <a:extLst>
                <a:ext uri="{FF2B5EF4-FFF2-40B4-BE49-F238E27FC236}">
                  <a16:creationId xmlns:a16="http://schemas.microsoft.com/office/drawing/2014/main" id="{F0B522AA-51DF-010E-25E0-90FDCDFA3F11}"/>
                </a:ext>
              </a:extLst>
            </p:cNvPr>
            <p:cNvCxnSpPr>
              <a:cxnSpLocks/>
            </p:cNvCxnSpPr>
            <p:nvPr/>
          </p:nvCxnSpPr>
          <p:spPr>
            <a:xfrm>
              <a:off x="4415940" y="2151458"/>
              <a:ext cx="522677" cy="197436"/>
            </a:xfrm>
            <a:prstGeom prst="line">
              <a:avLst/>
            </a:prstGeom>
            <a:ln w="57150"/>
          </p:spPr>
          <p:style>
            <a:lnRef idx="3">
              <a:schemeClr val="accent2"/>
            </a:lnRef>
            <a:fillRef idx="0">
              <a:schemeClr val="accent2"/>
            </a:fillRef>
            <a:effectRef idx="2">
              <a:schemeClr val="accent2"/>
            </a:effectRef>
            <a:fontRef idx="minor">
              <a:schemeClr val="tx1"/>
            </a:fontRef>
          </p:style>
        </p:cxnSp>
        <p:sp>
          <p:nvSpPr>
            <p:cNvPr id="54" name="フリーフォーム: 図形 53">
              <a:extLst>
                <a:ext uri="{FF2B5EF4-FFF2-40B4-BE49-F238E27FC236}">
                  <a16:creationId xmlns:a16="http://schemas.microsoft.com/office/drawing/2014/main" id="{9DED94BB-A386-DC73-2563-CC73FC402961}"/>
                </a:ext>
              </a:extLst>
            </p:cNvPr>
            <p:cNvSpPr/>
            <p:nvPr/>
          </p:nvSpPr>
          <p:spPr>
            <a:xfrm>
              <a:off x="5314950" y="2105025"/>
              <a:ext cx="419100" cy="371500"/>
            </a:xfrm>
            <a:custGeom>
              <a:avLst/>
              <a:gdLst>
                <a:gd name="connsiteX0" fmla="*/ 0 w 419100"/>
                <a:gd name="connsiteY0" fmla="*/ 0 h 371500"/>
                <a:gd name="connsiteX1" fmla="*/ 123825 w 419100"/>
                <a:gd name="connsiteY1" fmla="*/ 9525 h 371500"/>
                <a:gd name="connsiteX2" fmla="*/ 152400 w 419100"/>
                <a:gd name="connsiteY2" fmla="*/ 38100 h 371500"/>
                <a:gd name="connsiteX3" fmla="*/ 171450 w 419100"/>
                <a:gd name="connsiteY3" fmla="*/ 76200 h 371500"/>
                <a:gd name="connsiteX4" fmla="*/ 190500 w 419100"/>
                <a:gd name="connsiteY4" fmla="*/ 104775 h 371500"/>
                <a:gd name="connsiteX5" fmla="*/ 200025 w 419100"/>
                <a:gd name="connsiteY5" fmla="*/ 161925 h 371500"/>
                <a:gd name="connsiteX6" fmla="*/ 209550 w 419100"/>
                <a:gd name="connsiteY6" fmla="*/ 228600 h 371500"/>
                <a:gd name="connsiteX7" fmla="*/ 228600 w 419100"/>
                <a:gd name="connsiteY7" fmla="*/ 257175 h 371500"/>
                <a:gd name="connsiteX8" fmla="*/ 266700 w 419100"/>
                <a:gd name="connsiteY8" fmla="*/ 323850 h 371500"/>
                <a:gd name="connsiteX9" fmla="*/ 381000 w 419100"/>
                <a:gd name="connsiteY9" fmla="*/ 361950 h 371500"/>
                <a:gd name="connsiteX10" fmla="*/ 419100 w 419100"/>
                <a:gd name="connsiteY10" fmla="*/ 371475 h 3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9100" h="371500">
                  <a:moveTo>
                    <a:pt x="0" y="0"/>
                  </a:moveTo>
                  <a:cubicBezTo>
                    <a:pt x="41275" y="3175"/>
                    <a:pt x="83664" y="-515"/>
                    <a:pt x="123825" y="9525"/>
                  </a:cubicBezTo>
                  <a:cubicBezTo>
                    <a:pt x="136893" y="12792"/>
                    <a:pt x="144570" y="27139"/>
                    <a:pt x="152400" y="38100"/>
                  </a:cubicBezTo>
                  <a:cubicBezTo>
                    <a:pt x="160653" y="49654"/>
                    <a:pt x="164405" y="63872"/>
                    <a:pt x="171450" y="76200"/>
                  </a:cubicBezTo>
                  <a:cubicBezTo>
                    <a:pt x="177130" y="86139"/>
                    <a:pt x="184150" y="95250"/>
                    <a:pt x="190500" y="104775"/>
                  </a:cubicBezTo>
                  <a:cubicBezTo>
                    <a:pt x="193675" y="123825"/>
                    <a:pt x="197088" y="142837"/>
                    <a:pt x="200025" y="161925"/>
                  </a:cubicBezTo>
                  <a:cubicBezTo>
                    <a:pt x="203439" y="184115"/>
                    <a:pt x="203099" y="207096"/>
                    <a:pt x="209550" y="228600"/>
                  </a:cubicBezTo>
                  <a:cubicBezTo>
                    <a:pt x="212839" y="239565"/>
                    <a:pt x="222920" y="247236"/>
                    <a:pt x="228600" y="257175"/>
                  </a:cubicBezTo>
                  <a:cubicBezTo>
                    <a:pt x="235072" y="268501"/>
                    <a:pt x="254042" y="313302"/>
                    <a:pt x="266700" y="323850"/>
                  </a:cubicBezTo>
                  <a:cubicBezTo>
                    <a:pt x="295339" y="347715"/>
                    <a:pt x="351651" y="352167"/>
                    <a:pt x="381000" y="361950"/>
                  </a:cubicBezTo>
                  <a:cubicBezTo>
                    <a:pt x="412587" y="372479"/>
                    <a:pt x="399535" y="371475"/>
                    <a:pt x="419100" y="371475"/>
                  </a:cubicBezTo>
                </a:path>
              </a:pathLst>
            </a:custGeom>
            <a:ln w="57150"/>
          </p:spPr>
          <p:style>
            <a:lnRef idx="3">
              <a:schemeClr val="accent2"/>
            </a:lnRef>
            <a:fillRef idx="0">
              <a:schemeClr val="accent2"/>
            </a:fillRef>
            <a:effectRef idx="2">
              <a:schemeClr val="accent2"/>
            </a:effectRef>
            <a:fontRef idx="minor">
              <a:schemeClr val="tx1"/>
            </a:fontRef>
          </p:style>
          <p:txBody>
            <a:bodyPr rtlCol="0" anchor="ctr"/>
            <a:lstStyle/>
            <a:p>
              <a:pPr algn="ctr"/>
              <a:endParaRPr lang="ja-JP" altLang="en-US" sz="1463"/>
            </a:p>
          </p:txBody>
        </p:sp>
        <p:sp>
          <p:nvSpPr>
            <p:cNvPr id="56" name="フリーフォーム: 図形 55">
              <a:extLst>
                <a:ext uri="{FF2B5EF4-FFF2-40B4-BE49-F238E27FC236}">
                  <a16:creationId xmlns:a16="http://schemas.microsoft.com/office/drawing/2014/main" id="{E3B98DF7-539A-B619-E6C8-6FDBB0ECDC55}"/>
                </a:ext>
              </a:extLst>
            </p:cNvPr>
            <p:cNvSpPr/>
            <p:nvPr/>
          </p:nvSpPr>
          <p:spPr>
            <a:xfrm>
              <a:off x="5124450" y="2409825"/>
              <a:ext cx="400050" cy="323850"/>
            </a:xfrm>
            <a:custGeom>
              <a:avLst/>
              <a:gdLst>
                <a:gd name="connsiteX0" fmla="*/ 0 w 400050"/>
                <a:gd name="connsiteY0" fmla="*/ 0 h 323850"/>
                <a:gd name="connsiteX1" fmla="*/ 47625 w 400050"/>
                <a:gd name="connsiteY1" fmla="*/ 28575 h 323850"/>
                <a:gd name="connsiteX2" fmla="*/ 85725 w 400050"/>
                <a:gd name="connsiteY2" fmla="*/ 57150 h 323850"/>
                <a:gd name="connsiteX3" fmla="*/ 123825 w 400050"/>
                <a:gd name="connsiteY3" fmla="*/ 66675 h 323850"/>
                <a:gd name="connsiteX4" fmla="*/ 161925 w 400050"/>
                <a:gd name="connsiteY4" fmla="*/ 114300 h 323850"/>
                <a:gd name="connsiteX5" fmla="*/ 190500 w 400050"/>
                <a:gd name="connsiteY5" fmla="*/ 133350 h 323850"/>
                <a:gd name="connsiteX6" fmla="*/ 247650 w 400050"/>
                <a:gd name="connsiteY6" fmla="*/ 180975 h 323850"/>
                <a:gd name="connsiteX7" fmla="*/ 257175 w 400050"/>
                <a:gd name="connsiteY7" fmla="*/ 238125 h 323850"/>
                <a:gd name="connsiteX8" fmla="*/ 314325 w 400050"/>
                <a:gd name="connsiteY8" fmla="*/ 304800 h 323850"/>
                <a:gd name="connsiteX9" fmla="*/ 371475 w 400050"/>
                <a:gd name="connsiteY9" fmla="*/ 314325 h 323850"/>
                <a:gd name="connsiteX10" fmla="*/ 400050 w 400050"/>
                <a:gd name="connsiteY10" fmla="*/ 32385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0050" h="323850">
                  <a:moveTo>
                    <a:pt x="0" y="0"/>
                  </a:moveTo>
                  <a:cubicBezTo>
                    <a:pt x="15875" y="9525"/>
                    <a:pt x="32221" y="18306"/>
                    <a:pt x="47625" y="28575"/>
                  </a:cubicBezTo>
                  <a:cubicBezTo>
                    <a:pt x="60834" y="37381"/>
                    <a:pt x="71526" y="50050"/>
                    <a:pt x="85725" y="57150"/>
                  </a:cubicBezTo>
                  <a:cubicBezTo>
                    <a:pt x="97434" y="63004"/>
                    <a:pt x="111125" y="63500"/>
                    <a:pt x="123825" y="66675"/>
                  </a:cubicBezTo>
                  <a:cubicBezTo>
                    <a:pt x="136525" y="82550"/>
                    <a:pt x="147550" y="99925"/>
                    <a:pt x="161925" y="114300"/>
                  </a:cubicBezTo>
                  <a:cubicBezTo>
                    <a:pt x="170020" y="122395"/>
                    <a:pt x="182405" y="125255"/>
                    <a:pt x="190500" y="133350"/>
                  </a:cubicBezTo>
                  <a:cubicBezTo>
                    <a:pt x="244352" y="187202"/>
                    <a:pt x="165913" y="140107"/>
                    <a:pt x="247650" y="180975"/>
                  </a:cubicBezTo>
                  <a:cubicBezTo>
                    <a:pt x="250825" y="200025"/>
                    <a:pt x="251068" y="219803"/>
                    <a:pt x="257175" y="238125"/>
                  </a:cubicBezTo>
                  <a:cubicBezTo>
                    <a:pt x="262891" y="255274"/>
                    <a:pt x="304681" y="299978"/>
                    <a:pt x="314325" y="304800"/>
                  </a:cubicBezTo>
                  <a:cubicBezTo>
                    <a:pt x="331599" y="313437"/>
                    <a:pt x="352622" y="310135"/>
                    <a:pt x="371475" y="314325"/>
                  </a:cubicBezTo>
                  <a:cubicBezTo>
                    <a:pt x="381276" y="316503"/>
                    <a:pt x="400050" y="323850"/>
                    <a:pt x="400050" y="323850"/>
                  </a:cubicBezTo>
                </a:path>
              </a:pathLst>
            </a:custGeom>
            <a:ln w="57150"/>
          </p:spPr>
          <p:style>
            <a:lnRef idx="3">
              <a:schemeClr val="accent2"/>
            </a:lnRef>
            <a:fillRef idx="0">
              <a:schemeClr val="accent2"/>
            </a:fillRef>
            <a:effectRef idx="2">
              <a:schemeClr val="accent2"/>
            </a:effectRef>
            <a:fontRef idx="minor">
              <a:schemeClr val="tx1"/>
            </a:fontRef>
          </p:style>
          <p:txBody>
            <a:bodyPr rtlCol="0" anchor="ctr"/>
            <a:lstStyle/>
            <a:p>
              <a:pPr algn="ctr"/>
              <a:endParaRPr lang="ja-JP" altLang="en-US" sz="1463"/>
            </a:p>
          </p:txBody>
        </p:sp>
      </p:grpSp>
      <p:sp>
        <p:nvSpPr>
          <p:cNvPr id="57" name="吹き出し: 角を丸めた四角形 56">
            <a:extLst>
              <a:ext uri="{FF2B5EF4-FFF2-40B4-BE49-F238E27FC236}">
                <a16:creationId xmlns:a16="http://schemas.microsoft.com/office/drawing/2014/main" id="{8741E4D5-5104-4AE2-521F-697EF9AF65E9}"/>
              </a:ext>
            </a:extLst>
          </p:cNvPr>
          <p:cNvSpPr/>
          <p:nvPr/>
        </p:nvSpPr>
        <p:spPr>
          <a:xfrm>
            <a:off x="2897989" y="3613076"/>
            <a:ext cx="2018215" cy="370370"/>
          </a:xfrm>
          <a:prstGeom prst="wedgeRoundRectCallout">
            <a:avLst>
              <a:gd name="adj1" fmla="val -35023"/>
              <a:gd name="adj2" fmla="val -9257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ロープの角度を変えると、必要な力の大きさが変わったな。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61" name="四角形: 角を丸くする 60">
            <a:extLst>
              <a:ext uri="{FF2B5EF4-FFF2-40B4-BE49-F238E27FC236}">
                <a16:creationId xmlns:a16="http://schemas.microsoft.com/office/drawing/2014/main" id="{A324D253-3AB9-F139-2CE8-2FFB9870BDD1}"/>
              </a:ext>
            </a:extLst>
          </p:cNvPr>
          <p:cNvSpPr/>
          <p:nvPr/>
        </p:nvSpPr>
        <p:spPr>
          <a:xfrm>
            <a:off x="4734375" y="2551136"/>
            <a:ext cx="2847817" cy="100677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1300" dirty="0">
              <a:latin typeface="HG丸ｺﾞｼｯｸM-PRO" panose="020F0600000000000000" pitchFamily="50" charset="-128"/>
              <a:ea typeface="HG丸ｺﾞｼｯｸM-PRO" panose="020F0600000000000000" pitchFamily="50" charset="-128"/>
            </a:endParaRPr>
          </a:p>
        </p:txBody>
      </p:sp>
      <p:sp>
        <p:nvSpPr>
          <p:cNvPr id="58" name="テキスト ボックス 57">
            <a:extLst>
              <a:ext uri="{FF2B5EF4-FFF2-40B4-BE49-F238E27FC236}">
                <a16:creationId xmlns:a16="http://schemas.microsoft.com/office/drawing/2014/main" id="{CDEC3DE9-6C48-727D-8B60-823CDB16D358}"/>
              </a:ext>
            </a:extLst>
          </p:cNvPr>
          <p:cNvSpPr txBox="1"/>
          <p:nvPr/>
        </p:nvSpPr>
        <p:spPr>
          <a:xfrm>
            <a:off x="4663195" y="2529693"/>
            <a:ext cx="3011083" cy="523220"/>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「２つの力の</a:t>
            </a:r>
            <a:r>
              <a:rPr lang="ja-JP" altLang="en-US" sz="1400" dirty="0">
                <a:latin typeface="HGSｺﾞｼｯｸE" panose="020B0900000000000000" pitchFamily="50" charset="-128"/>
                <a:ea typeface="HGSｺﾞｼｯｸE" panose="020B0900000000000000" pitchFamily="50" charset="-128"/>
              </a:rPr>
              <a:t>角度を大きくすると</a:t>
            </a:r>
            <a:r>
              <a:rPr lang="ja-JP" altLang="en-US" sz="1200" dirty="0">
                <a:latin typeface="HG丸ｺﾞｼｯｸM-PRO" panose="020F0600000000000000" pitchFamily="50" charset="-128"/>
                <a:ea typeface="HG丸ｺﾞｼｯｸM-PRO" panose="020F0600000000000000" pitchFamily="50" charset="-128"/>
              </a:rPr>
              <a:t>、</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a:t>
            </a:r>
            <a:r>
              <a:rPr lang="ja-JP" altLang="en-US" sz="1400" dirty="0">
                <a:latin typeface="HGP創英角ｺﾞｼｯｸUB" panose="020B0900000000000000" pitchFamily="50" charset="-128"/>
                <a:ea typeface="HGP創英角ｺﾞｼｯｸUB" panose="020B0900000000000000" pitchFamily="50" charset="-128"/>
              </a:rPr>
              <a:t>引く力は大きく</a:t>
            </a:r>
            <a:r>
              <a:rPr lang="ja-JP" altLang="en-US" sz="1200" dirty="0">
                <a:latin typeface="HG丸ｺﾞｼｯｸM-PRO" panose="020F0600000000000000" pitchFamily="50" charset="-128"/>
                <a:ea typeface="HG丸ｺﾞｼｯｸM-PRO" panose="020F0600000000000000" pitchFamily="50" charset="-128"/>
              </a:rPr>
              <a:t>なると思う。」</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59" name="四角形: 角を丸くする 58">
            <a:extLst>
              <a:ext uri="{FF2B5EF4-FFF2-40B4-BE49-F238E27FC236}">
                <a16:creationId xmlns:a16="http://schemas.microsoft.com/office/drawing/2014/main" id="{C3C5EE1C-53C4-0B0B-3745-85EEB1522486}"/>
              </a:ext>
            </a:extLst>
          </p:cNvPr>
          <p:cNvSpPr/>
          <p:nvPr/>
        </p:nvSpPr>
        <p:spPr>
          <a:xfrm>
            <a:off x="4788431" y="3060440"/>
            <a:ext cx="1277248" cy="450049"/>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400" dirty="0">
                <a:latin typeface="HGPｺﾞｼｯｸE" panose="020B0900000000000000" pitchFamily="50" charset="-128"/>
                <a:ea typeface="HGPｺﾞｼｯｸE" panose="020B0900000000000000" pitchFamily="50" charset="-128"/>
              </a:rPr>
              <a:t>変化させる量</a:t>
            </a:r>
            <a:r>
              <a:rPr lang="ja-JP" altLang="en-US" sz="1200" dirty="0">
                <a:latin typeface="HGPｺﾞｼｯｸE" panose="020B0900000000000000" pitchFamily="50" charset="-128"/>
                <a:ea typeface="HGPｺﾞｼｯｸE" panose="020B0900000000000000" pitchFamily="50" charset="-128"/>
              </a:rPr>
              <a:t>　</a:t>
            </a:r>
            <a:endParaRPr lang="en-US" altLang="ja-JP" sz="1200" dirty="0">
              <a:latin typeface="HGPｺﾞｼｯｸE" panose="020B0900000000000000" pitchFamily="50" charset="-128"/>
              <a:ea typeface="HGPｺﾞｼｯｸE" panose="020B0900000000000000" pitchFamily="50" charset="-128"/>
            </a:endParaRPr>
          </a:p>
          <a:p>
            <a:pPr algn="ctr"/>
            <a:r>
              <a:rPr lang="ja-JP" altLang="en-US" sz="1200" dirty="0">
                <a:latin typeface="HG丸ｺﾞｼｯｸM-PRO" panose="020F0600000000000000" pitchFamily="50" charset="-128"/>
                <a:ea typeface="HG丸ｺﾞｼｯｸM-PRO" panose="020F0600000000000000" pitchFamily="50" charset="-128"/>
              </a:rPr>
              <a:t>２つの力の角度</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60" name="四角形: 角を丸くする 59">
            <a:extLst>
              <a:ext uri="{FF2B5EF4-FFF2-40B4-BE49-F238E27FC236}">
                <a16:creationId xmlns:a16="http://schemas.microsoft.com/office/drawing/2014/main" id="{EF829B98-2827-6F04-F7E8-1604A03F051E}"/>
              </a:ext>
            </a:extLst>
          </p:cNvPr>
          <p:cNvSpPr/>
          <p:nvPr/>
        </p:nvSpPr>
        <p:spPr>
          <a:xfrm>
            <a:off x="6285146" y="3058101"/>
            <a:ext cx="1215275" cy="45230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400" dirty="0">
                <a:latin typeface="HGPｺﾞｼｯｸE" panose="020B0900000000000000" pitchFamily="50" charset="-128"/>
                <a:ea typeface="HGPｺﾞｼｯｸE" panose="020B0900000000000000" pitchFamily="50" charset="-128"/>
              </a:rPr>
              <a:t>変化する量　</a:t>
            </a:r>
            <a:r>
              <a:rPr lang="ja-JP" altLang="en-US" sz="1000" dirty="0">
                <a:latin typeface="HGPｺﾞｼｯｸE" panose="020B0900000000000000" pitchFamily="50" charset="-128"/>
                <a:ea typeface="HGPｺﾞｼｯｸE" panose="020B0900000000000000" pitchFamily="50" charset="-128"/>
              </a:rPr>
              <a:t>　</a:t>
            </a:r>
            <a:endParaRPr lang="en-US" altLang="ja-JP" sz="1000" dirty="0">
              <a:latin typeface="HGPｺﾞｼｯｸE" panose="020B0900000000000000" pitchFamily="50" charset="-128"/>
              <a:ea typeface="HGPｺﾞｼｯｸE" panose="020B0900000000000000" pitchFamily="50" charset="-128"/>
            </a:endParaRPr>
          </a:p>
          <a:p>
            <a:pPr algn="ctr"/>
            <a:r>
              <a:rPr lang="ja-JP" altLang="en-US" sz="1000" dirty="0">
                <a:latin typeface="HGPｺﾞｼｯｸE" panose="020B0900000000000000" pitchFamily="50" charset="-128"/>
                <a:ea typeface="HGPｺﾞｼｯｸE" panose="020B09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引く力</a:t>
            </a:r>
            <a:r>
              <a:rPr lang="ja-JP" altLang="en-US" sz="1200" dirty="0">
                <a:latin typeface="HGPｺﾞｼｯｸE" panose="020B0900000000000000" pitchFamily="50" charset="-128"/>
                <a:ea typeface="HGPｺﾞｼｯｸE" panose="020B0900000000000000" pitchFamily="50" charset="-128"/>
              </a:rPr>
              <a:t>　</a:t>
            </a:r>
            <a:endParaRPr lang="en-US" altLang="ja-JP" sz="1000" dirty="0">
              <a:latin typeface="HG丸ｺﾞｼｯｸM-PRO" panose="020F0600000000000000" pitchFamily="50" charset="-128"/>
              <a:ea typeface="HG丸ｺﾞｼｯｸM-PRO" panose="020F0600000000000000" pitchFamily="50" charset="-128"/>
            </a:endParaRPr>
          </a:p>
        </p:txBody>
      </p:sp>
      <p:grpSp>
        <p:nvGrpSpPr>
          <p:cNvPr id="77" name="グループ化 76">
            <a:extLst>
              <a:ext uri="{FF2B5EF4-FFF2-40B4-BE49-F238E27FC236}">
                <a16:creationId xmlns:a16="http://schemas.microsoft.com/office/drawing/2014/main" id="{5CC70061-7937-DA09-4F87-46815F9291F2}"/>
              </a:ext>
            </a:extLst>
          </p:cNvPr>
          <p:cNvGrpSpPr/>
          <p:nvPr/>
        </p:nvGrpSpPr>
        <p:grpSpPr>
          <a:xfrm>
            <a:off x="3014845" y="5784754"/>
            <a:ext cx="449363" cy="759978"/>
            <a:chOff x="4076965" y="4571265"/>
            <a:chExt cx="557068" cy="762735"/>
          </a:xfrm>
        </p:grpSpPr>
        <p:cxnSp>
          <p:nvCxnSpPr>
            <p:cNvPr id="64" name="直線矢印コネクタ 63">
              <a:extLst>
                <a:ext uri="{FF2B5EF4-FFF2-40B4-BE49-F238E27FC236}">
                  <a16:creationId xmlns:a16="http://schemas.microsoft.com/office/drawing/2014/main" id="{B4F66F64-3B3D-822B-E734-DEBF8313604E}"/>
                </a:ext>
              </a:extLst>
            </p:cNvPr>
            <p:cNvCxnSpPr/>
            <p:nvPr/>
          </p:nvCxnSpPr>
          <p:spPr>
            <a:xfrm flipH="1">
              <a:off x="4076965" y="4572000"/>
              <a:ext cx="279956" cy="395125"/>
            </a:xfrm>
            <a:prstGeom prst="straightConnector1">
              <a:avLst/>
            </a:prstGeom>
            <a:ln w="38100" cmpd="sng">
              <a:tailEnd type="triangle"/>
            </a:ln>
          </p:spPr>
          <p:style>
            <a:lnRef idx="3">
              <a:schemeClr val="accent1"/>
            </a:lnRef>
            <a:fillRef idx="0">
              <a:schemeClr val="accent1"/>
            </a:fillRef>
            <a:effectRef idx="2">
              <a:schemeClr val="accent1"/>
            </a:effectRef>
            <a:fontRef idx="minor">
              <a:schemeClr val="tx1"/>
            </a:fontRef>
          </p:style>
        </p:cxnSp>
        <p:cxnSp>
          <p:nvCxnSpPr>
            <p:cNvPr id="65" name="直線矢印コネクタ 64">
              <a:extLst>
                <a:ext uri="{FF2B5EF4-FFF2-40B4-BE49-F238E27FC236}">
                  <a16:creationId xmlns:a16="http://schemas.microsoft.com/office/drawing/2014/main" id="{9F9B8ECF-DC92-BFFD-FE6E-8896DBA85F60}"/>
                </a:ext>
              </a:extLst>
            </p:cNvPr>
            <p:cNvCxnSpPr>
              <a:cxnSpLocks/>
            </p:cNvCxnSpPr>
            <p:nvPr/>
          </p:nvCxnSpPr>
          <p:spPr>
            <a:xfrm>
              <a:off x="4347251" y="4571265"/>
              <a:ext cx="286782" cy="369676"/>
            </a:xfrm>
            <a:prstGeom prst="straightConnector1">
              <a:avLst/>
            </a:prstGeom>
            <a:ln w="38100" cmpd="sng">
              <a:bevel/>
              <a:tailEnd type="triangle"/>
            </a:ln>
          </p:spPr>
          <p:style>
            <a:lnRef idx="3">
              <a:schemeClr val="accent1"/>
            </a:lnRef>
            <a:fillRef idx="0">
              <a:schemeClr val="accent1"/>
            </a:fillRef>
            <a:effectRef idx="2">
              <a:schemeClr val="accent1"/>
            </a:effectRef>
            <a:fontRef idx="minor">
              <a:schemeClr val="tx1"/>
            </a:fontRef>
          </p:style>
        </p:cxnSp>
        <p:cxnSp>
          <p:nvCxnSpPr>
            <p:cNvPr id="69" name="直線矢印コネクタ 68">
              <a:extLst>
                <a:ext uri="{FF2B5EF4-FFF2-40B4-BE49-F238E27FC236}">
                  <a16:creationId xmlns:a16="http://schemas.microsoft.com/office/drawing/2014/main" id="{AC35EE8A-2B6F-340C-2582-A1F31EB6ACAC}"/>
                </a:ext>
              </a:extLst>
            </p:cNvPr>
            <p:cNvCxnSpPr>
              <a:cxnSpLocks/>
            </p:cNvCxnSpPr>
            <p:nvPr/>
          </p:nvCxnSpPr>
          <p:spPr>
            <a:xfrm>
              <a:off x="4356776" y="4584131"/>
              <a:ext cx="145" cy="749869"/>
            </a:xfrm>
            <a:prstGeom prst="straightConnector1">
              <a:avLst/>
            </a:prstGeom>
            <a:ln w="38100" cmpd="sng">
              <a:solidFill>
                <a:srgbClr val="FF5050"/>
              </a:solidFill>
              <a:bevel/>
              <a:headEnd type="oval"/>
              <a:tailEnd type="triangle"/>
            </a:ln>
          </p:spPr>
          <p:style>
            <a:lnRef idx="3">
              <a:schemeClr val="accent1"/>
            </a:lnRef>
            <a:fillRef idx="0">
              <a:schemeClr val="accent1"/>
            </a:fillRef>
            <a:effectRef idx="2">
              <a:schemeClr val="accent1"/>
            </a:effectRef>
            <a:fontRef idx="minor">
              <a:schemeClr val="tx1"/>
            </a:fontRef>
          </p:style>
        </p:cxnSp>
      </p:grpSp>
      <p:grpSp>
        <p:nvGrpSpPr>
          <p:cNvPr id="27" name="グループ化 26">
            <a:extLst>
              <a:ext uri="{FF2B5EF4-FFF2-40B4-BE49-F238E27FC236}">
                <a16:creationId xmlns:a16="http://schemas.microsoft.com/office/drawing/2014/main" id="{1090E643-2DC3-167A-8EB4-D277A5AD175C}"/>
              </a:ext>
            </a:extLst>
          </p:cNvPr>
          <p:cNvGrpSpPr/>
          <p:nvPr/>
        </p:nvGrpSpPr>
        <p:grpSpPr>
          <a:xfrm>
            <a:off x="3571916" y="5798958"/>
            <a:ext cx="1190617" cy="755262"/>
            <a:chOff x="5380485" y="4388979"/>
            <a:chExt cx="1190617" cy="755262"/>
          </a:xfrm>
        </p:grpSpPr>
        <p:grpSp>
          <p:nvGrpSpPr>
            <p:cNvPr id="98" name="グループ化 97">
              <a:extLst>
                <a:ext uri="{FF2B5EF4-FFF2-40B4-BE49-F238E27FC236}">
                  <a16:creationId xmlns:a16="http://schemas.microsoft.com/office/drawing/2014/main" id="{2977D3D2-F3E7-FD49-AAFD-241A5C0B8927}"/>
                </a:ext>
              </a:extLst>
            </p:cNvPr>
            <p:cNvGrpSpPr/>
            <p:nvPr/>
          </p:nvGrpSpPr>
          <p:grpSpPr>
            <a:xfrm>
              <a:off x="5380485" y="4388979"/>
              <a:ext cx="1190617" cy="392171"/>
              <a:chOff x="4568993" y="4295333"/>
              <a:chExt cx="1465375" cy="482672"/>
            </a:xfrm>
          </p:grpSpPr>
          <p:cxnSp>
            <p:nvCxnSpPr>
              <p:cNvPr id="78" name="直線矢印コネクタ 77">
                <a:extLst>
                  <a:ext uri="{FF2B5EF4-FFF2-40B4-BE49-F238E27FC236}">
                    <a16:creationId xmlns:a16="http://schemas.microsoft.com/office/drawing/2014/main" id="{8DB9D1F2-4B73-52D3-5C9C-07BAE60004E0}"/>
                  </a:ext>
                </a:extLst>
              </p:cNvPr>
              <p:cNvCxnSpPr>
                <a:cxnSpLocks/>
              </p:cNvCxnSpPr>
              <p:nvPr/>
            </p:nvCxnSpPr>
            <p:spPr>
              <a:xfrm>
                <a:off x="5261281" y="4295333"/>
                <a:ext cx="773087" cy="482672"/>
              </a:xfrm>
              <a:prstGeom prst="straightConnector1">
                <a:avLst/>
              </a:prstGeom>
              <a:ln w="38100" cmpd="sng">
                <a:bevel/>
                <a:tailEnd type="triangle"/>
              </a:ln>
            </p:spPr>
            <p:style>
              <a:lnRef idx="3">
                <a:schemeClr val="accent1"/>
              </a:lnRef>
              <a:fillRef idx="0">
                <a:schemeClr val="accent1"/>
              </a:fillRef>
              <a:effectRef idx="2">
                <a:schemeClr val="accent1"/>
              </a:effectRef>
              <a:fontRef idx="minor">
                <a:schemeClr val="tx1"/>
              </a:fontRef>
            </p:style>
          </p:cxnSp>
          <p:cxnSp>
            <p:nvCxnSpPr>
              <p:cNvPr id="79" name="直線矢印コネクタ 78">
                <a:extLst>
                  <a:ext uri="{FF2B5EF4-FFF2-40B4-BE49-F238E27FC236}">
                    <a16:creationId xmlns:a16="http://schemas.microsoft.com/office/drawing/2014/main" id="{B2C3B5CA-D33C-BFDF-8EF3-BFACDD66C45C}"/>
                  </a:ext>
                </a:extLst>
              </p:cNvPr>
              <p:cNvCxnSpPr>
                <a:cxnSpLocks/>
              </p:cNvCxnSpPr>
              <p:nvPr/>
            </p:nvCxnSpPr>
            <p:spPr>
              <a:xfrm flipH="1">
                <a:off x="4568993" y="4321875"/>
                <a:ext cx="687882" cy="447173"/>
              </a:xfrm>
              <a:prstGeom prst="straightConnector1">
                <a:avLst/>
              </a:prstGeom>
              <a:ln w="38100" cmpd="sng">
                <a:bevel/>
                <a:tailEnd type="triangle"/>
              </a:ln>
            </p:spPr>
            <p:style>
              <a:lnRef idx="3">
                <a:schemeClr val="accent1"/>
              </a:lnRef>
              <a:fillRef idx="0">
                <a:schemeClr val="accent1"/>
              </a:fillRef>
              <a:effectRef idx="2">
                <a:schemeClr val="accent1"/>
              </a:effectRef>
              <a:fontRef idx="minor">
                <a:schemeClr val="tx1"/>
              </a:fontRef>
            </p:style>
          </p:cxnSp>
        </p:grpSp>
        <p:cxnSp>
          <p:nvCxnSpPr>
            <p:cNvPr id="80" name="直線矢印コネクタ 79">
              <a:extLst>
                <a:ext uri="{FF2B5EF4-FFF2-40B4-BE49-F238E27FC236}">
                  <a16:creationId xmlns:a16="http://schemas.microsoft.com/office/drawing/2014/main" id="{A971B76A-7D33-56CA-2F29-99AB7F775A78}"/>
                </a:ext>
              </a:extLst>
            </p:cNvPr>
            <p:cNvCxnSpPr>
              <a:cxnSpLocks/>
            </p:cNvCxnSpPr>
            <p:nvPr/>
          </p:nvCxnSpPr>
          <p:spPr>
            <a:xfrm>
              <a:off x="5954859" y="4397083"/>
              <a:ext cx="117" cy="747158"/>
            </a:xfrm>
            <a:prstGeom prst="straightConnector1">
              <a:avLst/>
            </a:prstGeom>
            <a:ln w="38100" cmpd="sng">
              <a:solidFill>
                <a:srgbClr val="FF5050"/>
              </a:solidFill>
              <a:bevel/>
              <a:headEnd type="oval"/>
              <a:tailEnd type="triangle"/>
            </a:ln>
          </p:spPr>
          <p:style>
            <a:lnRef idx="3">
              <a:schemeClr val="accent1"/>
            </a:lnRef>
            <a:fillRef idx="0">
              <a:schemeClr val="accent1"/>
            </a:fillRef>
            <a:effectRef idx="2">
              <a:schemeClr val="accent1"/>
            </a:effectRef>
            <a:fontRef idx="minor">
              <a:schemeClr val="tx1"/>
            </a:fontRef>
          </p:style>
        </p:cxnSp>
      </p:grpSp>
      <p:sp>
        <p:nvSpPr>
          <p:cNvPr id="94" name="吹き出し: 角を丸めた四角形 93">
            <a:extLst>
              <a:ext uri="{FF2B5EF4-FFF2-40B4-BE49-F238E27FC236}">
                <a16:creationId xmlns:a16="http://schemas.microsoft.com/office/drawing/2014/main" id="{FCF37014-EC21-793F-E0F4-36A91C85E6CC}"/>
              </a:ext>
            </a:extLst>
          </p:cNvPr>
          <p:cNvSpPr/>
          <p:nvPr/>
        </p:nvSpPr>
        <p:spPr>
          <a:xfrm>
            <a:off x="4796812" y="4620973"/>
            <a:ext cx="1890897" cy="591171"/>
          </a:xfrm>
          <a:prstGeom prst="wedgeRoundRectCallout">
            <a:avLst>
              <a:gd name="adj1" fmla="val 57821"/>
              <a:gd name="adj2" fmla="val -23304"/>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２つの力の合力は、２つの力の大きさを足したものにはなっていないね。</a:t>
            </a:r>
            <a:endParaRPr lang="en-US" altLang="ja-JP" sz="1000" dirty="0">
              <a:latin typeface="HG丸ｺﾞｼｯｸM-PRO" panose="020F0600000000000000" pitchFamily="50" charset="-128"/>
              <a:ea typeface="HG丸ｺﾞｼｯｸM-PRO" panose="020F0600000000000000" pitchFamily="50" charset="-128"/>
            </a:endParaRPr>
          </a:p>
        </p:txBody>
      </p:sp>
      <p:graphicFrame>
        <p:nvGraphicFramePr>
          <p:cNvPr id="96" name="表 95">
            <a:extLst>
              <a:ext uri="{FF2B5EF4-FFF2-40B4-BE49-F238E27FC236}">
                <a16:creationId xmlns:a16="http://schemas.microsoft.com/office/drawing/2014/main" id="{1AA9252D-152B-D3A4-CC5A-503450B9BAC1}"/>
              </a:ext>
            </a:extLst>
          </p:cNvPr>
          <p:cNvGraphicFramePr>
            <a:graphicFrameLocks noGrp="1"/>
          </p:cNvGraphicFramePr>
          <p:nvPr>
            <p:extLst>
              <p:ext uri="{D42A27DB-BD31-4B8C-83A1-F6EECF244321}">
                <p14:modId xmlns:p14="http://schemas.microsoft.com/office/powerpoint/2010/main" val="3336045376"/>
              </p:ext>
            </p:extLst>
          </p:nvPr>
        </p:nvGraphicFramePr>
        <p:xfrm>
          <a:off x="2948632" y="4646656"/>
          <a:ext cx="1660549" cy="951632"/>
        </p:xfrm>
        <a:graphic>
          <a:graphicData uri="http://schemas.openxmlformats.org/drawingml/2006/table">
            <a:tbl>
              <a:tblPr firstRow="1" bandRow="1">
                <a:tableStyleId>{5940675A-B579-460E-94D1-54222C63F5DA}</a:tableStyleId>
              </a:tblPr>
              <a:tblGrid>
                <a:gridCol w="387919">
                  <a:extLst>
                    <a:ext uri="{9D8B030D-6E8A-4147-A177-3AD203B41FA5}">
                      <a16:colId xmlns:a16="http://schemas.microsoft.com/office/drawing/2014/main" val="149520981"/>
                    </a:ext>
                  </a:extLst>
                </a:gridCol>
                <a:gridCol w="571204">
                  <a:extLst>
                    <a:ext uri="{9D8B030D-6E8A-4147-A177-3AD203B41FA5}">
                      <a16:colId xmlns:a16="http://schemas.microsoft.com/office/drawing/2014/main" val="3027991532"/>
                    </a:ext>
                  </a:extLst>
                </a:gridCol>
                <a:gridCol w="701426">
                  <a:extLst>
                    <a:ext uri="{9D8B030D-6E8A-4147-A177-3AD203B41FA5}">
                      <a16:colId xmlns:a16="http://schemas.microsoft.com/office/drawing/2014/main" val="2401868598"/>
                    </a:ext>
                  </a:extLst>
                </a:gridCol>
              </a:tblGrid>
              <a:tr h="271544">
                <a:tc>
                  <a:txBody>
                    <a:bodyPr/>
                    <a:lstStyle/>
                    <a:p>
                      <a:endParaRPr kumimoji="1" lang="ja-JP" altLang="en-US" sz="1000" dirty="0"/>
                    </a:p>
                  </a:txBody>
                  <a:tcPr marL="74295" marR="74295" marT="37148" marB="37148">
                    <a:pattFill prst="pct5">
                      <a:fgClr>
                        <a:srgbClr val="FFFF99"/>
                      </a:fgClr>
                      <a:bgClr>
                        <a:schemeClr val="bg1"/>
                      </a:bgClr>
                    </a:pattFill>
                  </a:tcPr>
                </a:tc>
                <a:tc>
                  <a:txBody>
                    <a:bodyPr/>
                    <a:lstStyle/>
                    <a:p>
                      <a:r>
                        <a:rPr kumimoji="1" lang="ja-JP" altLang="en-US" sz="1000" dirty="0"/>
                        <a:t>６０度</a:t>
                      </a:r>
                    </a:p>
                  </a:txBody>
                  <a:tcPr marL="74295" marR="74295" marT="37148" marB="37148">
                    <a:pattFill prst="pct5">
                      <a:fgClr>
                        <a:srgbClr val="FFFF99"/>
                      </a:fgClr>
                      <a:bgClr>
                        <a:schemeClr val="bg1"/>
                      </a:bgClr>
                    </a:pattFill>
                  </a:tcPr>
                </a:tc>
                <a:tc>
                  <a:txBody>
                    <a:bodyPr/>
                    <a:lstStyle/>
                    <a:p>
                      <a:r>
                        <a:rPr kumimoji="1" lang="ja-JP" altLang="en-US" sz="1000" dirty="0"/>
                        <a:t>１２０度</a:t>
                      </a:r>
                    </a:p>
                  </a:txBody>
                  <a:tcPr marL="74295" marR="74295" marT="37148" marB="37148">
                    <a:pattFill prst="pct5">
                      <a:fgClr>
                        <a:srgbClr val="FFFF99"/>
                      </a:fgClr>
                      <a:bgClr>
                        <a:schemeClr val="bg1"/>
                      </a:bgClr>
                    </a:pattFill>
                  </a:tcPr>
                </a:tc>
                <a:extLst>
                  <a:ext uri="{0D108BD9-81ED-4DB2-BD59-A6C34878D82A}">
                    <a16:rowId xmlns:a16="http://schemas.microsoft.com/office/drawing/2014/main" val="582880533"/>
                  </a:ext>
                </a:extLst>
              </a:tr>
              <a:tr h="170800">
                <a:tc>
                  <a:txBody>
                    <a:bodyPr/>
                    <a:lstStyle/>
                    <a:p>
                      <a:r>
                        <a:rPr kumimoji="1" lang="ja-JP" altLang="en-US" sz="1000" dirty="0"/>
                        <a:t>力</a:t>
                      </a:r>
                      <a:r>
                        <a:rPr kumimoji="1" lang="en-US" altLang="ja-JP" sz="1000" dirty="0"/>
                        <a:t>A</a:t>
                      </a:r>
                      <a:endParaRPr kumimoji="1" lang="ja-JP" altLang="en-US" sz="1000" dirty="0"/>
                    </a:p>
                  </a:txBody>
                  <a:tcPr marL="74295" marR="74295" marT="37148" marB="37148">
                    <a:pattFill prst="pct5">
                      <a:fgClr>
                        <a:srgbClr val="FFFF99"/>
                      </a:fgClr>
                      <a:bgClr>
                        <a:schemeClr val="bg1"/>
                      </a:bgClr>
                    </a:pattFill>
                  </a:tcPr>
                </a:tc>
                <a:tc>
                  <a:txBody>
                    <a:bodyPr/>
                    <a:lstStyle/>
                    <a:p>
                      <a:pPr algn="ctr"/>
                      <a:r>
                        <a:rPr kumimoji="1" lang="en-US" altLang="ja-JP" sz="1000" dirty="0">
                          <a:latin typeface="+mn-ea"/>
                          <a:ea typeface="+mn-ea"/>
                        </a:rPr>
                        <a:t>3.5</a:t>
                      </a:r>
                      <a:r>
                        <a:rPr kumimoji="1" lang="en-US" altLang="ja-JP" sz="1000" dirty="0"/>
                        <a:t>N</a:t>
                      </a:r>
                      <a:endParaRPr kumimoji="1" lang="ja-JP" altLang="en-US" sz="1000" dirty="0"/>
                    </a:p>
                  </a:txBody>
                  <a:tcPr marL="74295" marR="74295" marT="37148" marB="37148">
                    <a:pattFill prst="pct5">
                      <a:fgClr>
                        <a:srgbClr val="FFFF99"/>
                      </a:fgClr>
                      <a:bgClr>
                        <a:schemeClr val="bg1"/>
                      </a:bgClr>
                    </a:pattFill>
                  </a:tcPr>
                </a:tc>
                <a:tc>
                  <a:txBody>
                    <a:bodyPr/>
                    <a:lstStyle/>
                    <a:p>
                      <a:pPr algn="ctr"/>
                      <a:r>
                        <a:rPr kumimoji="1" lang="ja-JP" altLang="en-US" sz="1000" dirty="0"/>
                        <a:t>５</a:t>
                      </a:r>
                      <a:r>
                        <a:rPr kumimoji="1" lang="en-US" altLang="ja-JP" sz="1000" dirty="0"/>
                        <a:t>N</a:t>
                      </a:r>
                      <a:endParaRPr kumimoji="1" lang="ja-JP" altLang="en-US" sz="1000" dirty="0"/>
                    </a:p>
                  </a:txBody>
                  <a:tcPr marL="74295" marR="74295" marT="37148" marB="37148">
                    <a:pattFill prst="pct5">
                      <a:fgClr>
                        <a:srgbClr val="FFFF99"/>
                      </a:fgClr>
                      <a:bgClr>
                        <a:schemeClr val="bg1"/>
                      </a:bgClr>
                    </a:pattFill>
                  </a:tcPr>
                </a:tc>
                <a:extLst>
                  <a:ext uri="{0D108BD9-81ED-4DB2-BD59-A6C34878D82A}">
                    <a16:rowId xmlns:a16="http://schemas.microsoft.com/office/drawing/2014/main" val="829411176"/>
                  </a:ext>
                </a:extLst>
              </a:tr>
              <a:tr h="226696">
                <a:tc>
                  <a:txBody>
                    <a:bodyPr/>
                    <a:lstStyle/>
                    <a:p>
                      <a:r>
                        <a:rPr kumimoji="1" lang="ja-JP" altLang="en-US" sz="1000" dirty="0"/>
                        <a:t>力</a:t>
                      </a:r>
                      <a:r>
                        <a:rPr kumimoji="1" lang="en-US" altLang="ja-JP" sz="1000" dirty="0"/>
                        <a:t>B</a:t>
                      </a:r>
                      <a:endParaRPr kumimoji="1" lang="ja-JP" altLang="en-US" sz="1000" dirty="0"/>
                    </a:p>
                  </a:txBody>
                  <a:tcPr marL="74295" marR="74295" marT="37148" marB="37148">
                    <a:pattFill prst="pct5">
                      <a:fgClr>
                        <a:srgbClr val="FFFF99"/>
                      </a:fgClr>
                      <a:bgClr>
                        <a:schemeClr val="bg1"/>
                      </a:bgClr>
                    </a:pattFill>
                  </a:tcPr>
                </a:tc>
                <a:tc>
                  <a:txBody>
                    <a:bodyPr/>
                    <a:lstStyle/>
                    <a:p>
                      <a:pPr algn="ctr"/>
                      <a:r>
                        <a:rPr kumimoji="1" lang="en-US" altLang="ja-JP" sz="1000" dirty="0">
                          <a:latin typeface="+mn-ea"/>
                          <a:ea typeface="+mn-ea"/>
                        </a:rPr>
                        <a:t>3.5</a:t>
                      </a:r>
                      <a:r>
                        <a:rPr kumimoji="1" lang="en-US" altLang="ja-JP" sz="1000" dirty="0"/>
                        <a:t>N</a:t>
                      </a:r>
                      <a:endParaRPr kumimoji="1" lang="ja-JP" altLang="en-US" sz="1000" dirty="0"/>
                    </a:p>
                  </a:txBody>
                  <a:tcPr marL="74295" marR="74295" marT="37148" marB="37148">
                    <a:pattFill prst="pct5">
                      <a:fgClr>
                        <a:srgbClr val="FFFF99"/>
                      </a:fgClr>
                      <a:bgClr>
                        <a:schemeClr val="bg1"/>
                      </a:bgClr>
                    </a:pattFill>
                  </a:tcPr>
                </a:tc>
                <a:tc>
                  <a:txBody>
                    <a:bodyPr/>
                    <a:lstStyle/>
                    <a:p>
                      <a:pPr algn="ctr"/>
                      <a:r>
                        <a:rPr kumimoji="1" lang="ja-JP" altLang="en-US" sz="1000" dirty="0"/>
                        <a:t>５</a:t>
                      </a:r>
                      <a:r>
                        <a:rPr kumimoji="1" lang="en-US" altLang="ja-JP" sz="1000" dirty="0"/>
                        <a:t>N</a:t>
                      </a:r>
                      <a:endParaRPr kumimoji="1" lang="ja-JP" altLang="en-US" sz="1000" dirty="0"/>
                    </a:p>
                  </a:txBody>
                  <a:tcPr marL="74295" marR="74295" marT="37148" marB="37148">
                    <a:pattFill prst="pct5">
                      <a:fgClr>
                        <a:srgbClr val="FFFF99"/>
                      </a:fgClr>
                      <a:bgClr>
                        <a:schemeClr val="bg1"/>
                      </a:bgClr>
                    </a:pattFill>
                  </a:tcPr>
                </a:tc>
                <a:extLst>
                  <a:ext uri="{0D108BD9-81ED-4DB2-BD59-A6C34878D82A}">
                    <a16:rowId xmlns:a16="http://schemas.microsoft.com/office/drawing/2014/main" val="3251253251"/>
                  </a:ext>
                </a:extLst>
              </a:tr>
              <a:tr h="226696">
                <a:tc>
                  <a:txBody>
                    <a:bodyPr/>
                    <a:lstStyle/>
                    <a:p>
                      <a:r>
                        <a:rPr kumimoji="1" lang="ja-JP" altLang="en-US" sz="1000" dirty="0"/>
                        <a:t>力</a:t>
                      </a:r>
                      <a:r>
                        <a:rPr kumimoji="1" lang="en-US" altLang="ja-JP" sz="1000" dirty="0"/>
                        <a:t>F</a:t>
                      </a:r>
                      <a:endParaRPr kumimoji="1" lang="ja-JP" altLang="en-US" sz="1000" dirty="0"/>
                    </a:p>
                  </a:txBody>
                  <a:tcPr marL="74295" marR="74295" marT="37148" marB="37148">
                    <a:pattFill prst="pct5">
                      <a:fgClr>
                        <a:srgbClr val="FFFF99"/>
                      </a:fgClr>
                      <a:bgClr>
                        <a:schemeClr val="bg1"/>
                      </a:bgClr>
                    </a:pattFill>
                  </a:tcPr>
                </a:tc>
                <a:tc>
                  <a:txBody>
                    <a:bodyPr/>
                    <a:lstStyle/>
                    <a:p>
                      <a:pPr algn="ctr"/>
                      <a:r>
                        <a:rPr kumimoji="1" lang="ja-JP" altLang="en-US" sz="1000" dirty="0"/>
                        <a:t>５</a:t>
                      </a:r>
                      <a:r>
                        <a:rPr kumimoji="1" lang="en-US" altLang="ja-JP" sz="1000" dirty="0"/>
                        <a:t>N</a:t>
                      </a:r>
                      <a:endParaRPr kumimoji="1" lang="ja-JP" altLang="en-US" sz="1000" dirty="0"/>
                    </a:p>
                  </a:txBody>
                  <a:tcPr marL="74295" marR="74295" marT="37148" marB="37148">
                    <a:pattFill prst="pct5">
                      <a:fgClr>
                        <a:srgbClr val="FFFF99"/>
                      </a:fgClr>
                      <a:bgClr>
                        <a:schemeClr val="bg1"/>
                      </a:bgClr>
                    </a:pattFill>
                  </a:tcPr>
                </a:tc>
                <a:tc>
                  <a:txBody>
                    <a:bodyPr/>
                    <a:lstStyle/>
                    <a:p>
                      <a:pPr algn="ctr"/>
                      <a:r>
                        <a:rPr kumimoji="1" lang="ja-JP" altLang="en-US" sz="1000" dirty="0"/>
                        <a:t>５</a:t>
                      </a:r>
                      <a:r>
                        <a:rPr kumimoji="1" lang="en-US" altLang="ja-JP" sz="1000" dirty="0"/>
                        <a:t>N</a:t>
                      </a:r>
                      <a:endParaRPr kumimoji="1" lang="ja-JP" altLang="en-US" sz="1000" dirty="0"/>
                    </a:p>
                  </a:txBody>
                  <a:tcPr marL="74295" marR="74295" marT="37148" marB="37148">
                    <a:pattFill prst="pct5">
                      <a:fgClr>
                        <a:srgbClr val="FFFF99"/>
                      </a:fgClr>
                      <a:bgClr>
                        <a:schemeClr val="bg1"/>
                      </a:bgClr>
                    </a:pattFill>
                  </a:tcPr>
                </a:tc>
                <a:extLst>
                  <a:ext uri="{0D108BD9-81ED-4DB2-BD59-A6C34878D82A}">
                    <a16:rowId xmlns:a16="http://schemas.microsoft.com/office/drawing/2014/main" val="4242408649"/>
                  </a:ext>
                </a:extLst>
              </a:tr>
            </a:tbl>
          </a:graphicData>
        </a:graphic>
      </p:graphicFrame>
      <p:pic>
        <p:nvPicPr>
          <p:cNvPr id="97" name="図 96">
            <a:extLst>
              <a:ext uri="{FF2B5EF4-FFF2-40B4-BE49-F238E27FC236}">
                <a16:creationId xmlns:a16="http://schemas.microsoft.com/office/drawing/2014/main" id="{C6EF04F0-5967-EC08-9C4A-50D80AE114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3918" y="4487251"/>
            <a:ext cx="650028" cy="747157"/>
          </a:xfrm>
          <a:prstGeom prst="rect">
            <a:avLst/>
          </a:prstGeom>
        </p:spPr>
      </p:pic>
      <p:sp>
        <p:nvSpPr>
          <p:cNvPr id="99" name="吹き出し: 角を丸めた四角形 98">
            <a:extLst>
              <a:ext uri="{FF2B5EF4-FFF2-40B4-BE49-F238E27FC236}">
                <a16:creationId xmlns:a16="http://schemas.microsoft.com/office/drawing/2014/main" id="{56DB1EFF-1DAF-B1CE-F4EF-009EF75A3E6A}"/>
              </a:ext>
            </a:extLst>
          </p:cNvPr>
          <p:cNvSpPr/>
          <p:nvPr/>
        </p:nvSpPr>
        <p:spPr>
          <a:xfrm>
            <a:off x="4864103" y="5931381"/>
            <a:ext cx="2158948" cy="551701"/>
          </a:xfrm>
          <a:prstGeom prst="wedgeRoundRectCallout">
            <a:avLst>
              <a:gd name="adj1" fmla="val 54654"/>
              <a:gd name="adj2" fmla="val -36709"/>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力を矢印を使って表して、結果を作図してみると比較しやすいし、規則性が見付かりそうだな。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100" name="吹き出し: 角を丸めた四角形 99">
            <a:extLst>
              <a:ext uri="{FF2B5EF4-FFF2-40B4-BE49-F238E27FC236}">
                <a16:creationId xmlns:a16="http://schemas.microsoft.com/office/drawing/2014/main" id="{070DB594-6BF7-5AD8-BC1F-3ABFE934DBB7}"/>
              </a:ext>
            </a:extLst>
          </p:cNvPr>
          <p:cNvSpPr/>
          <p:nvPr/>
        </p:nvSpPr>
        <p:spPr>
          <a:xfrm>
            <a:off x="4858723" y="5488459"/>
            <a:ext cx="1938840" cy="380434"/>
          </a:xfrm>
          <a:prstGeom prst="wedgeRoundRectCallout">
            <a:avLst>
              <a:gd name="adj1" fmla="val 59898"/>
              <a:gd name="adj2" fmla="val 27520"/>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角度が大きくなるにつれて、引く力が大きくなっているな。</a:t>
            </a:r>
            <a:endParaRPr lang="en-US" altLang="ja-JP" sz="1000" dirty="0">
              <a:latin typeface="HG丸ｺﾞｼｯｸM-PRO" panose="020F0600000000000000" pitchFamily="50" charset="-128"/>
              <a:ea typeface="HG丸ｺﾞｼｯｸM-PRO" panose="020F0600000000000000" pitchFamily="50" charset="-128"/>
            </a:endParaRPr>
          </a:p>
        </p:txBody>
      </p:sp>
      <p:grpSp>
        <p:nvGrpSpPr>
          <p:cNvPr id="2" name="グループ化 1">
            <a:extLst>
              <a:ext uri="{FF2B5EF4-FFF2-40B4-BE49-F238E27FC236}">
                <a16:creationId xmlns:a16="http://schemas.microsoft.com/office/drawing/2014/main" id="{2E5A8D0B-FFA3-9FE6-C5C9-0AC348898E4C}"/>
              </a:ext>
            </a:extLst>
          </p:cNvPr>
          <p:cNvGrpSpPr/>
          <p:nvPr/>
        </p:nvGrpSpPr>
        <p:grpSpPr>
          <a:xfrm>
            <a:off x="2934132" y="1714212"/>
            <a:ext cx="3664782" cy="292388"/>
            <a:chOff x="3417648" y="1497755"/>
            <a:chExt cx="4510501" cy="359862"/>
          </a:xfrm>
        </p:grpSpPr>
        <p:sp>
          <p:nvSpPr>
            <p:cNvPr id="3" name="四角形: 角を丸くする 2">
              <a:extLst>
                <a:ext uri="{FF2B5EF4-FFF2-40B4-BE49-F238E27FC236}">
                  <a16:creationId xmlns:a16="http://schemas.microsoft.com/office/drawing/2014/main" id="{65D8DAF6-68F2-48B4-D74F-6781B11AC1D3}"/>
                </a:ext>
              </a:extLst>
            </p:cNvPr>
            <p:cNvSpPr/>
            <p:nvPr/>
          </p:nvSpPr>
          <p:spPr>
            <a:xfrm>
              <a:off x="3417648" y="1510175"/>
              <a:ext cx="4510501" cy="332274"/>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5" name="テキスト ボックス 4">
              <a:extLst>
                <a:ext uri="{FF2B5EF4-FFF2-40B4-BE49-F238E27FC236}">
                  <a16:creationId xmlns:a16="http://schemas.microsoft.com/office/drawing/2014/main" id="{535E5B14-707E-004E-C8AE-FA4E082B7595}"/>
                </a:ext>
              </a:extLst>
            </p:cNvPr>
            <p:cNvSpPr txBox="1"/>
            <p:nvPr/>
          </p:nvSpPr>
          <p:spPr>
            <a:xfrm>
              <a:off x="3623487" y="1497755"/>
              <a:ext cx="4229943" cy="359862"/>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生徒が「見方・考え方」を働かせている姿の例</a:t>
              </a:r>
            </a:p>
          </p:txBody>
        </p:sp>
      </p:grpSp>
      <p:sp>
        <p:nvSpPr>
          <p:cNvPr id="13" name="四角形: 角を丸くする 12">
            <a:extLst>
              <a:ext uri="{FF2B5EF4-FFF2-40B4-BE49-F238E27FC236}">
                <a16:creationId xmlns:a16="http://schemas.microsoft.com/office/drawing/2014/main" id="{8E6B9897-C39B-6EAF-E263-55F1348CF600}"/>
              </a:ext>
            </a:extLst>
          </p:cNvPr>
          <p:cNvSpPr/>
          <p:nvPr/>
        </p:nvSpPr>
        <p:spPr>
          <a:xfrm>
            <a:off x="5341473" y="699643"/>
            <a:ext cx="4449486" cy="367239"/>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236737" y="650768"/>
            <a:ext cx="4329376"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　　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「量的・関係的な視点」「多面的に考える」「比較する」　</a:t>
            </a:r>
          </a:p>
        </p:txBody>
      </p:sp>
      <p:grpSp>
        <p:nvGrpSpPr>
          <p:cNvPr id="15" name="グループ化 14">
            <a:extLst>
              <a:ext uri="{FF2B5EF4-FFF2-40B4-BE49-F238E27FC236}">
                <a16:creationId xmlns:a16="http://schemas.microsoft.com/office/drawing/2014/main" id="{10BB98FD-A99D-2346-B038-7E15A57D5D42}"/>
              </a:ext>
            </a:extLst>
          </p:cNvPr>
          <p:cNvGrpSpPr/>
          <p:nvPr/>
        </p:nvGrpSpPr>
        <p:grpSpPr>
          <a:xfrm>
            <a:off x="7738365" y="1152615"/>
            <a:ext cx="2106384" cy="454388"/>
            <a:chOff x="8769479" y="922754"/>
            <a:chExt cx="2592473" cy="559247"/>
          </a:xfrm>
        </p:grpSpPr>
        <p:sp>
          <p:nvSpPr>
            <p:cNvPr id="16" name="四角形: 角を丸くする 15">
              <a:extLst>
                <a:ext uri="{FF2B5EF4-FFF2-40B4-BE49-F238E27FC236}">
                  <a16:creationId xmlns:a16="http://schemas.microsoft.com/office/drawing/2014/main" id="{85DA3801-E644-DB51-A44F-FBA6F54C8759}"/>
                </a:ext>
              </a:extLst>
            </p:cNvPr>
            <p:cNvSpPr/>
            <p:nvPr/>
          </p:nvSpPr>
          <p:spPr>
            <a:xfrm>
              <a:off x="8769479" y="922754"/>
              <a:ext cx="2592473" cy="55924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7" name="テキスト ボックス 16">
              <a:extLst>
                <a:ext uri="{FF2B5EF4-FFF2-40B4-BE49-F238E27FC236}">
                  <a16:creationId xmlns:a16="http://schemas.microsoft.com/office/drawing/2014/main" id="{92F03A25-D3AE-E945-B05D-E9C14D3360BA}"/>
                </a:ext>
              </a:extLst>
            </p:cNvPr>
            <p:cNvSpPr txBox="1"/>
            <p:nvPr/>
          </p:nvSpPr>
          <p:spPr>
            <a:xfrm>
              <a:off x="8837080" y="922755"/>
              <a:ext cx="2218021" cy="544686"/>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「見方・考え方」を</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豊かにするポイントの例</a:t>
              </a:r>
            </a:p>
          </p:txBody>
        </p:sp>
      </p:grpSp>
      <p:sp>
        <p:nvSpPr>
          <p:cNvPr id="8" name="テキスト ボックス 7">
            <a:extLst>
              <a:ext uri="{FF2B5EF4-FFF2-40B4-BE49-F238E27FC236}">
                <a16:creationId xmlns:a16="http://schemas.microsoft.com/office/drawing/2014/main" id="{18D28E24-FA07-168B-5648-967DFD8B96C3}"/>
              </a:ext>
            </a:extLst>
          </p:cNvPr>
          <p:cNvSpPr txBox="1"/>
          <p:nvPr/>
        </p:nvSpPr>
        <p:spPr>
          <a:xfrm>
            <a:off x="7685290" y="5728290"/>
            <a:ext cx="2105669" cy="617670"/>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小３「風とゴムの力の働き」→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小６「てこの規則性」→</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中１「力の働き」→</a:t>
            </a:r>
            <a:endParaRPr lang="en-US" altLang="ja-JP" sz="1138" dirty="0">
              <a:latin typeface="BIZ UDPゴシック" panose="020B0400000000000000" pitchFamily="50" charset="-128"/>
              <a:ea typeface="BIZ UDPゴシック" panose="020B0400000000000000" pitchFamily="50" charset="-128"/>
            </a:endParaRPr>
          </a:p>
        </p:txBody>
      </p:sp>
      <p:grpSp>
        <p:nvGrpSpPr>
          <p:cNvPr id="12" name="グループ化 11">
            <a:extLst>
              <a:ext uri="{FF2B5EF4-FFF2-40B4-BE49-F238E27FC236}">
                <a16:creationId xmlns:a16="http://schemas.microsoft.com/office/drawing/2014/main" id="{37C45D9D-DB1E-AA6B-1A9E-43B6CFAD467D}"/>
              </a:ext>
            </a:extLst>
          </p:cNvPr>
          <p:cNvGrpSpPr/>
          <p:nvPr/>
        </p:nvGrpSpPr>
        <p:grpSpPr>
          <a:xfrm>
            <a:off x="44224" y="1085839"/>
            <a:ext cx="1303101" cy="292388"/>
            <a:chOff x="169573" y="420097"/>
            <a:chExt cx="1603817" cy="359862"/>
          </a:xfrm>
        </p:grpSpPr>
        <p:sp>
          <p:nvSpPr>
            <p:cNvPr id="18" name="四角形: 角を丸くする 17">
              <a:extLst>
                <a:ext uri="{FF2B5EF4-FFF2-40B4-BE49-F238E27FC236}">
                  <a16:creationId xmlns:a16="http://schemas.microsoft.com/office/drawing/2014/main" id="{196EDADE-4E14-C8F2-B158-957146886D65}"/>
                </a:ext>
              </a:extLst>
            </p:cNvPr>
            <p:cNvSpPr/>
            <p:nvPr/>
          </p:nvSpPr>
          <p:spPr>
            <a:xfrm>
              <a:off x="169573" y="430826"/>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2" name="テキスト ボックス 21">
              <a:extLst>
                <a:ext uri="{FF2B5EF4-FFF2-40B4-BE49-F238E27FC236}">
                  <a16:creationId xmlns:a16="http://schemas.microsoft.com/office/drawing/2014/main" id="{CA5FE44F-3F5A-8162-0339-2B94CFAB6A48}"/>
                </a:ext>
              </a:extLst>
            </p:cNvPr>
            <p:cNvSpPr txBox="1"/>
            <p:nvPr/>
          </p:nvSpPr>
          <p:spPr>
            <a:xfrm>
              <a:off x="356236" y="420097"/>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sp>
        <p:nvSpPr>
          <p:cNvPr id="23" name="テキスト ボックス 22">
            <a:extLst>
              <a:ext uri="{FF2B5EF4-FFF2-40B4-BE49-F238E27FC236}">
                <a16:creationId xmlns:a16="http://schemas.microsoft.com/office/drawing/2014/main" id="{1AEB4DB8-57BD-0CD1-603F-3BC47D24F7BB}"/>
              </a:ext>
            </a:extLst>
          </p:cNvPr>
          <p:cNvSpPr txBox="1"/>
          <p:nvPr/>
        </p:nvSpPr>
        <p:spPr>
          <a:xfrm>
            <a:off x="2822190" y="4254328"/>
            <a:ext cx="4261619" cy="307777"/>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予想や結果、友達の意見と比べて</a:t>
            </a:r>
            <a:r>
              <a:rPr lang="ja-JP" altLang="en-US" sz="1400" dirty="0">
                <a:latin typeface="HGPｺﾞｼｯｸE" panose="020B0900000000000000" pitchFamily="50" charset="-128"/>
                <a:ea typeface="HGPｺﾞｼｯｸE" panose="020B0900000000000000" pitchFamily="50" charset="-128"/>
              </a:rPr>
              <a:t>多面的に考える</a:t>
            </a:r>
            <a:endParaRPr lang="en-US" altLang="ja-JP" sz="1200" dirty="0">
              <a:latin typeface="HG丸ｺﾞｼｯｸM-PRO" panose="020F0600000000000000" pitchFamily="50" charset="-128"/>
              <a:ea typeface="HG丸ｺﾞｼｯｸM-PRO" panose="020F0600000000000000" pitchFamily="50" charset="-128"/>
            </a:endParaRPr>
          </a:p>
        </p:txBody>
      </p:sp>
      <p:pic>
        <p:nvPicPr>
          <p:cNvPr id="26" name="図 25">
            <a:extLst>
              <a:ext uri="{FF2B5EF4-FFF2-40B4-BE49-F238E27FC236}">
                <a16:creationId xmlns:a16="http://schemas.microsoft.com/office/drawing/2014/main" id="{55306659-0555-A948-4741-0824A5DFB29F}"/>
              </a:ext>
            </a:extLst>
          </p:cNvPr>
          <p:cNvPicPr>
            <a:picLocks noChangeAspect="1"/>
          </p:cNvPicPr>
          <p:nvPr/>
        </p:nvPicPr>
        <p:blipFill rotWithShape="1">
          <a:blip r:embed="rId6">
            <a:extLst>
              <a:ext uri="{28A0092B-C50C-407E-A947-70E740481C1C}">
                <a14:useLocalDpi xmlns:a14="http://schemas.microsoft.com/office/drawing/2010/main" val="0"/>
              </a:ext>
            </a:extLst>
          </a:blip>
          <a:srcRect b="16608"/>
          <a:stretch/>
        </p:blipFill>
        <p:spPr>
          <a:xfrm flipH="1">
            <a:off x="7044388" y="5427158"/>
            <a:ext cx="681133" cy="777737"/>
          </a:xfrm>
          <a:prstGeom prst="rect">
            <a:avLst/>
          </a:prstGeom>
        </p:spPr>
      </p:pic>
      <p:sp>
        <p:nvSpPr>
          <p:cNvPr id="29" name="テキスト ボックス 28">
            <a:extLst>
              <a:ext uri="{FF2B5EF4-FFF2-40B4-BE49-F238E27FC236}">
                <a16:creationId xmlns:a16="http://schemas.microsoft.com/office/drawing/2014/main" id="{947D7074-0657-0699-F4B5-D591E6F06840}"/>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２０</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cxnSp>
        <p:nvCxnSpPr>
          <p:cNvPr id="32" name="直線コネクタ 31">
            <a:extLst>
              <a:ext uri="{FF2B5EF4-FFF2-40B4-BE49-F238E27FC236}">
                <a16:creationId xmlns:a16="http://schemas.microsoft.com/office/drawing/2014/main" id="{E44A9556-97DA-7506-44E7-828F983E69EA}"/>
              </a:ext>
            </a:extLst>
          </p:cNvPr>
          <p:cNvCxnSpPr/>
          <p:nvPr/>
        </p:nvCxnSpPr>
        <p:spPr>
          <a:xfrm>
            <a:off x="3014845" y="6179183"/>
            <a:ext cx="218028" cy="365549"/>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6B4D6F2C-4157-CF7D-105D-E79BFFAC70DF}"/>
              </a:ext>
            </a:extLst>
          </p:cNvPr>
          <p:cNvCxnSpPr>
            <a:cxnSpLocks/>
          </p:cNvCxnSpPr>
          <p:nvPr/>
        </p:nvCxnSpPr>
        <p:spPr>
          <a:xfrm>
            <a:off x="3618418" y="6189606"/>
            <a:ext cx="494645" cy="355126"/>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821C2703-8FDF-DAED-910F-37F136E11B0E}"/>
              </a:ext>
            </a:extLst>
          </p:cNvPr>
          <p:cNvCxnSpPr>
            <a:cxnSpLocks/>
          </p:cNvCxnSpPr>
          <p:nvPr/>
        </p:nvCxnSpPr>
        <p:spPr>
          <a:xfrm flipV="1">
            <a:off x="4143766" y="6200094"/>
            <a:ext cx="514940" cy="314128"/>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A5822374-F088-E099-A896-9777CD543D53}"/>
              </a:ext>
            </a:extLst>
          </p:cNvPr>
          <p:cNvCxnSpPr>
            <a:cxnSpLocks/>
          </p:cNvCxnSpPr>
          <p:nvPr/>
        </p:nvCxnSpPr>
        <p:spPr>
          <a:xfrm flipH="1">
            <a:off x="3243198" y="6128855"/>
            <a:ext cx="234104" cy="396492"/>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D0D2C7DA-BDBD-2DCE-8E47-5247C9B2E8BF}"/>
              </a:ext>
            </a:extLst>
          </p:cNvPr>
          <p:cNvCxnSpPr/>
          <p:nvPr/>
        </p:nvCxnSpPr>
        <p:spPr>
          <a:xfrm>
            <a:off x="2948632" y="5792512"/>
            <a:ext cx="1675049" cy="0"/>
          </a:xfrm>
          <a:prstGeom prst="line">
            <a:avLst/>
          </a:prstGeom>
        </p:spPr>
        <p:style>
          <a:lnRef idx="1">
            <a:schemeClr val="accent1"/>
          </a:lnRef>
          <a:fillRef idx="0">
            <a:schemeClr val="accent1"/>
          </a:fillRef>
          <a:effectRef idx="0">
            <a:schemeClr val="accent1"/>
          </a:effectRef>
          <a:fontRef idx="minor">
            <a:schemeClr val="tx1"/>
          </a:fontRef>
        </p:style>
      </p:cxnSp>
      <p:sp>
        <p:nvSpPr>
          <p:cNvPr id="66" name="テキスト ボックス 65">
            <a:extLst>
              <a:ext uri="{FF2B5EF4-FFF2-40B4-BE49-F238E27FC236}">
                <a16:creationId xmlns:a16="http://schemas.microsoft.com/office/drawing/2014/main" id="{7FC570DE-88CA-CEC9-404B-64D3D800704A}"/>
              </a:ext>
            </a:extLst>
          </p:cNvPr>
          <p:cNvSpPr txBox="1"/>
          <p:nvPr/>
        </p:nvSpPr>
        <p:spPr>
          <a:xfrm>
            <a:off x="3207408" y="6479756"/>
            <a:ext cx="252655" cy="307777"/>
          </a:xfrm>
          <a:prstGeom prst="rect">
            <a:avLst/>
          </a:prstGeom>
          <a:noFill/>
        </p:spPr>
        <p:txBody>
          <a:bodyPr wrap="square" rtlCol="0">
            <a:spAutoFit/>
          </a:bodyPr>
          <a:lstStyle/>
          <a:p>
            <a:r>
              <a:rPr kumimoji="1" lang="en-US" altLang="ja-JP" sz="1400" dirty="0">
                <a:solidFill>
                  <a:srgbClr val="FF5B55"/>
                </a:solidFill>
                <a:latin typeface="HGS創英角ｺﾞｼｯｸUB" panose="020B0900000000000000" pitchFamily="50" charset="-128"/>
                <a:ea typeface="HGS創英角ｺﾞｼｯｸUB" panose="020B0900000000000000" pitchFamily="50" charset="-128"/>
              </a:rPr>
              <a:t>F</a:t>
            </a:r>
            <a:endParaRPr kumimoji="1" lang="ja-JP" altLang="en-US" sz="1400" dirty="0">
              <a:solidFill>
                <a:srgbClr val="FF5B55"/>
              </a:solidFill>
              <a:latin typeface="HGS創英角ｺﾞｼｯｸUB" panose="020B0900000000000000" pitchFamily="50" charset="-128"/>
              <a:ea typeface="HGS創英角ｺﾞｼｯｸUB" panose="020B0900000000000000" pitchFamily="50" charset="-128"/>
            </a:endParaRPr>
          </a:p>
        </p:txBody>
      </p:sp>
      <p:sp>
        <p:nvSpPr>
          <p:cNvPr id="67" name="テキスト ボックス 66">
            <a:extLst>
              <a:ext uri="{FF2B5EF4-FFF2-40B4-BE49-F238E27FC236}">
                <a16:creationId xmlns:a16="http://schemas.microsoft.com/office/drawing/2014/main" id="{C7562053-CE18-9185-2D80-C356FCE23DAD}"/>
              </a:ext>
            </a:extLst>
          </p:cNvPr>
          <p:cNvSpPr txBox="1"/>
          <p:nvPr/>
        </p:nvSpPr>
        <p:spPr>
          <a:xfrm>
            <a:off x="4113063" y="6450720"/>
            <a:ext cx="252655" cy="307777"/>
          </a:xfrm>
          <a:prstGeom prst="rect">
            <a:avLst/>
          </a:prstGeom>
          <a:noFill/>
        </p:spPr>
        <p:txBody>
          <a:bodyPr wrap="square" rtlCol="0">
            <a:spAutoFit/>
          </a:bodyPr>
          <a:lstStyle/>
          <a:p>
            <a:r>
              <a:rPr kumimoji="1" lang="en-US" altLang="ja-JP" sz="1400" dirty="0">
                <a:solidFill>
                  <a:srgbClr val="FF5B55"/>
                </a:solidFill>
                <a:latin typeface="HGS創英角ｺﾞｼｯｸUB" panose="020B0900000000000000" pitchFamily="50" charset="-128"/>
                <a:ea typeface="HGS創英角ｺﾞｼｯｸUB" panose="020B0900000000000000" pitchFamily="50" charset="-128"/>
              </a:rPr>
              <a:t>F</a:t>
            </a:r>
            <a:endParaRPr kumimoji="1" lang="ja-JP" altLang="en-US" sz="1400" dirty="0">
              <a:solidFill>
                <a:srgbClr val="FF5B55"/>
              </a:solidFill>
              <a:latin typeface="HGS創英角ｺﾞｼｯｸUB" panose="020B0900000000000000" pitchFamily="50" charset="-128"/>
              <a:ea typeface="HGS創英角ｺﾞｼｯｸUB" panose="020B0900000000000000" pitchFamily="50" charset="-128"/>
            </a:endParaRPr>
          </a:p>
        </p:txBody>
      </p:sp>
      <p:sp>
        <p:nvSpPr>
          <p:cNvPr id="68" name="テキスト ボックス 67">
            <a:extLst>
              <a:ext uri="{FF2B5EF4-FFF2-40B4-BE49-F238E27FC236}">
                <a16:creationId xmlns:a16="http://schemas.microsoft.com/office/drawing/2014/main" id="{5D7CDF93-6F9A-A4DD-4E06-50E94BF9E591}"/>
              </a:ext>
            </a:extLst>
          </p:cNvPr>
          <p:cNvSpPr txBox="1"/>
          <p:nvPr/>
        </p:nvSpPr>
        <p:spPr>
          <a:xfrm>
            <a:off x="3671800" y="5994248"/>
            <a:ext cx="252655" cy="307777"/>
          </a:xfrm>
          <a:prstGeom prst="rect">
            <a:avLst/>
          </a:prstGeom>
          <a:noFill/>
        </p:spPr>
        <p:txBody>
          <a:bodyPr wrap="square" rtlCol="0">
            <a:spAutoFit/>
          </a:bodyPr>
          <a:lstStyle/>
          <a:p>
            <a:r>
              <a:rPr kumimoji="1" lang="en-US" altLang="ja-JP" sz="1400" dirty="0">
                <a:solidFill>
                  <a:srgbClr val="4472C4"/>
                </a:solidFill>
                <a:latin typeface="HGS創英角ｺﾞｼｯｸUB" panose="020B0900000000000000" pitchFamily="50" charset="-128"/>
                <a:ea typeface="HGS創英角ｺﾞｼｯｸUB" panose="020B0900000000000000" pitchFamily="50" charset="-128"/>
              </a:rPr>
              <a:t>A</a:t>
            </a:r>
            <a:endParaRPr kumimoji="1" lang="ja-JP" altLang="en-US" sz="1400" dirty="0">
              <a:solidFill>
                <a:srgbClr val="4472C4"/>
              </a:solidFill>
              <a:latin typeface="HGS創英角ｺﾞｼｯｸUB" panose="020B0900000000000000" pitchFamily="50" charset="-128"/>
              <a:ea typeface="HGS創英角ｺﾞｼｯｸUB" panose="020B0900000000000000" pitchFamily="50" charset="-128"/>
            </a:endParaRPr>
          </a:p>
        </p:txBody>
      </p:sp>
      <p:sp>
        <p:nvSpPr>
          <p:cNvPr id="70" name="テキスト ボックス 69">
            <a:extLst>
              <a:ext uri="{FF2B5EF4-FFF2-40B4-BE49-F238E27FC236}">
                <a16:creationId xmlns:a16="http://schemas.microsoft.com/office/drawing/2014/main" id="{B9A9D5E2-CF91-E66B-3438-156C54A68195}"/>
              </a:ext>
            </a:extLst>
          </p:cNvPr>
          <p:cNvSpPr txBox="1"/>
          <p:nvPr/>
        </p:nvSpPr>
        <p:spPr>
          <a:xfrm>
            <a:off x="2778395" y="5863375"/>
            <a:ext cx="252655" cy="307777"/>
          </a:xfrm>
          <a:prstGeom prst="rect">
            <a:avLst/>
          </a:prstGeom>
          <a:noFill/>
        </p:spPr>
        <p:txBody>
          <a:bodyPr wrap="square" rtlCol="0">
            <a:spAutoFit/>
          </a:bodyPr>
          <a:lstStyle/>
          <a:p>
            <a:r>
              <a:rPr kumimoji="1" lang="en-US" altLang="ja-JP" sz="1400" dirty="0">
                <a:solidFill>
                  <a:srgbClr val="4472C4"/>
                </a:solidFill>
                <a:latin typeface="HGS創英角ｺﾞｼｯｸUB" panose="020B0900000000000000" pitchFamily="50" charset="-128"/>
                <a:ea typeface="HGS創英角ｺﾞｼｯｸUB" panose="020B0900000000000000" pitchFamily="50" charset="-128"/>
              </a:rPr>
              <a:t>A</a:t>
            </a:r>
            <a:endParaRPr kumimoji="1" lang="ja-JP" altLang="en-US" sz="1400" dirty="0">
              <a:solidFill>
                <a:srgbClr val="4472C4"/>
              </a:solidFill>
              <a:latin typeface="HGS創英角ｺﾞｼｯｸUB" panose="020B0900000000000000" pitchFamily="50" charset="-128"/>
              <a:ea typeface="HGS創英角ｺﾞｼｯｸUB" panose="020B0900000000000000" pitchFamily="50" charset="-128"/>
            </a:endParaRPr>
          </a:p>
        </p:txBody>
      </p:sp>
      <p:sp>
        <p:nvSpPr>
          <p:cNvPr id="76" name="テキスト ボックス 75">
            <a:extLst>
              <a:ext uri="{FF2B5EF4-FFF2-40B4-BE49-F238E27FC236}">
                <a16:creationId xmlns:a16="http://schemas.microsoft.com/office/drawing/2014/main" id="{AE049D5C-33BE-9F72-59A3-7BB5BCDB7882}"/>
              </a:ext>
            </a:extLst>
          </p:cNvPr>
          <p:cNvSpPr txBox="1"/>
          <p:nvPr/>
        </p:nvSpPr>
        <p:spPr>
          <a:xfrm>
            <a:off x="4341934" y="6012386"/>
            <a:ext cx="252655" cy="307777"/>
          </a:xfrm>
          <a:prstGeom prst="rect">
            <a:avLst/>
          </a:prstGeom>
          <a:noFill/>
        </p:spPr>
        <p:txBody>
          <a:bodyPr wrap="square" rtlCol="0">
            <a:spAutoFit/>
          </a:bodyPr>
          <a:lstStyle/>
          <a:p>
            <a:r>
              <a:rPr kumimoji="1" lang="en-US" altLang="ja-JP" sz="1400" dirty="0">
                <a:solidFill>
                  <a:srgbClr val="4472C4"/>
                </a:solidFill>
                <a:latin typeface="HGS創英角ｺﾞｼｯｸUB" panose="020B0900000000000000" pitchFamily="50" charset="-128"/>
                <a:ea typeface="HGS創英角ｺﾞｼｯｸUB" panose="020B0900000000000000" pitchFamily="50" charset="-128"/>
              </a:rPr>
              <a:t>B</a:t>
            </a:r>
            <a:endParaRPr kumimoji="1" lang="ja-JP" altLang="en-US" sz="1400" dirty="0">
              <a:solidFill>
                <a:srgbClr val="4472C4"/>
              </a:solidFill>
              <a:latin typeface="HGS創英角ｺﾞｼｯｸUB" panose="020B0900000000000000" pitchFamily="50" charset="-128"/>
              <a:ea typeface="HGS創英角ｺﾞｼｯｸUB" panose="020B0900000000000000" pitchFamily="50" charset="-128"/>
            </a:endParaRPr>
          </a:p>
        </p:txBody>
      </p:sp>
      <p:sp>
        <p:nvSpPr>
          <p:cNvPr id="81" name="テキスト ボックス 80">
            <a:extLst>
              <a:ext uri="{FF2B5EF4-FFF2-40B4-BE49-F238E27FC236}">
                <a16:creationId xmlns:a16="http://schemas.microsoft.com/office/drawing/2014/main" id="{7972D5E9-11F2-62D6-EA55-986F3EC6DEBE}"/>
              </a:ext>
            </a:extLst>
          </p:cNvPr>
          <p:cNvSpPr txBox="1"/>
          <p:nvPr/>
        </p:nvSpPr>
        <p:spPr>
          <a:xfrm>
            <a:off x="3364026" y="5825090"/>
            <a:ext cx="252655" cy="307777"/>
          </a:xfrm>
          <a:prstGeom prst="rect">
            <a:avLst/>
          </a:prstGeom>
          <a:noFill/>
        </p:spPr>
        <p:txBody>
          <a:bodyPr wrap="square" rtlCol="0">
            <a:spAutoFit/>
          </a:bodyPr>
          <a:lstStyle/>
          <a:p>
            <a:r>
              <a:rPr kumimoji="1" lang="en-US" altLang="ja-JP" sz="1400" dirty="0">
                <a:solidFill>
                  <a:srgbClr val="4472C4"/>
                </a:solidFill>
                <a:latin typeface="HGS創英角ｺﾞｼｯｸUB" panose="020B0900000000000000" pitchFamily="50" charset="-128"/>
                <a:ea typeface="HGS創英角ｺﾞｼｯｸUB" panose="020B0900000000000000" pitchFamily="50" charset="-128"/>
              </a:rPr>
              <a:t>B</a:t>
            </a:r>
            <a:endParaRPr kumimoji="1" lang="ja-JP" altLang="en-US" sz="1400" dirty="0">
              <a:solidFill>
                <a:srgbClr val="4472C4"/>
              </a:solidFill>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16341351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635FE678-1A17-1E66-40BF-C7C8E1519966}"/>
              </a:ext>
            </a:extLst>
          </p:cNvPr>
          <p:cNvSpPr/>
          <p:nvPr/>
        </p:nvSpPr>
        <p:spPr>
          <a:xfrm>
            <a:off x="-10566" y="622082"/>
            <a:ext cx="9906000" cy="6221515"/>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84889" y="1915920"/>
            <a:ext cx="218684" cy="2613795"/>
          </a:xfrm>
          <a:prstGeom prst="downArrow">
            <a:avLst>
              <a:gd name="adj1" fmla="val 50000"/>
              <a:gd name="adj2" fmla="val 8126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698391" y="1726023"/>
            <a:ext cx="4881709" cy="5088258"/>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81374" y="1533182"/>
            <a:ext cx="2565337" cy="553998"/>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游ゴシック" panose="020B0400000000000000" pitchFamily="50" charset="-128"/>
                <a:ea typeface="游ゴシック" panose="020B0400000000000000" pitchFamily="50" charset="-128"/>
              </a:rPr>
              <a:t>水中で浮く物体と沈む物体に働く力にはどのような違いがあるのだろうか。</a:t>
            </a: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19802" y="709758"/>
            <a:ext cx="6041469" cy="338554"/>
          </a:xfrm>
          <a:prstGeom prst="rect">
            <a:avLst/>
          </a:prstGeom>
          <a:noFill/>
        </p:spPr>
        <p:txBody>
          <a:bodyPr wrap="square" rtlCol="0">
            <a:spAutoFit/>
          </a:bodyPr>
          <a:lstStyle/>
          <a:p>
            <a:r>
              <a:rPr lang="ja-JP" altLang="en-US" sz="1600" dirty="0"/>
              <a:t>中３　運動とエネルギー「水中の物体に加わる力」全４時間　</a:t>
            </a:r>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81374" y="2176862"/>
            <a:ext cx="2565337"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水中の物体に加わわる浮力の大きさは何と関係しているのだろうか。</a:t>
            </a:r>
            <a:endParaRPr lang="en-US" altLang="ja-JP" sz="1000" dirty="0"/>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63400" y="3139162"/>
            <a:ext cx="2562940"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浮力と水圧の関係を説明してみよう。</a:t>
            </a:r>
            <a:endParaRPr lang="en-US" altLang="ja-JP" sz="1000" dirty="0"/>
          </a:p>
        </p:txBody>
      </p:sp>
      <p:sp>
        <p:nvSpPr>
          <p:cNvPr id="11" name="テキスト ボックス 10">
            <a:extLst>
              <a:ext uri="{FF2B5EF4-FFF2-40B4-BE49-F238E27FC236}">
                <a16:creationId xmlns:a16="http://schemas.microsoft.com/office/drawing/2014/main" id="{4535432E-E2CF-7C4A-E19C-F3A4F8714202}"/>
              </a:ext>
            </a:extLst>
          </p:cNvPr>
          <p:cNvSpPr txBox="1"/>
          <p:nvPr/>
        </p:nvSpPr>
        <p:spPr>
          <a:xfrm>
            <a:off x="2682317" y="1106457"/>
            <a:ext cx="4899859" cy="542456"/>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・水圧について、水の重さと関係付けて理解すること。</a:t>
            </a:r>
            <a:endParaRPr lang="en-US" altLang="ja-JP" sz="975" dirty="0"/>
          </a:p>
          <a:p>
            <a:r>
              <a:rPr lang="ja-JP" altLang="en-US" sz="975" dirty="0"/>
              <a:t>・水中にある物体には、浮力が働くこと。</a:t>
            </a:r>
            <a:endParaRPr lang="en-US" altLang="ja-JP" sz="975" dirty="0"/>
          </a:p>
        </p:txBody>
      </p:sp>
      <p:sp>
        <p:nvSpPr>
          <p:cNvPr id="72" name="テキスト ボックス 71">
            <a:extLst>
              <a:ext uri="{FF2B5EF4-FFF2-40B4-BE49-F238E27FC236}">
                <a16:creationId xmlns:a16="http://schemas.microsoft.com/office/drawing/2014/main" id="{46C4E26D-E2F7-A08B-18FE-078B1B13E350}"/>
              </a:ext>
            </a:extLst>
          </p:cNvPr>
          <p:cNvSpPr txBox="1"/>
          <p:nvPr/>
        </p:nvSpPr>
        <p:spPr>
          <a:xfrm>
            <a:off x="7643659" y="1678696"/>
            <a:ext cx="2162496"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一人一人が問題を見いだし、日常生活と関係付けて課題が設定できるよう、水に浮く物体と沈む物体を見せ比較させる。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3" name="テキスト ボックス 72">
            <a:extLst>
              <a:ext uri="{FF2B5EF4-FFF2-40B4-BE49-F238E27FC236}">
                <a16:creationId xmlns:a16="http://schemas.microsoft.com/office/drawing/2014/main" id="{788F8AAA-4EB5-6750-3D99-0C83185241A8}"/>
              </a:ext>
            </a:extLst>
          </p:cNvPr>
          <p:cNvSpPr txBox="1"/>
          <p:nvPr/>
        </p:nvSpPr>
        <p:spPr>
          <a:xfrm>
            <a:off x="7641419" y="3716322"/>
            <a:ext cx="2173720"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沈める深さの段階を「浅い」「真ん中」「深い」と細かく分け、多面的に考えられるようにする。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4" name="テキスト ボックス 73">
            <a:extLst>
              <a:ext uri="{FF2B5EF4-FFF2-40B4-BE49-F238E27FC236}">
                <a16:creationId xmlns:a16="http://schemas.microsoft.com/office/drawing/2014/main" id="{B0C93204-90DB-25D2-107B-68B9904F9D25}"/>
              </a:ext>
            </a:extLst>
          </p:cNvPr>
          <p:cNvSpPr txBox="1"/>
          <p:nvPr/>
        </p:nvSpPr>
        <p:spPr>
          <a:xfrm>
            <a:off x="7649279" y="2706539"/>
            <a:ext cx="2176976"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「変化させる量」「変化する量」をキーワードとして、条件を整理し、実験の方法や分かりやすい結果のまとめ方を考えさせる。</a:t>
            </a:r>
          </a:p>
        </p:txBody>
      </p:sp>
      <p:sp>
        <p:nvSpPr>
          <p:cNvPr id="75" name="テキスト ボックス 74">
            <a:extLst>
              <a:ext uri="{FF2B5EF4-FFF2-40B4-BE49-F238E27FC236}">
                <a16:creationId xmlns:a16="http://schemas.microsoft.com/office/drawing/2014/main" id="{48FE7CA8-BED5-80EF-F9F8-8F1BDF71A4AE}"/>
              </a:ext>
            </a:extLst>
          </p:cNvPr>
          <p:cNvSpPr txBox="1"/>
          <p:nvPr/>
        </p:nvSpPr>
        <p:spPr>
          <a:xfrm>
            <a:off x="7638910" y="4552983"/>
            <a:ext cx="2169956" cy="1143005"/>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水圧の大きさと深さの関係を見いだせるように、手にビニル袋を被せて水の中に手を入れたり、傘用のビニル袋に水を入れていろいろな高さに穴を開けて観察する。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78811" y="4529715"/>
            <a:ext cx="2540218" cy="1323439"/>
          </a:xfrm>
          <a:prstGeom prst="rect">
            <a:avLst/>
          </a:prstGeom>
          <a:solidFill>
            <a:schemeClr val="bg1"/>
          </a:solidFill>
          <a:ln w="38100">
            <a:solidFill>
              <a:srgbClr val="0033CC"/>
            </a:solidFill>
          </a:ln>
        </p:spPr>
        <p:txBody>
          <a:bodyPr wrap="square" rtlCol="0">
            <a:spAutoFit/>
          </a:bodyPr>
          <a:lstStyle/>
          <a:p>
            <a:r>
              <a:rPr lang="ja-JP" altLang="en-US" sz="1000" dirty="0"/>
              <a:t>水圧は物体のあらゆる向きに働いていて、深いところほど大きい。物体の左右にはたらく水圧は反対向きにはたらくので打ち消し合う。底面が受ける力は水圧は上面よりも大きくなるのでその差が浮力になる。水中にあるすべての物体は浮力は働いているが、浮力よりも重力が大きいと沈み、小さければ浮く。</a:t>
            </a:r>
            <a:endParaRPr lang="en-US" altLang="ja-JP" sz="1000" dirty="0"/>
          </a:p>
        </p:txBody>
      </p:sp>
      <p:pic>
        <p:nvPicPr>
          <p:cNvPr id="30" name="図 29">
            <a:extLst>
              <a:ext uri="{FF2B5EF4-FFF2-40B4-BE49-F238E27FC236}">
                <a16:creationId xmlns:a16="http://schemas.microsoft.com/office/drawing/2014/main" id="{CAE07F6A-5527-746A-EEB7-E79056D2C2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7060" y="2053217"/>
            <a:ext cx="598299" cy="732822"/>
          </a:xfrm>
          <a:prstGeom prst="rect">
            <a:avLst/>
          </a:prstGeom>
        </p:spPr>
      </p:pic>
      <p:sp>
        <p:nvSpPr>
          <p:cNvPr id="39" name="吹き出し: 角を丸めた四角形 38">
            <a:extLst>
              <a:ext uri="{FF2B5EF4-FFF2-40B4-BE49-F238E27FC236}">
                <a16:creationId xmlns:a16="http://schemas.microsoft.com/office/drawing/2014/main" id="{2AB1A198-7E34-F980-F6A4-E6D61A288947}"/>
              </a:ext>
            </a:extLst>
          </p:cNvPr>
          <p:cNvSpPr/>
          <p:nvPr/>
        </p:nvSpPr>
        <p:spPr>
          <a:xfrm>
            <a:off x="3215006" y="2069606"/>
            <a:ext cx="1746510" cy="688042"/>
          </a:xfrm>
          <a:prstGeom prst="wedgeRoundRectCallout">
            <a:avLst>
              <a:gd name="adj1" fmla="val -54530"/>
              <a:gd name="adj2" fmla="val -8593"/>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975" dirty="0">
                <a:latin typeface="HG丸ｺﾞｼｯｸM-PRO" panose="020F0600000000000000" pitchFamily="50" charset="-128"/>
                <a:ea typeface="HG丸ｺﾞｼｯｸM-PRO" panose="020F0600000000000000" pitchFamily="50" charset="-128"/>
              </a:rPr>
              <a:t>プールで泳いだとき、底の方へなかなか潜れなかったから、深い所ほど浮力が大きいきがするな。</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6" name="テキスト ボックス 45">
            <a:extLst>
              <a:ext uri="{FF2B5EF4-FFF2-40B4-BE49-F238E27FC236}">
                <a16:creationId xmlns:a16="http://schemas.microsoft.com/office/drawing/2014/main" id="{59A2548E-4BA5-F031-DEE7-682176F46219}"/>
              </a:ext>
            </a:extLst>
          </p:cNvPr>
          <p:cNvSpPr txBox="1"/>
          <p:nvPr/>
        </p:nvSpPr>
        <p:spPr>
          <a:xfrm>
            <a:off x="2708406" y="4679594"/>
            <a:ext cx="3773076" cy="292388"/>
          </a:xfrm>
          <a:prstGeom prst="rect">
            <a:avLst/>
          </a:prstGeom>
          <a:noFill/>
        </p:spPr>
        <p:txBody>
          <a:bodyPr wrap="square" rtlCol="0">
            <a:spAutoFit/>
          </a:bodyPr>
          <a:lstStyle/>
          <a:p>
            <a:r>
              <a:rPr lang="ja-JP" altLang="en-US" sz="1300" dirty="0">
                <a:latin typeface="HGPｺﾞｼｯｸE" panose="020B0900000000000000" pitchFamily="50" charset="-128"/>
                <a:ea typeface="HGPｺﾞｼｯｸE" panose="020B0900000000000000" pitchFamily="50" charset="-128"/>
              </a:rPr>
              <a:t>多面的に考え</a:t>
            </a:r>
            <a:r>
              <a:rPr lang="ja-JP" altLang="en-US" sz="1300" dirty="0">
                <a:latin typeface="HG丸ｺﾞｼｯｸM-PRO" panose="020F0600000000000000" pitchFamily="50" charset="-128"/>
                <a:ea typeface="HG丸ｺﾞｼｯｸM-PRO" panose="020F0600000000000000" pitchFamily="50" charset="-128"/>
              </a:rPr>
              <a:t>ながら、探究の過程を振り返る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57" name="吹き出し: 角を丸めた四角形 56">
            <a:extLst>
              <a:ext uri="{FF2B5EF4-FFF2-40B4-BE49-F238E27FC236}">
                <a16:creationId xmlns:a16="http://schemas.microsoft.com/office/drawing/2014/main" id="{8741E4D5-5104-4AE2-521F-697EF9AF65E9}"/>
              </a:ext>
            </a:extLst>
          </p:cNvPr>
          <p:cNvSpPr/>
          <p:nvPr/>
        </p:nvSpPr>
        <p:spPr>
          <a:xfrm>
            <a:off x="3240020" y="2821900"/>
            <a:ext cx="1721496" cy="878227"/>
          </a:xfrm>
          <a:prstGeom prst="wedgeRoundRectCallout">
            <a:avLst>
              <a:gd name="adj1" fmla="val -55658"/>
              <a:gd name="adj2" fmla="val 24162"/>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おいしいトマトは水に浮かぶと聞いたことがあるけれど、同じトマトでも浮いたり沈んだりするののはどうしてだろう。</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97" name="図 96">
            <a:extLst>
              <a:ext uri="{FF2B5EF4-FFF2-40B4-BE49-F238E27FC236}">
                <a16:creationId xmlns:a16="http://schemas.microsoft.com/office/drawing/2014/main" id="{C6EF04F0-5967-EC08-9C4A-50D80AE114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5374" y="2921547"/>
            <a:ext cx="541557" cy="622479"/>
          </a:xfrm>
          <a:prstGeom prst="rect">
            <a:avLst/>
          </a:prstGeom>
        </p:spPr>
      </p:pic>
      <p:sp>
        <p:nvSpPr>
          <p:cNvPr id="2" name="テキスト ボックス 1">
            <a:extLst>
              <a:ext uri="{FF2B5EF4-FFF2-40B4-BE49-F238E27FC236}">
                <a16:creationId xmlns:a16="http://schemas.microsoft.com/office/drawing/2014/main" id="{2B4C6607-8183-8180-E27E-8F1D719BB9B8}"/>
              </a:ext>
            </a:extLst>
          </p:cNvPr>
          <p:cNvSpPr txBox="1"/>
          <p:nvPr/>
        </p:nvSpPr>
        <p:spPr>
          <a:xfrm>
            <a:off x="74512" y="2635173"/>
            <a:ext cx="256293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水中の物体にはどのように圧力が働いているのだろうか。</a:t>
            </a:r>
            <a:endParaRPr lang="en-US" altLang="ja-JP" sz="1000" dirty="0"/>
          </a:p>
        </p:txBody>
      </p:sp>
      <p:sp>
        <p:nvSpPr>
          <p:cNvPr id="5" name="四角形: 角を丸くする 4">
            <a:extLst>
              <a:ext uri="{FF2B5EF4-FFF2-40B4-BE49-F238E27FC236}">
                <a16:creationId xmlns:a16="http://schemas.microsoft.com/office/drawing/2014/main" id="{996917EB-59FB-8E62-4EC5-AF4465B70E80}"/>
              </a:ext>
            </a:extLst>
          </p:cNvPr>
          <p:cNvSpPr/>
          <p:nvPr/>
        </p:nvSpPr>
        <p:spPr>
          <a:xfrm>
            <a:off x="5004526" y="2106639"/>
            <a:ext cx="2560364" cy="670918"/>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975" dirty="0">
              <a:latin typeface="HG丸ｺﾞｼｯｸM-PRO" panose="020F0600000000000000" pitchFamily="50" charset="-128"/>
              <a:ea typeface="HG丸ｺﾞｼｯｸM-PRO" panose="020F0600000000000000" pitchFamily="50" charset="-128"/>
            </a:endParaRPr>
          </a:p>
          <a:p>
            <a:pPr algn="ctr"/>
            <a:endParaRPr lang="en-US" altLang="ja-JP" sz="1000" dirty="0">
              <a:latin typeface="HG丸ｺﾞｼｯｸM-PRO" panose="020F0600000000000000" pitchFamily="50" charset="-128"/>
              <a:ea typeface="HG丸ｺﾞｼｯｸM-PRO" panose="020F0600000000000000" pitchFamily="50" charset="-128"/>
            </a:endParaRPr>
          </a:p>
          <a:p>
            <a:pPr algn="ctr"/>
            <a:r>
              <a:rPr lang="ja-JP" altLang="en-US" sz="1000" dirty="0">
                <a:latin typeface="HG丸ｺﾞｼｯｸM-PRO" panose="020F0600000000000000" pitchFamily="50" charset="-128"/>
                <a:ea typeface="HG丸ｺﾞｼｯｸM-PRO" panose="020F0600000000000000" pitchFamily="50" charset="-128"/>
              </a:rPr>
              <a:t>物体の</a:t>
            </a:r>
            <a:r>
              <a:rPr lang="ja-JP" altLang="en-US" sz="1200" b="1" dirty="0">
                <a:latin typeface="HG丸ｺﾞｼｯｸM-PRO" panose="020F0600000000000000" pitchFamily="50" charset="-128"/>
                <a:ea typeface="HG丸ｺﾞｼｯｸM-PRO" panose="020F0600000000000000" pitchFamily="50" charset="-128"/>
              </a:rPr>
              <a:t>質量</a:t>
            </a:r>
            <a:r>
              <a:rPr lang="ja-JP" altLang="en-US" sz="1000" dirty="0">
                <a:latin typeface="HG丸ｺﾞｼｯｸM-PRO" panose="020F0600000000000000" pitchFamily="50" charset="-128"/>
                <a:ea typeface="HG丸ｺﾞｼｯｸM-PRO" panose="020F0600000000000000" pitchFamily="50" charset="-128"/>
              </a:rPr>
              <a:t>、物体の</a:t>
            </a:r>
            <a:r>
              <a:rPr lang="ja-JP" altLang="en-US" sz="1200" b="1" dirty="0">
                <a:latin typeface="HG丸ｺﾞｼｯｸM-PRO" panose="020F0600000000000000" pitchFamily="50" charset="-128"/>
                <a:ea typeface="HG丸ｺﾞｼｯｸM-PRO" panose="020F0600000000000000" pitchFamily="50" charset="-128"/>
              </a:rPr>
              <a:t>体積</a:t>
            </a:r>
            <a:r>
              <a:rPr lang="ja-JP" altLang="en-US" sz="1000" dirty="0">
                <a:latin typeface="HG丸ｺﾞｼｯｸM-PRO" panose="020F0600000000000000" pitchFamily="50" charset="-128"/>
                <a:ea typeface="HG丸ｺﾞｼｯｸM-PRO" panose="020F0600000000000000" pitchFamily="50" charset="-128"/>
              </a:rPr>
              <a:t>、沈める</a:t>
            </a:r>
            <a:r>
              <a:rPr lang="ja-JP" altLang="en-US" sz="1200" b="1" dirty="0">
                <a:latin typeface="HG丸ｺﾞｼｯｸM-PRO" panose="020F0600000000000000" pitchFamily="50" charset="-128"/>
                <a:ea typeface="HG丸ｺﾞｼｯｸM-PRO" panose="020F0600000000000000" pitchFamily="50" charset="-128"/>
              </a:rPr>
              <a:t>深さ</a:t>
            </a:r>
            <a:endParaRPr lang="en-US" altLang="ja-JP" sz="1000" b="1" dirty="0">
              <a:latin typeface="HG丸ｺﾞｼｯｸM-PRO" panose="020F0600000000000000" pitchFamily="50" charset="-128"/>
              <a:ea typeface="HG丸ｺﾞｼｯｸM-PRO" panose="020F0600000000000000" pitchFamily="50" charset="-128"/>
            </a:endParaRPr>
          </a:p>
        </p:txBody>
      </p:sp>
      <p:sp>
        <p:nvSpPr>
          <p:cNvPr id="8" name="テキスト ボックス 7">
            <a:extLst>
              <a:ext uri="{FF2B5EF4-FFF2-40B4-BE49-F238E27FC236}">
                <a16:creationId xmlns:a16="http://schemas.microsoft.com/office/drawing/2014/main" id="{AD65C7D8-DE1C-996D-8D8F-BC8347B694EB}"/>
              </a:ext>
            </a:extLst>
          </p:cNvPr>
          <p:cNvSpPr txBox="1"/>
          <p:nvPr/>
        </p:nvSpPr>
        <p:spPr>
          <a:xfrm>
            <a:off x="5188375" y="2123389"/>
            <a:ext cx="2287374" cy="307777"/>
          </a:xfrm>
          <a:prstGeom prst="rect">
            <a:avLst/>
          </a:prstGeom>
          <a:noFill/>
        </p:spPr>
        <p:txBody>
          <a:bodyPr wrap="squar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浮力の大きさを変える条件</a:t>
            </a:r>
            <a:endParaRPr lang="en-US" altLang="ja-JP" sz="1400" dirty="0">
              <a:latin typeface="HGP創英角ｺﾞｼｯｸUB" panose="020B0900000000000000" pitchFamily="50" charset="-128"/>
              <a:ea typeface="HGP創英角ｺﾞｼｯｸUB" panose="020B0900000000000000" pitchFamily="50" charset="-128"/>
            </a:endParaRPr>
          </a:p>
        </p:txBody>
      </p:sp>
      <p:grpSp>
        <p:nvGrpSpPr>
          <p:cNvPr id="3" name="グループ化 2">
            <a:extLst>
              <a:ext uri="{FF2B5EF4-FFF2-40B4-BE49-F238E27FC236}">
                <a16:creationId xmlns:a16="http://schemas.microsoft.com/office/drawing/2014/main" id="{AE39FCFD-8690-4D24-AFE8-ED7B9F5E3424}"/>
              </a:ext>
            </a:extLst>
          </p:cNvPr>
          <p:cNvGrpSpPr/>
          <p:nvPr/>
        </p:nvGrpSpPr>
        <p:grpSpPr>
          <a:xfrm>
            <a:off x="2940330" y="3765159"/>
            <a:ext cx="4694696" cy="890870"/>
            <a:chOff x="3711546" y="3930391"/>
            <a:chExt cx="5216134" cy="1037352"/>
          </a:xfrm>
        </p:grpSpPr>
        <p:sp>
          <p:nvSpPr>
            <p:cNvPr id="17" name="四角形: 角を丸くする 16">
              <a:extLst>
                <a:ext uri="{FF2B5EF4-FFF2-40B4-BE49-F238E27FC236}">
                  <a16:creationId xmlns:a16="http://schemas.microsoft.com/office/drawing/2014/main" id="{7AE4051A-F08F-B792-B863-CCD9BB2C7B9C}"/>
                </a:ext>
              </a:extLst>
            </p:cNvPr>
            <p:cNvSpPr/>
            <p:nvPr/>
          </p:nvSpPr>
          <p:spPr>
            <a:xfrm>
              <a:off x="3711546" y="3930391"/>
              <a:ext cx="5049707" cy="1037352"/>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1300" dirty="0">
                <a:latin typeface="HG丸ｺﾞｼｯｸM-PRO" panose="020F0600000000000000" pitchFamily="50" charset="-128"/>
                <a:ea typeface="HG丸ｺﾞｼｯｸM-PRO" panose="020F0600000000000000" pitchFamily="50" charset="-128"/>
              </a:endParaRPr>
            </a:p>
          </p:txBody>
        </p:sp>
        <p:sp>
          <p:nvSpPr>
            <p:cNvPr id="18" name="テキスト ボックス 17">
              <a:extLst>
                <a:ext uri="{FF2B5EF4-FFF2-40B4-BE49-F238E27FC236}">
                  <a16:creationId xmlns:a16="http://schemas.microsoft.com/office/drawing/2014/main" id="{774B24F6-C02F-3C35-8BF5-EDC3A99A3370}"/>
                </a:ext>
              </a:extLst>
            </p:cNvPr>
            <p:cNvSpPr txBox="1"/>
            <p:nvPr/>
          </p:nvSpPr>
          <p:spPr>
            <a:xfrm>
              <a:off x="3807115" y="4009111"/>
              <a:ext cx="5120565" cy="358383"/>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「物体の</a:t>
              </a:r>
              <a:r>
                <a:rPr lang="ja-JP" altLang="en-US" sz="1400" dirty="0">
                  <a:latin typeface="HGSｺﾞｼｯｸE" panose="020B0900000000000000" pitchFamily="50" charset="-128"/>
                  <a:ea typeface="HGSｺﾞｼｯｸE" panose="020B0900000000000000" pitchFamily="50" charset="-128"/>
                </a:rPr>
                <a:t>体積</a:t>
              </a:r>
              <a:r>
                <a:rPr lang="ja-JP" altLang="en-US" sz="1200" dirty="0">
                  <a:latin typeface="HG丸ｺﾞｼｯｸM-PRO" panose="020F0600000000000000" pitchFamily="50" charset="-128"/>
                  <a:ea typeface="HG丸ｺﾞｼｯｸM-PRO" panose="020F0600000000000000" pitchFamily="50" charset="-128"/>
                </a:rPr>
                <a:t>が大きくなると、</a:t>
              </a:r>
              <a:r>
                <a:rPr lang="ja-JP" altLang="en-US" sz="1400" dirty="0">
                  <a:latin typeface="HGSｺﾞｼｯｸE" panose="020B0900000000000000" pitchFamily="50" charset="-128"/>
                  <a:ea typeface="HGSｺﾞｼｯｸE" panose="020B0900000000000000" pitchFamily="50" charset="-128"/>
                </a:rPr>
                <a:t>浮力</a:t>
              </a:r>
              <a:r>
                <a:rPr lang="ja-JP" altLang="en-US" sz="1200" dirty="0">
                  <a:latin typeface="HG丸ｺﾞｼｯｸM-PRO" panose="020F0600000000000000" pitchFamily="50" charset="-128"/>
                  <a:ea typeface="HG丸ｺﾞｼｯｸM-PRO" panose="020F0600000000000000" pitchFamily="50" charset="-128"/>
                </a:rPr>
                <a:t>は大きくなると思う。」</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23" name="四角形: 角を丸くする 22">
              <a:extLst>
                <a:ext uri="{FF2B5EF4-FFF2-40B4-BE49-F238E27FC236}">
                  <a16:creationId xmlns:a16="http://schemas.microsoft.com/office/drawing/2014/main" id="{C0F3020F-3120-74BF-F7D0-FD9601BBDC2F}"/>
                </a:ext>
              </a:extLst>
            </p:cNvPr>
            <p:cNvSpPr/>
            <p:nvPr/>
          </p:nvSpPr>
          <p:spPr>
            <a:xfrm>
              <a:off x="3803498" y="4370339"/>
              <a:ext cx="1526261" cy="50295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400" dirty="0">
                  <a:latin typeface="HGPｺﾞｼｯｸE" panose="020B0900000000000000" pitchFamily="50" charset="-128"/>
                  <a:ea typeface="HGPｺﾞｼｯｸE" panose="020B0900000000000000" pitchFamily="50" charset="-128"/>
                </a:rPr>
                <a:t>変化させる量</a:t>
              </a:r>
              <a:r>
                <a:rPr lang="ja-JP" altLang="en-US" sz="1200" dirty="0">
                  <a:latin typeface="HGPｺﾞｼｯｸE" panose="020B0900000000000000" pitchFamily="50" charset="-128"/>
                  <a:ea typeface="HGPｺﾞｼｯｸE" panose="020B0900000000000000" pitchFamily="50" charset="-128"/>
                </a:rPr>
                <a:t>　</a:t>
              </a:r>
              <a:endParaRPr lang="en-US" altLang="ja-JP" sz="1200" dirty="0">
                <a:latin typeface="HGPｺﾞｼｯｸE" panose="020B0900000000000000" pitchFamily="50" charset="-128"/>
                <a:ea typeface="HGPｺﾞｼｯｸE" panose="020B0900000000000000" pitchFamily="50" charset="-128"/>
              </a:endParaRPr>
            </a:p>
            <a:p>
              <a:pPr algn="ctr"/>
              <a:r>
                <a:rPr lang="ja-JP" altLang="en-US" sz="1200" dirty="0">
                  <a:latin typeface="HG丸ｺﾞｼｯｸM-PRO" panose="020F0600000000000000" pitchFamily="50" charset="-128"/>
                  <a:ea typeface="HG丸ｺﾞｼｯｸM-PRO" panose="020F0600000000000000" pitchFamily="50" charset="-128"/>
                </a:rPr>
                <a:t>物体の体積</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　</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24" name="四角形: 角を丸くする 23">
              <a:extLst>
                <a:ext uri="{FF2B5EF4-FFF2-40B4-BE49-F238E27FC236}">
                  <a16:creationId xmlns:a16="http://schemas.microsoft.com/office/drawing/2014/main" id="{D66E78BD-306F-3586-DB05-2B7C8C006F73}"/>
                </a:ext>
              </a:extLst>
            </p:cNvPr>
            <p:cNvSpPr/>
            <p:nvPr/>
          </p:nvSpPr>
          <p:spPr>
            <a:xfrm>
              <a:off x="5408482" y="4376044"/>
              <a:ext cx="1495723" cy="508816"/>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400" dirty="0">
                  <a:latin typeface="HGPｺﾞｼｯｸE" panose="020B0900000000000000" pitchFamily="50" charset="-128"/>
                  <a:ea typeface="HGPｺﾞｼｯｸE" panose="020B0900000000000000" pitchFamily="50" charset="-128"/>
                </a:rPr>
                <a:t>変化する量　</a:t>
              </a:r>
              <a:r>
                <a:rPr lang="ja-JP" altLang="en-US" sz="1000" dirty="0">
                  <a:latin typeface="HGPｺﾞｼｯｸE" panose="020B0900000000000000" pitchFamily="50" charset="-128"/>
                  <a:ea typeface="HGPｺﾞｼｯｸE" panose="020B0900000000000000" pitchFamily="50" charset="-128"/>
                </a:rPr>
                <a:t>　</a:t>
              </a:r>
              <a:endParaRPr lang="en-US" altLang="ja-JP" sz="1000" dirty="0">
                <a:latin typeface="HGPｺﾞｼｯｸE" panose="020B0900000000000000" pitchFamily="50" charset="-128"/>
                <a:ea typeface="HGPｺﾞｼｯｸE" panose="020B0900000000000000" pitchFamily="50" charset="-128"/>
              </a:endParaRPr>
            </a:p>
            <a:p>
              <a:pPr algn="ctr"/>
              <a:r>
                <a:rPr lang="ja-JP" altLang="en-US" sz="1200" dirty="0">
                  <a:latin typeface="HG丸ｺﾞｼｯｸM-PRO" panose="020F0600000000000000" pitchFamily="50" charset="-128"/>
                  <a:ea typeface="HG丸ｺﾞｼｯｸM-PRO" panose="020F0600000000000000" pitchFamily="50" charset="-128"/>
                </a:rPr>
                <a:t>浮力</a:t>
              </a:r>
              <a:r>
                <a:rPr lang="en-US" altLang="ja-JP" sz="1200" dirty="0">
                  <a:latin typeface="HG丸ｺﾞｼｯｸM-PRO" panose="020F0600000000000000" pitchFamily="50" charset="-128"/>
                  <a:ea typeface="HG丸ｺﾞｼｯｸM-PRO" panose="020F0600000000000000" pitchFamily="50" charset="-128"/>
                </a:rPr>
                <a:t>[N]]</a:t>
              </a:r>
              <a:r>
                <a:rPr lang="ja-JP" altLang="en-US" sz="1200" dirty="0">
                  <a:latin typeface="HGPｺﾞｼｯｸE" panose="020B0900000000000000" pitchFamily="50" charset="-128"/>
                  <a:ea typeface="HGPｺﾞｼｯｸE" panose="020B0900000000000000" pitchFamily="50" charset="-128"/>
                </a:rPr>
                <a:t>　</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26" name="四角形: 角を丸くする 25">
              <a:extLst>
                <a:ext uri="{FF2B5EF4-FFF2-40B4-BE49-F238E27FC236}">
                  <a16:creationId xmlns:a16="http://schemas.microsoft.com/office/drawing/2014/main" id="{46CEFA50-C2A5-B718-A685-C2E27D74F086}"/>
                </a:ext>
              </a:extLst>
            </p:cNvPr>
            <p:cNvSpPr/>
            <p:nvPr/>
          </p:nvSpPr>
          <p:spPr>
            <a:xfrm>
              <a:off x="6980232" y="4364480"/>
              <a:ext cx="1674673" cy="508816"/>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400" dirty="0">
                  <a:latin typeface="HGPｺﾞｼｯｸE" panose="020B0900000000000000" pitchFamily="50" charset="-128"/>
                  <a:ea typeface="HGPｺﾞｼｯｸE" panose="020B0900000000000000" pitchFamily="50" charset="-128"/>
                </a:rPr>
                <a:t>変えない条件　</a:t>
              </a:r>
              <a:r>
                <a:rPr lang="ja-JP" altLang="en-US" sz="1000" dirty="0">
                  <a:latin typeface="HGPｺﾞｼｯｸE" panose="020B0900000000000000" pitchFamily="50" charset="-128"/>
                  <a:ea typeface="HGPｺﾞｼｯｸE" panose="020B0900000000000000" pitchFamily="50" charset="-128"/>
                </a:rPr>
                <a:t>　</a:t>
              </a:r>
              <a:endParaRPr lang="en-US" altLang="ja-JP" sz="1000" dirty="0">
                <a:latin typeface="HGPｺﾞｼｯｸE" panose="020B0900000000000000" pitchFamily="50" charset="-128"/>
                <a:ea typeface="HGPｺﾞｼｯｸE" panose="020B0900000000000000" pitchFamily="50" charset="-128"/>
              </a:endParaRPr>
            </a:p>
            <a:p>
              <a:pPr algn="ctr"/>
              <a:r>
                <a:rPr lang="ja-JP" altLang="en-US" sz="1200" dirty="0">
                  <a:latin typeface="HG丸ｺﾞｼｯｸM-PRO" panose="020F0600000000000000" pitchFamily="50" charset="-128"/>
                  <a:ea typeface="HG丸ｺﾞｼｯｸM-PRO" panose="020F0600000000000000" pitchFamily="50" charset="-128"/>
                </a:rPr>
                <a:t>物体の質量</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ｇ</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　</a:t>
              </a:r>
              <a:endParaRPr lang="en-US" altLang="ja-JP" sz="1000" dirty="0">
                <a:latin typeface="HG丸ｺﾞｼｯｸM-PRO" panose="020F0600000000000000" pitchFamily="50" charset="-128"/>
                <a:ea typeface="HG丸ｺﾞｼｯｸM-PRO" panose="020F0600000000000000" pitchFamily="50" charset="-128"/>
              </a:endParaRPr>
            </a:p>
          </p:txBody>
        </p:sp>
      </p:grpSp>
      <p:sp>
        <p:nvSpPr>
          <p:cNvPr id="7" name="矢印: 下 6">
            <a:extLst>
              <a:ext uri="{FF2B5EF4-FFF2-40B4-BE49-F238E27FC236}">
                <a16:creationId xmlns:a16="http://schemas.microsoft.com/office/drawing/2014/main" id="{9707FBF5-E338-50CF-F416-D9E86607E742}"/>
              </a:ext>
            </a:extLst>
          </p:cNvPr>
          <p:cNvSpPr/>
          <p:nvPr/>
        </p:nvSpPr>
        <p:spPr>
          <a:xfrm>
            <a:off x="4996392" y="2846104"/>
            <a:ext cx="271708" cy="725011"/>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ja-JP" altLang="en-US" sz="1463"/>
          </a:p>
        </p:txBody>
      </p:sp>
      <p:sp>
        <p:nvSpPr>
          <p:cNvPr id="19" name="テキスト ボックス 18">
            <a:extLst>
              <a:ext uri="{FF2B5EF4-FFF2-40B4-BE49-F238E27FC236}">
                <a16:creationId xmlns:a16="http://schemas.microsoft.com/office/drawing/2014/main" id="{812CCADC-BBE3-1AA6-BB56-E6EB9BB728C2}"/>
              </a:ext>
            </a:extLst>
          </p:cNvPr>
          <p:cNvSpPr txBox="1"/>
          <p:nvPr/>
        </p:nvSpPr>
        <p:spPr>
          <a:xfrm>
            <a:off x="5271189" y="2809728"/>
            <a:ext cx="1949877" cy="677108"/>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予想・仮説を立て、</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実験方法を考える</a:t>
            </a:r>
          </a:p>
        </p:txBody>
      </p:sp>
      <p:grpSp>
        <p:nvGrpSpPr>
          <p:cNvPr id="10" name="グループ化 9">
            <a:extLst>
              <a:ext uri="{FF2B5EF4-FFF2-40B4-BE49-F238E27FC236}">
                <a16:creationId xmlns:a16="http://schemas.microsoft.com/office/drawing/2014/main" id="{CED67822-27E7-960E-875F-9776D2F4044A}"/>
              </a:ext>
            </a:extLst>
          </p:cNvPr>
          <p:cNvGrpSpPr/>
          <p:nvPr/>
        </p:nvGrpSpPr>
        <p:grpSpPr>
          <a:xfrm>
            <a:off x="2778917" y="5592848"/>
            <a:ext cx="427196" cy="993696"/>
            <a:chOff x="0" y="0"/>
            <a:chExt cx="525780" cy="1223310"/>
          </a:xfrm>
        </p:grpSpPr>
        <p:sp>
          <p:nvSpPr>
            <p:cNvPr id="13" name="四角形: 角を丸くする 12">
              <a:extLst>
                <a:ext uri="{FF2B5EF4-FFF2-40B4-BE49-F238E27FC236}">
                  <a16:creationId xmlns:a16="http://schemas.microsoft.com/office/drawing/2014/main" id="{E296CB40-BF1C-CA1B-D42B-43D16E26F1F3}"/>
                </a:ext>
              </a:extLst>
            </p:cNvPr>
            <p:cNvSpPr/>
            <p:nvPr/>
          </p:nvSpPr>
          <p:spPr>
            <a:xfrm>
              <a:off x="0" y="396240"/>
              <a:ext cx="525780" cy="327660"/>
            </a:xfrm>
            <a:prstGeom prst="roundRect">
              <a:avLst/>
            </a:prstGeom>
            <a:ln/>
          </p:spPr>
          <p:style>
            <a:lnRef idx="1">
              <a:schemeClr val="accent3"/>
            </a:lnRef>
            <a:fillRef idx="2">
              <a:schemeClr val="accent3"/>
            </a:fillRef>
            <a:effectRef idx="1">
              <a:schemeClr val="accent3"/>
            </a:effectRef>
            <a:fontRef idx="minor">
              <a:schemeClr val="dk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cxnSp>
          <p:nvCxnSpPr>
            <p:cNvPr id="15" name="直線矢印コネクタ 14">
              <a:extLst>
                <a:ext uri="{FF2B5EF4-FFF2-40B4-BE49-F238E27FC236}">
                  <a16:creationId xmlns:a16="http://schemas.microsoft.com/office/drawing/2014/main" id="{938DFFAA-79AA-4EC1-809C-87AD44899F23}"/>
                </a:ext>
              </a:extLst>
            </p:cNvPr>
            <p:cNvCxnSpPr/>
            <p:nvPr/>
          </p:nvCxnSpPr>
          <p:spPr>
            <a:xfrm>
              <a:off x="251460" y="575310"/>
              <a:ext cx="0" cy="648000"/>
            </a:xfrm>
            <a:prstGeom prst="straightConnector1">
              <a:avLst/>
            </a:prstGeom>
            <a:ln w="28575">
              <a:solidFill>
                <a:srgbClr val="FF0000"/>
              </a:solidFill>
              <a:headEnd type="oval"/>
              <a:tailEnd type="triangle"/>
            </a:ln>
          </p:spPr>
          <p:style>
            <a:lnRef idx="3">
              <a:schemeClr val="dk1"/>
            </a:lnRef>
            <a:fillRef idx="0">
              <a:schemeClr val="dk1"/>
            </a:fillRef>
            <a:effectRef idx="2">
              <a:schemeClr val="dk1"/>
            </a:effectRef>
            <a:fontRef idx="minor">
              <a:schemeClr val="tx1"/>
            </a:fontRef>
          </p:style>
        </p:cxnSp>
        <p:cxnSp>
          <p:nvCxnSpPr>
            <p:cNvPr id="16" name="直線矢印コネクタ 15">
              <a:extLst>
                <a:ext uri="{FF2B5EF4-FFF2-40B4-BE49-F238E27FC236}">
                  <a16:creationId xmlns:a16="http://schemas.microsoft.com/office/drawing/2014/main" id="{03DA837B-3065-789F-BE5F-1435A8054A56}"/>
                </a:ext>
              </a:extLst>
            </p:cNvPr>
            <p:cNvCxnSpPr/>
            <p:nvPr/>
          </p:nvCxnSpPr>
          <p:spPr>
            <a:xfrm flipV="1">
              <a:off x="224790" y="0"/>
              <a:ext cx="0" cy="576000"/>
            </a:xfrm>
            <a:prstGeom prst="straightConnector1">
              <a:avLst/>
            </a:prstGeom>
            <a:noFill/>
            <a:ln w="28575" cap="flat" cmpd="sng" algn="ctr">
              <a:solidFill>
                <a:srgbClr val="0000FF"/>
              </a:solidFill>
              <a:prstDash val="solid"/>
              <a:miter lim="800000"/>
              <a:headEnd type="oval"/>
              <a:tailEnd type="triangle"/>
            </a:ln>
            <a:effectLst/>
          </p:spPr>
        </p:cxnSp>
      </p:grpSp>
      <p:grpSp>
        <p:nvGrpSpPr>
          <p:cNvPr id="21" name="グループ化 20">
            <a:extLst>
              <a:ext uri="{FF2B5EF4-FFF2-40B4-BE49-F238E27FC236}">
                <a16:creationId xmlns:a16="http://schemas.microsoft.com/office/drawing/2014/main" id="{63AD03A7-5107-2367-C927-A187B7B6D6C4}"/>
              </a:ext>
            </a:extLst>
          </p:cNvPr>
          <p:cNvGrpSpPr/>
          <p:nvPr/>
        </p:nvGrpSpPr>
        <p:grpSpPr>
          <a:xfrm>
            <a:off x="3368519" y="5394067"/>
            <a:ext cx="427196" cy="795060"/>
            <a:chOff x="0" y="0"/>
            <a:chExt cx="525780" cy="978930"/>
          </a:xfrm>
        </p:grpSpPr>
        <p:sp>
          <p:nvSpPr>
            <p:cNvPr id="25" name="四角形: 角を丸くする 24">
              <a:extLst>
                <a:ext uri="{FF2B5EF4-FFF2-40B4-BE49-F238E27FC236}">
                  <a16:creationId xmlns:a16="http://schemas.microsoft.com/office/drawing/2014/main" id="{5A447596-4E11-AF9E-3764-FB6C98FDF93E}"/>
                </a:ext>
              </a:extLst>
            </p:cNvPr>
            <p:cNvSpPr/>
            <p:nvPr/>
          </p:nvSpPr>
          <p:spPr>
            <a:xfrm>
              <a:off x="0" y="403860"/>
              <a:ext cx="525780" cy="327660"/>
            </a:xfrm>
            <a:prstGeom prst="roundRect">
              <a:avLst/>
            </a:prstGeom>
          </p:spPr>
          <p:style>
            <a:lnRef idx="1">
              <a:schemeClr val="accent6"/>
            </a:lnRef>
            <a:fillRef idx="3">
              <a:schemeClr val="accent6"/>
            </a:fillRef>
            <a:effectRef idx="2">
              <a:schemeClr val="accent6"/>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cxnSp>
          <p:nvCxnSpPr>
            <p:cNvPr id="27" name="直線矢印コネクタ 26">
              <a:extLst>
                <a:ext uri="{FF2B5EF4-FFF2-40B4-BE49-F238E27FC236}">
                  <a16:creationId xmlns:a16="http://schemas.microsoft.com/office/drawing/2014/main" id="{1728EB33-7D0C-E4A1-29A4-6800FDDF45CB}"/>
                </a:ext>
              </a:extLst>
            </p:cNvPr>
            <p:cNvCxnSpPr/>
            <p:nvPr/>
          </p:nvCxnSpPr>
          <p:spPr>
            <a:xfrm flipV="1">
              <a:off x="224790" y="0"/>
              <a:ext cx="0" cy="576000"/>
            </a:xfrm>
            <a:prstGeom prst="straightConnector1">
              <a:avLst/>
            </a:prstGeom>
            <a:ln w="28575">
              <a:solidFill>
                <a:srgbClr val="0000FF"/>
              </a:solidFill>
              <a:headEnd type="oval"/>
              <a:tailEnd type="triangle"/>
            </a:ln>
          </p:spPr>
          <p:style>
            <a:lnRef idx="3">
              <a:schemeClr val="dk1"/>
            </a:lnRef>
            <a:fillRef idx="0">
              <a:schemeClr val="dk1"/>
            </a:fillRef>
            <a:effectRef idx="2">
              <a:schemeClr val="dk1"/>
            </a:effectRef>
            <a:fontRef idx="minor">
              <a:schemeClr val="tx1"/>
            </a:fontRef>
          </p:style>
        </p:cxnSp>
        <p:cxnSp>
          <p:nvCxnSpPr>
            <p:cNvPr id="29" name="直線矢印コネクタ 28">
              <a:extLst>
                <a:ext uri="{FF2B5EF4-FFF2-40B4-BE49-F238E27FC236}">
                  <a16:creationId xmlns:a16="http://schemas.microsoft.com/office/drawing/2014/main" id="{EC839129-3786-9BFA-699E-C99BFB02CF74}"/>
                </a:ext>
              </a:extLst>
            </p:cNvPr>
            <p:cNvCxnSpPr/>
            <p:nvPr/>
          </p:nvCxnSpPr>
          <p:spPr>
            <a:xfrm>
              <a:off x="251460" y="582930"/>
              <a:ext cx="0" cy="396000"/>
            </a:xfrm>
            <a:prstGeom prst="straightConnector1">
              <a:avLst/>
            </a:prstGeom>
            <a:noFill/>
            <a:ln w="28575" cap="flat" cmpd="sng" algn="ctr">
              <a:solidFill>
                <a:srgbClr val="FF0000"/>
              </a:solidFill>
              <a:prstDash val="solid"/>
              <a:miter lim="800000"/>
              <a:headEnd type="oval"/>
              <a:tailEnd type="triangle"/>
            </a:ln>
            <a:effectLst/>
          </p:spPr>
        </p:cxnSp>
      </p:grpSp>
      <p:sp>
        <p:nvSpPr>
          <p:cNvPr id="31" name="テキスト ボックス 30">
            <a:extLst>
              <a:ext uri="{FF2B5EF4-FFF2-40B4-BE49-F238E27FC236}">
                <a16:creationId xmlns:a16="http://schemas.microsoft.com/office/drawing/2014/main" id="{47F4B0C9-9196-8BFE-0989-89E17BB5CE9E}"/>
              </a:ext>
            </a:extLst>
          </p:cNvPr>
          <p:cNvSpPr txBox="1"/>
          <p:nvPr/>
        </p:nvSpPr>
        <p:spPr>
          <a:xfrm>
            <a:off x="2898586" y="5315354"/>
            <a:ext cx="698209" cy="317459"/>
          </a:xfrm>
          <a:prstGeom prst="rect">
            <a:avLst/>
          </a:prstGeom>
          <a:noFill/>
        </p:spPr>
        <p:txBody>
          <a:bodyPr wrap="square" rtlCol="0">
            <a:spAutoFit/>
          </a:bodyPr>
          <a:lstStyle/>
          <a:p>
            <a:r>
              <a:rPr lang="ja-JP" altLang="en-US" sz="1400" dirty="0">
                <a:solidFill>
                  <a:srgbClr val="0033CC"/>
                </a:solidFill>
                <a:latin typeface="HGP創英角ｺﾞｼｯｸUB" panose="020B0900000000000000" pitchFamily="50" charset="-128"/>
                <a:ea typeface="HGP創英角ｺﾞｼｯｸUB" panose="020B0900000000000000" pitchFamily="50" charset="-128"/>
              </a:rPr>
              <a:t>浮力</a:t>
            </a:r>
          </a:p>
        </p:txBody>
      </p:sp>
      <p:sp>
        <p:nvSpPr>
          <p:cNvPr id="32" name="テキスト ボックス 31">
            <a:extLst>
              <a:ext uri="{FF2B5EF4-FFF2-40B4-BE49-F238E27FC236}">
                <a16:creationId xmlns:a16="http://schemas.microsoft.com/office/drawing/2014/main" id="{1244DFF2-236C-62E8-4922-9B4D2F9C5FB2}"/>
              </a:ext>
            </a:extLst>
          </p:cNvPr>
          <p:cNvSpPr txBox="1"/>
          <p:nvPr/>
        </p:nvSpPr>
        <p:spPr>
          <a:xfrm>
            <a:off x="3037888" y="6289342"/>
            <a:ext cx="698209" cy="317459"/>
          </a:xfrm>
          <a:prstGeom prst="rect">
            <a:avLst/>
          </a:prstGeom>
          <a:noFill/>
        </p:spPr>
        <p:txBody>
          <a:bodyPr wrap="square" rtlCol="0">
            <a:spAutoFit/>
          </a:bodyPr>
          <a:lstStyle/>
          <a:p>
            <a:r>
              <a:rPr lang="ja-JP" altLang="en-US" sz="1400" dirty="0">
                <a:solidFill>
                  <a:srgbClr val="FF0000"/>
                </a:solidFill>
                <a:latin typeface="HGP創英角ｺﾞｼｯｸUB" panose="020B0900000000000000" pitchFamily="50" charset="-128"/>
                <a:ea typeface="HGP創英角ｺﾞｼｯｸUB" panose="020B0900000000000000" pitchFamily="50" charset="-128"/>
              </a:rPr>
              <a:t>重力</a:t>
            </a:r>
          </a:p>
        </p:txBody>
      </p:sp>
      <p:pic>
        <p:nvPicPr>
          <p:cNvPr id="34" name="図 33">
            <a:extLst>
              <a:ext uri="{FF2B5EF4-FFF2-40B4-BE49-F238E27FC236}">
                <a16:creationId xmlns:a16="http://schemas.microsoft.com/office/drawing/2014/main" id="{6130CA08-1EF1-1575-0299-070A152AA9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9774" y="6030315"/>
            <a:ext cx="544535" cy="545493"/>
          </a:xfrm>
          <a:prstGeom prst="rect">
            <a:avLst/>
          </a:prstGeom>
        </p:spPr>
      </p:pic>
      <p:sp>
        <p:nvSpPr>
          <p:cNvPr id="35" name="正方形/長方形 34">
            <a:extLst>
              <a:ext uri="{FF2B5EF4-FFF2-40B4-BE49-F238E27FC236}">
                <a16:creationId xmlns:a16="http://schemas.microsoft.com/office/drawing/2014/main" id="{4A30EE26-D817-049B-C64B-FF3BDF31F306}"/>
              </a:ext>
            </a:extLst>
          </p:cNvPr>
          <p:cNvSpPr/>
          <p:nvPr/>
        </p:nvSpPr>
        <p:spPr>
          <a:xfrm>
            <a:off x="4810950" y="4964334"/>
            <a:ext cx="2719194" cy="888820"/>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100" dirty="0">
                <a:latin typeface="HG丸ｺﾞｼｯｸM-PRO" panose="020F0600000000000000" pitchFamily="50" charset="-128"/>
                <a:ea typeface="HG丸ｺﾞｼｯｸM-PRO" panose="020F0600000000000000" pitchFamily="50" charset="-128"/>
              </a:rPr>
              <a:t>・自分の予想と比べてみる。</a:t>
            </a:r>
            <a:endParaRPr lang="en-US" altLang="ja-JP" sz="1100" dirty="0">
              <a:latin typeface="HG丸ｺﾞｼｯｸM-PRO" panose="020F0600000000000000" pitchFamily="50" charset="-128"/>
              <a:ea typeface="HG丸ｺﾞｼｯｸM-PRO" panose="020F0600000000000000" pitchFamily="50" charset="-128"/>
            </a:endParaRPr>
          </a:p>
          <a:p>
            <a:r>
              <a:rPr lang="ja-JP" altLang="en-US" sz="1100" dirty="0">
                <a:latin typeface="HG丸ｺﾞｼｯｸM-PRO" panose="020F0600000000000000" pitchFamily="50" charset="-128"/>
                <a:ea typeface="HG丸ｺﾞｼｯｸM-PRO" panose="020F0600000000000000" pitchFamily="50" charset="-128"/>
              </a:rPr>
              <a:t>・他の班の結果や考察と比べてみる。</a:t>
            </a:r>
            <a:endParaRPr lang="en-US" altLang="ja-JP" sz="1100" dirty="0">
              <a:latin typeface="HG丸ｺﾞｼｯｸM-PRO" panose="020F0600000000000000" pitchFamily="50" charset="-128"/>
              <a:ea typeface="HG丸ｺﾞｼｯｸM-PRO" panose="020F0600000000000000" pitchFamily="50" charset="-128"/>
            </a:endParaRPr>
          </a:p>
          <a:p>
            <a:r>
              <a:rPr lang="ja-JP" altLang="en-US" sz="1100" dirty="0">
                <a:latin typeface="HG丸ｺﾞｼｯｸM-PRO" panose="020F0600000000000000" pitchFamily="50" charset="-128"/>
                <a:ea typeface="HG丸ｺﾞｼｯｸM-PRO" panose="020F0600000000000000" pitchFamily="50" charset="-128"/>
              </a:rPr>
              <a:t>・数値だけでなく力のの矢印で表し考え　　</a:t>
            </a:r>
            <a:endParaRPr lang="en-US" altLang="ja-JP" sz="1100" dirty="0">
              <a:latin typeface="HG丸ｺﾞｼｯｸM-PRO" panose="020F0600000000000000" pitchFamily="50" charset="-128"/>
              <a:ea typeface="HG丸ｺﾞｼｯｸM-PRO" panose="020F0600000000000000" pitchFamily="50" charset="-128"/>
            </a:endParaRPr>
          </a:p>
          <a:p>
            <a:r>
              <a:rPr lang="ja-JP" altLang="en-US" sz="1100" dirty="0">
                <a:latin typeface="HG丸ｺﾞｼｯｸM-PRO" panose="020F0600000000000000" pitchFamily="50" charset="-128"/>
                <a:ea typeface="HG丸ｺﾞｼｯｸM-PRO" panose="020F0600000000000000" pitchFamily="50" charset="-128"/>
              </a:rPr>
              <a:t>　てみる。</a:t>
            </a:r>
            <a:endParaRPr lang="en-US" altLang="ja-JP" sz="1100" dirty="0">
              <a:latin typeface="HG丸ｺﾞｼｯｸM-PRO" panose="020F0600000000000000" pitchFamily="50" charset="-128"/>
              <a:ea typeface="HG丸ｺﾞｼｯｸM-PRO" panose="020F0600000000000000" pitchFamily="50" charset="-128"/>
            </a:endParaRPr>
          </a:p>
          <a:p>
            <a:r>
              <a:rPr lang="ja-JP" altLang="en-US" sz="1100" dirty="0">
                <a:latin typeface="HG丸ｺﾞｼｯｸM-PRO" panose="020F0600000000000000" pitchFamily="50" charset="-128"/>
                <a:ea typeface="HG丸ｺﾞｼｯｸM-PRO" panose="020F0600000000000000" pitchFamily="50" charset="-128"/>
              </a:rPr>
              <a:t>・身近な現象に当てはめてみる。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37" name="四角形: 角を丸くする 36">
            <a:extLst>
              <a:ext uri="{FF2B5EF4-FFF2-40B4-BE49-F238E27FC236}">
                <a16:creationId xmlns:a16="http://schemas.microsoft.com/office/drawing/2014/main" id="{0C235016-6F62-166F-1FB7-4229F776F0F6}"/>
              </a:ext>
            </a:extLst>
          </p:cNvPr>
          <p:cNvSpPr/>
          <p:nvPr/>
        </p:nvSpPr>
        <p:spPr>
          <a:xfrm>
            <a:off x="5777200" y="683569"/>
            <a:ext cx="4066708" cy="369702"/>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8" name="四角形: 角を丸くする 37">
            <a:extLst>
              <a:ext uri="{FF2B5EF4-FFF2-40B4-BE49-F238E27FC236}">
                <a16:creationId xmlns:a16="http://schemas.microsoft.com/office/drawing/2014/main" id="{93E82DAB-D3C9-C4C8-C434-F70FB906B6BC}"/>
              </a:ext>
            </a:extLst>
          </p:cNvPr>
          <p:cNvSpPr/>
          <p:nvPr/>
        </p:nvSpPr>
        <p:spPr>
          <a:xfrm>
            <a:off x="2798744" y="1716775"/>
            <a:ext cx="3348916" cy="290712"/>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795071" y="640580"/>
            <a:ext cx="4271232"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　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丸ｺﾞｼｯｸM-PRO" panose="020F0600000000000000" pitchFamily="50" charset="-128"/>
                <a:ea typeface="HG丸ｺﾞｼｯｸM-PRO" panose="020F0600000000000000" pitchFamily="50" charset="-128"/>
              </a:rPr>
              <a:t>　「量的・関係的な視点」「多面的に考える」「比較する」　</a:t>
            </a:r>
          </a:p>
        </p:txBody>
      </p:sp>
      <p:sp>
        <p:nvSpPr>
          <p:cNvPr id="22" name="テキスト ボックス 21">
            <a:extLst>
              <a:ext uri="{FF2B5EF4-FFF2-40B4-BE49-F238E27FC236}">
                <a16:creationId xmlns:a16="http://schemas.microsoft.com/office/drawing/2014/main" id="{4AB53242-B3A9-1471-E8B0-93B3AD08A90D}"/>
              </a:ext>
            </a:extLst>
          </p:cNvPr>
          <p:cNvSpPr txBox="1"/>
          <p:nvPr/>
        </p:nvSpPr>
        <p:spPr>
          <a:xfrm>
            <a:off x="2809735" y="1704158"/>
            <a:ext cx="3437231" cy="292388"/>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生徒が「見方・考え方」を働かせている姿の例</a:t>
            </a:r>
          </a:p>
        </p:txBody>
      </p:sp>
      <p:grpSp>
        <p:nvGrpSpPr>
          <p:cNvPr id="49" name="グループ化 48">
            <a:extLst>
              <a:ext uri="{FF2B5EF4-FFF2-40B4-BE49-F238E27FC236}">
                <a16:creationId xmlns:a16="http://schemas.microsoft.com/office/drawing/2014/main" id="{989C46A1-FE98-0378-B330-6A3071D481C4}"/>
              </a:ext>
            </a:extLst>
          </p:cNvPr>
          <p:cNvGrpSpPr/>
          <p:nvPr/>
        </p:nvGrpSpPr>
        <p:grpSpPr>
          <a:xfrm>
            <a:off x="7684575" y="1152615"/>
            <a:ext cx="2106384" cy="454388"/>
            <a:chOff x="8769479" y="922754"/>
            <a:chExt cx="2592473" cy="559247"/>
          </a:xfrm>
        </p:grpSpPr>
        <p:sp>
          <p:nvSpPr>
            <p:cNvPr id="43" name="四角形: 角を丸くする 42">
              <a:extLst>
                <a:ext uri="{FF2B5EF4-FFF2-40B4-BE49-F238E27FC236}">
                  <a16:creationId xmlns:a16="http://schemas.microsoft.com/office/drawing/2014/main" id="{E09355F2-7368-B029-A860-87CD04371507}"/>
                </a:ext>
              </a:extLst>
            </p:cNvPr>
            <p:cNvSpPr/>
            <p:nvPr/>
          </p:nvSpPr>
          <p:spPr>
            <a:xfrm>
              <a:off x="8769479" y="922754"/>
              <a:ext cx="2592473" cy="55924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3" name="テキスト ボックス 32">
              <a:extLst>
                <a:ext uri="{FF2B5EF4-FFF2-40B4-BE49-F238E27FC236}">
                  <a16:creationId xmlns:a16="http://schemas.microsoft.com/office/drawing/2014/main" id="{4D63617E-9709-8673-AEF0-BA174FFB91D8}"/>
                </a:ext>
              </a:extLst>
            </p:cNvPr>
            <p:cNvSpPr txBox="1"/>
            <p:nvPr/>
          </p:nvSpPr>
          <p:spPr>
            <a:xfrm>
              <a:off x="8837080" y="922755"/>
              <a:ext cx="2218021" cy="544686"/>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「見方・考え方」を</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豊かにするポイントの例</a:t>
              </a:r>
            </a:p>
          </p:txBody>
        </p:sp>
      </p:grpSp>
      <p:grpSp>
        <p:nvGrpSpPr>
          <p:cNvPr id="44" name="グループ化 43">
            <a:extLst>
              <a:ext uri="{FF2B5EF4-FFF2-40B4-BE49-F238E27FC236}">
                <a16:creationId xmlns:a16="http://schemas.microsoft.com/office/drawing/2014/main" id="{217AFA2E-AF1F-4C57-A5D1-3AE0B1A1F26F}"/>
              </a:ext>
            </a:extLst>
          </p:cNvPr>
          <p:cNvGrpSpPr/>
          <p:nvPr/>
        </p:nvGrpSpPr>
        <p:grpSpPr>
          <a:xfrm>
            <a:off x="92007" y="1149093"/>
            <a:ext cx="1303101" cy="292388"/>
            <a:chOff x="315417" y="408738"/>
            <a:chExt cx="1603817" cy="359862"/>
          </a:xfrm>
        </p:grpSpPr>
        <p:sp>
          <p:nvSpPr>
            <p:cNvPr id="45" name="四角形: 角を丸くする 44">
              <a:extLst>
                <a:ext uri="{FF2B5EF4-FFF2-40B4-BE49-F238E27FC236}">
                  <a16:creationId xmlns:a16="http://schemas.microsoft.com/office/drawing/2014/main" id="{E35C839F-A690-4AA6-4E22-BD9D4E9D9B1C}"/>
                </a:ext>
              </a:extLst>
            </p:cNvPr>
            <p:cNvSpPr/>
            <p:nvPr/>
          </p:nvSpPr>
          <p:spPr>
            <a:xfrm>
              <a:off x="315417" y="419467"/>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47" name="テキスト ボックス 46">
              <a:extLst>
                <a:ext uri="{FF2B5EF4-FFF2-40B4-BE49-F238E27FC236}">
                  <a16:creationId xmlns:a16="http://schemas.microsoft.com/office/drawing/2014/main" id="{EF540055-A60E-E841-3DED-3E83D35DBE75}"/>
                </a:ext>
              </a:extLst>
            </p:cNvPr>
            <p:cNvSpPr txBox="1"/>
            <p:nvPr/>
          </p:nvSpPr>
          <p:spPr>
            <a:xfrm>
              <a:off x="502080" y="408738"/>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sp>
        <p:nvSpPr>
          <p:cNvPr id="42" name="テキスト ボックス 41">
            <a:extLst>
              <a:ext uri="{FF2B5EF4-FFF2-40B4-BE49-F238E27FC236}">
                <a16:creationId xmlns:a16="http://schemas.microsoft.com/office/drawing/2014/main" id="{A64899E7-845E-0B33-ACD7-EBBF7205BD8B}"/>
              </a:ext>
            </a:extLst>
          </p:cNvPr>
          <p:cNvSpPr txBox="1"/>
          <p:nvPr/>
        </p:nvSpPr>
        <p:spPr>
          <a:xfrm>
            <a:off x="7653131" y="6128218"/>
            <a:ext cx="2105669" cy="617670"/>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小３「風とゴムの力の働き」→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小６「てこの規則性」→</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中１「力の働き」→</a:t>
            </a:r>
            <a:endParaRPr lang="en-US" altLang="ja-JP" sz="1138" dirty="0">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ACB3AB34-6357-18F2-CB10-955B246D261B}"/>
              </a:ext>
            </a:extLst>
          </p:cNvPr>
          <p:cNvSpPr txBox="1"/>
          <p:nvPr/>
        </p:nvSpPr>
        <p:spPr>
          <a:xfrm>
            <a:off x="68461" y="3642639"/>
            <a:ext cx="2562940" cy="553998"/>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探究活動例</a:t>
            </a:r>
            <a:r>
              <a:rPr lang="en-US" altLang="ja-JP" sz="1000" dirty="0"/>
              <a:t>】</a:t>
            </a:r>
            <a:r>
              <a:rPr lang="ja-JP" altLang="en-US" sz="1000" dirty="0"/>
              <a:t>川や海でおぼれたときには、両手を挙げて助けを呼んではいけないのはなぜだろうか。</a:t>
            </a:r>
            <a:endParaRPr lang="en-US" altLang="ja-JP" sz="1000" dirty="0"/>
          </a:p>
        </p:txBody>
      </p:sp>
      <p:sp>
        <p:nvSpPr>
          <p:cNvPr id="48" name="テキスト ボックス 47">
            <a:extLst>
              <a:ext uri="{FF2B5EF4-FFF2-40B4-BE49-F238E27FC236}">
                <a16:creationId xmlns:a16="http://schemas.microsoft.com/office/drawing/2014/main" id="{AD129AAA-9F4C-5FB2-ABF5-15C99BAE9E36}"/>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２１</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
        <p:nvSpPr>
          <p:cNvPr id="52" name="テキスト ボックス 51">
            <a:extLst>
              <a:ext uri="{FF2B5EF4-FFF2-40B4-BE49-F238E27FC236}">
                <a16:creationId xmlns:a16="http://schemas.microsoft.com/office/drawing/2014/main" id="{FF6DB5D4-A97B-88DA-8908-2A8E35D8EFC1}"/>
              </a:ext>
            </a:extLst>
          </p:cNvPr>
          <p:cNvSpPr txBox="1"/>
          <p:nvPr/>
        </p:nvSpPr>
        <p:spPr>
          <a:xfrm>
            <a:off x="3335435" y="5091960"/>
            <a:ext cx="698209" cy="276999"/>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浮く</a:t>
            </a:r>
          </a:p>
        </p:txBody>
      </p:sp>
      <p:sp>
        <p:nvSpPr>
          <p:cNvPr id="53" name="テキスト ボックス 52">
            <a:extLst>
              <a:ext uri="{FF2B5EF4-FFF2-40B4-BE49-F238E27FC236}">
                <a16:creationId xmlns:a16="http://schemas.microsoft.com/office/drawing/2014/main" id="{89338F64-28B9-7277-9538-140088CA11CA}"/>
              </a:ext>
            </a:extLst>
          </p:cNvPr>
          <p:cNvSpPr txBox="1"/>
          <p:nvPr/>
        </p:nvSpPr>
        <p:spPr>
          <a:xfrm>
            <a:off x="2670310" y="6526040"/>
            <a:ext cx="698209" cy="276999"/>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沈む</a:t>
            </a:r>
          </a:p>
        </p:txBody>
      </p:sp>
      <p:sp>
        <p:nvSpPr>
          <p:cNvPr id="54" name="テキスト ボックス 53">
            <a:extLst>
              <a:ext uri="{FF2B5EF4-FFF2-40B4-BE49-F238E27FC236}">
                <a16:creationId xmlns:a16="http://schemas.microsoft.com/office/drawing/2014/main" id="{84623174-E102-EBD1-9679-0EA061CBE32B}"/>
              </a:ext>
            </a:extLst>
          </p:cNvPr>
          <p:cNvSpPr txBox="1"/>
          <p:nvPr/>
        </p:nvSpPr>
        <p:spPr>
          <a:xfrm>
            <a:off x="3562402" y="5414030"/>
            <a:ext cx="394553" cy="292388"/>
          </a:xfrm>
          <a:prstGeom prst="rect">
            <a:avLst/>
          </a:prstGeom>
          <a:noFill/>
        </p:spPr>
        <p:txBody>
          <a:bodyPr wrap="square" rtlCol="0">
            <a:spAutoFit/>
          </a:bodyPr>
          <a:lstStyle/>
          <a:p>
            <a:r>
              <a:rPr lang="ja-JP" altLang="en-US" sz="1300" dirty="0">
                <a:latin typeface="HGPｺﾞｼｯｸE" panose="020B0900000000000000" pitchFamily="50" charset="-128"/>
                <a:ea typeface="HGPｺﾞｼｯｸE" panose="020B0900000000000000" pitchFamily="50" charset="-128"/>
              </a:rPr>
              <a:t>大</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55" name="テキスト ボックス 54">
            <a:extLst>
              <a:ext uri="{FF2B5EF4-FFF2-40B4-BE49-F238E27FC236}">
                <a16:creationId xmlns:a16="http://schemas.microsoft.com/office/drawing/2014/main" id="{9C04A189-74C8-B22F-077D-600699D7D7CC}"/>
              </a:ext>
            </a:extLst>
          </p:cNvPr>
          <p:cNvSpPr txBox="1"/>
          <p:nvPr/>
        </p:nvSpPr>
        <p:spPr>
          <a:xfrm>
            <a:off x="3559922" y="6022668"/>
            <a:ext cx="394553" cy="292388"/>
          </a:xfrm>
          <a:prstGeom prst="rect">
            <a:avLst/>
          </a:prstGeom>
          <a:noFill/>
        </p:spPr>
        <p:txBody>
          <a:bodyPr wrap="square" rtlCol="0">
            <a:spAutoFit/>
          </a:bodyPr>
          <a:lstStyle/>
          <a:p>
            <a:r>
              <a:rPr lang="ja-JP" altLang="en-US" sz="1300" dirty="0">
                <a:latin typeface="HGPｺﾞｼｯｸE" panose="020B0900000000000000" pitchFamily="50" charset="-128"/>
                <a:ea typeface="HGPｺﾞｼｯｸE" panose="020B0900000000000000" pitchFamily="50" charset="-128"/>
              </a:rPr>
              <a:t>小</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56" name="テキスト ボックス 55">
            <a:extLst>
              <a:ext uri="{FF2B5EF4-FFF2-40B4-BE49-F238E27FC236}">
                <a16:creationId xmlns:a16="http://schemas.microsoft.com/office/drawing/2014/main" id="{F09C4856-0A26-F53F-B583-673D5D396D1A}"/>
              </a:ext>
            </a:extLst>
          </p:cNvPr>
          <p:cNvSpPr txBox="1"/>
          <p:nvPr/>
        </p:nvSpPr>
        <p:spPr>
          <a:xfrm>
            <a:off x="2660921" y="6267095"/>
            <a:ext cx="394553" cy="292388"/>
          </a:xfrm>
          <a:prstGeom prst="rect">
            <a:avLst/>
          </a:prstGeom>
          <a:noFill/>
        </p:spPr>
        <p:txBody>
          <a:bodyPr wrap="square" rtlCol="0">
            <a:spAutoFit/>
          </a:bodyPr>
          <a:lstStyle/>
          <a:p>
            <a:r>
              <a:rPr lang="ja-JP" altLang="en-US" sz="1300" dirty="0">
                <a:latin typeface="HGPｺﾞｼｯｸE" panose="020B0900000000000000" pitchFamily="50" charset="-128"/>
                <a:ea typeface="HGPｺﾞｼｯｸE" panose="020B0900000000000000" pitchFamily="50" charset="-128"/>
              </a:rPr>
              <a:t>大</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58" name="テキスト ボックス 57">
            <a:extLst>
              <a:ext uri="{FF2B5EF4-FFF2-40B4-BE49-F238E27FC236}">
                <a16:creationId xmlns:a16="http://schemas.microsoft.com/office/drawing/2014/main" id="{082393DF-2F9F-7E2C-30FB-261193D2EDD1}"/>
              </a:ext>
            </a:extLst>
          </p:cNvPr>
          <p:cNvSpPr txBox="1"/>
          <p:nvPr/>
        </p:nvSpPr>
        <p:spPr>
          <a:xfrm>
            <a:off x="2633432" y="5581428"/>
            <a:ext cx="394553" cy="292388"/>
          </a:xfrm>
          <a:prstGeom prst="rect">
            <a:avLst/>
          </a:prstGeom>
          <a:noFill/>
        </p:spPr>
        <p:txBody>
          <a:bodyPr wrap="square" rtlCol="0">
            <a:spAutoFit/>
          </a:bodyPr>
          <a:lstStyle/>
          <a:p>
            <a:r>
              <a:rPr lang="ja-JP" altLang="en-US" sz="1300" dirty="0">
                <a:latin typeface="HGPｺﾞｼｯｸE" panose="020B0900000000000000" pitchFamily="50" charset="-128"/>
                <a:ea typeface="HGPｺﾞｼｯｸE" panose="020B0900000000000000" pitchFamily="50" charset="-128"/>
              </a:rPr>
              <a:t>小</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59" name="吹き出し: 角を丸めた四角形 58">
            <a:extLst>
              <a:ext uri="{FF2B5EF4-FFF2-40B4-BE49-F238E27FC236}">
                <a16:creationId xmlns:a16="http://schemas.microsoft.com/office/drawing/2014/main" id="{AAFD5575-4826-1FD9-0F4C-837B06693527}"/>
              </a:ext>
            </a:extLst>
          </p:cNvPr>
          <p:cNvSpPr/>
          <p:nvPr/>
        </p:nvSpPr>
        <p:spPr>
          <a:xfrm>
            <a:off x="5588483" y="5908677"/>
            <a:ext cx="1887266" cy="723783"/>
          </a:xfrm>
          <a:prstGeom prst="wedgeRoundRectCallout">
            <a:avLst>
              <a:gd name="adj1" fmla="val -58345"/>
              <a:gd name="adj2" fmla="val 11776"/>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力の合成で学習したように水が物体を押す力を矢印で表して合力を求めると、それが浮力なんだね。</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61" name="四角形: 角を丸くする 60">
            <a:extLst>
              <a:ext uri="{FF2B5EF4-FFF2-40B4-BE49-F238E27FC236}">
                <a16:creationId xmlns:a16="http://schemas.microsoft.com/office/drawing/2014/main" id="{C24B0B94-A024-9108-CF22-C70EAADCFA99}"/>
              </a:ext>
            </a:extLst>
          </p:cNvPr>
          <p:cNvSpPr/>
          <p:nvPr/>
        </p:nvSpPr>
        <p:spPr>
          <a:xfrm>
            <a:off x="4053924" y="5663540"/>
            <a:ext cx="620392" cy="923003"/>
          </a:xfrm>
          <a:prstGeom prst="roundRect">
            <a:avLst>
              <a:gd name="adj" fmla="val 7997"/>
            </a:avLst>
          </a:prstGeom>
          <a:ln/>
        </p:spPr>
        <p:style>
          <a:lnRef idx="1">
            <a:schemeClr val="accent3"/>
          </a:lnRef>
          <a:fillRef idx="2">
            <a:schemeClr val="accent3"/>
          </a:fillRef>
          <a:effectRef idx="1">
            <a:schemeClr val="accent3"/>
          </a:effectRef>
          <a:fontRef idx="minor">
            <a:schemeClr val="dk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dirty="0"/>
          </a:p>
        </p:txBody>
      </p:sp>
      <p:sp>
        <p:nvSpPr>
          <p:cNvPr id="64" name="正方形/長方形 63">
            <a:extLst>
              <a:ext uri="{FF2B5EF4-FFF2-40B4-BE49-F238E27FC236}">
                <a16:creationId xmlns:a16="http://schemas.microsoft.com/office/drawing/2014/main" id="{B87ADD9E-A292-A652-D16E-06A08E3911F9}"/>
              </a:ext>
            </a:extLst>
          </p:cNvPr>
          <p:cNvSpPr/>
          <p:nvPr/>
        </p:nvSpPr>
        <p:spPr>
          <a:xfrm>
            <a:off x="3911705" y="5558093"/>
            <a:ext cx="880050" cy="1172904"/>
          </a:xfrm>
          <a:prstGeom prst="rect">
            <a:avLst/>
          </a:prstGeom>
          <a:solidFill>
            <a:srgbClr val="CCECFF">
              <a:alpha val="3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68" name="直線矢印コネクタ 67">
            <a:extLst>
              <a:ext uri="{FF2B5EF4-FFF2-40B4-BE49-F238E27FC236}">
                <a16:creationId xmlns:a16="http://schemas.microsoft.com/office/drawing/2014/main" id="{000E919C-1A8E-7E2D-C369-DA55C7D60014}"/>
              </a:ext>
            </a:extLst>
          </p:cNvPr>
          <p:cNvCxnSpPr>
            <a:cxnSpLocks/>
          </p:cNvCxnSpPr>
          <p:nvPr/>
        </p:nvCxnSpPr>
        <p:spPr>
          <a:xfrm>
            <a:off x="4510420" y="5680675"/>
            <a:ext cx="0" cy="176463"/>
          </a:xfrm>
          <a:prstGeom prst="straightConnector1">
            <a:avLst/>
          </a:prstGeom>
          <a:noFill/>
          <a:ln w="28575" cap="flat" cmpd="sng" algn="ctr">
            <a:solidFill>
              <a:srgbClr val="FF0000"/>
            </a:solidFill>
            <a:prstDash val="solid"/>
            <a:miter lim="800000"/>
            <a:headEnd type="oval"/>
            <a:tailEnd type="triangle"/>
          </a:ln>
          <a:effectLst/>
        </p:spPr>
      </p:cxnSp>
      <p:cxnSp>
        <p:nvCxnSpPr>
          <p:cNvPr id="70" name="直線矢印コネクタ 69">
            <a:extLst>
              <a:ext uri="{FF2B5EF4-FFF2-40B4-BE49-F238E27FC236}">
                <a16:creationId xmlns:a16="http://schemas.microsoft.com/office/drawing/2014/main" id="{FD4D868E-7DBF-05A6-4F38-D20931EA947B}"/>
              </a:ext>
            </a:extLst>
          </p:cNvPr>
          <p:cNvCxnSpPr>
            <a:cxnSpLocks/>
          </p:cNvCxnSpPr>
          <p:nvPr/>
        </p:nvCxnSpPr>
        <p:spPr>
          <a:xfrm>
            <a:off x="4358481" y="5682079"/>
            <a:ext cx="0" cy="176463"/>
          </a:xfrm>
          <a:prstGeom prst="straightConnector1">
            <a:avLst/>
          </a:prstGeom>
          <a:noFill/>
          <a:ln w="28575" cap="flat" cmpd="sng" algn="ctr">
            <a:solidFill>
              <a:srgbClr val="FF0000"/>
            </a:solidFill>
            <a:prstDash val="solid"/>
            <a:miter lim="800000"/>
            <a:headEnd type="oval"/>
            <a:tailEnd type="triangle"/>
          </a:ln>
          <a:effectLst/>
        </p:spPr>
      </p:cxnSp>
      <p:cxnSp>
        <p:nvCxnSpPr>
          <p:cNvPr id="71" name="直線矢印コネクタ 70">
            <a:extLst>
              <a:ext uri="{FF2B5EF4-FFF2-40B4-BE49-F238E27FC236}">
                <a16:creationId xmlns:a16="http://schemas.microsoft.com/office/drawing/2014/main" id="{4A25CF1A-68AC-3FF7-11C6-D03C7678B4D1}"/>
              </a:ext>
            </a:extLst>
          </p:cNvPr>
          <p:cNvCxnSpPr>
            <a:cxnSpLocks/>
          </p:cNvCxnSpPr>
          <p:nvPr/>
        </p:nvCxnSpPr>
        <p:spPr>
          <a:xfrm>
            <a:off x="4202958" y="5695176"/>
            <a:ext cx="0" cy="176463"/>
          </a:xfrm>
          <a:prstGeom prst="straightConnector1">
            <a:avLst/>
          </a:prstGeom>
          <a:noFill/>
          <a:ln w="28575" cap="flat" cmpd="sng" algn="ctr">
            <a:solidFill>
              <a:srgbClr val="FF0000"/>
            </a:solidFill>
            <a:prstDash val="solid"/>
            <a:miter lim="800000"/>
            <a:headEnd type="oval"/>
            <a:tailEnd type="triangle"/>
          </a:ln>
          <a:effectLst/>
        </p:spPr>
      </p:cxnSp>
      <p:cxnSp>
        <p:nvCxnSpPr>
          <p:cNvPr id="76" name="直線矢印コネクタ 75">
            <a:extLst>
              <a:ext uri="{FF2B5EF4-FFF2-40B4-BE49-F238E27FC236}">
                <a16:creationId xmlns:a16="http://schemas.microsoft.com/office/drawing/2014/main" id="{609DFD36-5F79-849A-4273-7B46D437E6E8}"/>
              </a:ext>
            </a:extLst>
          </p:cNvPr>
          <p:cNvCxnSpPr>
            <a:cxnSpLocks/>
          </p:cNvCxnSpPr>
          <p:nvPr/>
        </p:nvCxnSpPr>
        <p:spPr>
          <a:xfrm flipH="1">
            <a:off x="4434596" y="5953165"/>
            <a:ext cx="216000" cy="0"/>
          </a:xfrm>
          <a:prstGeom prst="straightConnector1">
            <a:avLst/>
          </a:prstGeom>
          <a:noFill/>
          <a:ln w="28575" cap="flat" cmpd="sng" algn="ctr">
            <a:solidFill>
              <a:srgbClr val="FF0000"/>
            </a:solidFill>
            <a:prstDash val="solid"/>
            <a:miter lim="800000"/>
            <a:headEnd type="oval"/>
            <a:tailEnd type="triangle"/>
          </a:ln>
          <a:effectLst/>
        </p:spPr>
      </p:cxnSp>
      <p:cxnSp>
        <p:nvCxnSpPr>
          <p:cNvPr id="77" name="直線矢印コネクタ 76">
            <a:extLst>
              <a:ext uri="{FF2B5EF4-FFF2-40B4-BE49-F238E27FC236}">
                <a16:creationId xmlns:a16="http://schemas.microsoft.com/office/drawing/2014/main" id="{2394CA1E-036C-4154-71EB-9C002F2690BD}"/>
              </a:ext>
            </a:extLst>
          </p:cNvPr>
          <p:cNvCxnSpPr>
            <a:cxnSpLocks/>
          </p:cNvCxnSpPr>
          <p:nvPr/>
        </p:nvCxnSpPr>
        <p:spPr>
          <a:xfrm>
            <a:off x="4042782" y="5949626"/>
            <a:ext cx="216000" cy="4090"/>
          </a:xfrm>
          <a:prstGeom prst="straightConnector1">
            <a:avLst/>
          </a:prstGeom>
          <a:noFill/>
          <a:ln w="28575" cap="flat" cmpd="sng" algn="ctr">
            <a:solidFill>
              <a:srgbClr val="FF0000"/>
            </a:solidFill>
            <a:prstDash val="solid"/>
            <a:miter lim="800000"/>
            <a:headEnd type="oval"/>
            <a:tailEnd type="triangle"/>
          </a:ln>
          <a:effectLst/>
        </p:spPr>
      </p:cxnSp>
      <p:cxnSp>
        <p:nvCxnSpPr>
          <p:cNvPr id="78" name="直線矢印コネクタ 77">
            <a:extLst>
              <a:ext uri="{FF2B5EF4-FFF2-40B4-BE49-F238E27FC236}">
                <a16:creationId xmlns:a16="http://schemas.microsoft.com/office/drawing/2014/main" id="{9EF49325-0AF7-C77F-DAE1-A1FC8035A7D9}"/>
              </a:ext>
            </a:extLst>
          </p:cNvPr>
          <p:cNvCxnSpPr>
            <a:cxnSpLocks/>
          </p:cNvCxnSpPr>
          <p:nvPr/>
        </p:nvCxnSpPr>
        <p:spPr>
          <a:xfrm flipV="1">
            <a:off x="4203702" y="6296684"/>
            <a:ext cx="0" cy="280737"/>
          </a:xfrm>
          <a:prstGeom prst="straightConnector1">
            <a:avLst/>
          </a:prstGeom>
          <a:noFill/>
          <a:ln w="28575" cap="flat" cmpd="sng" algn="ctr">
            <a:solidFill>
              <a:srgbClr val="FF0000"/>
            </a:solidFill>
            <a:prstDash val="solid"/>
            <a:miter lim="800000"/>
            <a:headEnd type="oval"/>
            <a:tailEnd type="triangle"/>
          </a:ln>
          <a:effectLst/>
        </p:spPr>
      </p:cxnSp>
      <p:cxnSp>
        <p:nvCxnSpPr>
          <p:cNvPr id="80" name="直線矢印コネクタ 79">
            <a:extLst>
              <a:ext uri="{FF2B5EF4-FFF2-40B4-BE49-F238E27FC236}">
                <a16:creationId xmlns:a16="http://schemas.microsoft.com/office/drawing/2014/main" id="{C18E20AF-C582-3996-87F6-641D9752C00C}"/>
              </a:ext>
            </a:extLst>
          </p:cNvPr>
          <p:cNvCxnSpPr>
            <a:cxnSpLocks/>
          </p:cNvCxnSpPr>
          <p:nvPr/>
        </p:nvCxnSpPr>
        <p:spPr>
          <a:xfrm flipV="1">
            <a:off x="4358481" y="6293990"/>
            <a:ext cx="0" cy="280737"/>
          </a:xfrm>
          <a:prstGeom prst="straightConnector1">
            <a:avLst/>
          </a:prstGeom>
          <a:noFill/>
          <a:ln w="28575" cap="flat" cmpd="sng" algn="ctr">
            <a:solidFill>
              <a:srgbClr val="FF0000"/>
            </a:solidFill>
            <a:prstDash val="solid"/>
            <a:miter lim="800000"/>
            <a:headEnd type="oval"/>
            <a:tailEnd type="triangle"/>
          </a:ln>
          <a:effectLst/>
        </p:spPr>
      </p:cxnSp>
      <p:cxnSp>
        <p:nvCxnSpPr>
          <p:cNvPr id="81" name="直線矢印コネクタ 80">
            <a:extLst>
              <a:ext uri="{FF2B5EF4-FFF2-40B4-BE49-F238E27FC236}">
                <a16:creationId xmlns:a16="http://schemas.microsoft.com/office/drawing/2014/main" id="{381A4CBB-BE1D-AEDD-16EC-BF7B16985E9D}"/>
              </a:ext>
            </a:extLst>
          </p:cNvPr>
          <p:cNvCxnSpPr>
            <a:cxnSpLocks/>
          </p:cNvCxnSpPr>
          <p:nvPr/>
        </p:nvCxnSpPr>
        <p:spPr>
          <a:xfrm flipV="1">
            <a:off x="4510420" y="6296684"/>
            <a:ext cx="0" cy="280737"/>
          </a:xfrm>
          <a:prstGeom prst="straightConnector1">
            <a:avLst/>
          </a:prstGeom>
          <a:noFill/>
          <a:ln w="28575" cap="flat" cmpd="sng" algn="ctr">
            <a:solidFill>
              <a:srgbClr val="FF0000"/>
            </a:solidFill>
            <a:prstDash val="solid"/>
            <a:miter lim="800000"/>
            <a:headEnd type="oval"/>
            <a:tailEnd type="triangle"/>
          </a:ln>
          <a:effectLst/>
        </p:spPr>
      </p:cxnSp>
      <p:cxnSp>
        <p:nvCxnSpPr>
          <p:cNvPr id="87" name="直線矢印コネクタ 86">
            <a:extLst>
              <a:ext uri="{FF2B5EF4-FFF2-40B4-BE49-F238E27FC236}">
                <a16:creationId xmlns:a16="http://schemas.microsoft.com/office/drawing/2014/main" id="{882E65CC-CE8A-DA73-F3BB-B4EFA870F255}"/>
              </a:ext>
            </a:extLst>
          </p:cNvPr>
          <p:cNvCxnSpPr>
            <a:cxnSpLocks/>
          </p:cNvCxnSpPr>
          <p:nvPr/>
        </p:nvCxnSpPr>
        <p:spPr>
          <a:xfrm>
            <a:off x="4042782" y="6132418"/>
            <a:ext cx="288000" cy="4090"/>
          </a:xfrm>
          <a:prstGeom prst="straightConnector1">
            <a:avLst/>
          </a:prstGeom>
          <a:noFill/>
          <a:ln w="28575" cap="flat" cmpd="sng" algn="ctr">
            <a:solidFill>
              <a:srgbClr val="FF0000"/>
            </a:solidFill>
            <a:prstDash val="solid"/>
            <a:miter lim="800000"/>
            <a:headEnd type="oval"/>
            <a:tailEnd type="triangle"/>
          </a:ln>
          <a:effectLst/>
        </p:spPr>
      </p:cxnSp>
      <p:cxnSp>
        <p:nvCxnSpPr>
          <p:cNvPr id="88" name="直線矢印コネクタ 87">
            <a:extLst>
              <a:ext uri="{FF2B5EF4-FFF2-40B4-BE49-F238E27FC236}">
                <a16:creationId xmlns:a16="http://schemas.microsoft.com/office/drawing/2014/main" id="{EF1E7549-D389-C0E4-7E51-E025854E2D23}"/>
              </a:ext>
            </a:extLst>
          </p:cNvPr>
          <p:cNvCxnSpPr>
            <a:cxnSpLocks/>
          </p:cNvCxnSpPr>
          <p:nvPr/>
        </p:nvCxnSpPr>
        <p:spPr>
          <a:xfrm flipH="1">
            <a:off x="4384350" y="6125041"/>
            <a:ext cx="288000" cy="0"/>
          </a:xfrm>
          <a:prstGeom prst="straightConnector1">
            <a:avLst/>
          </a:prstGeom>
          <a:noFill/>
          <a:ln w="28575" cap="flat" cmpd="sng" algn="ctr">
            <a:solidFill>
              <a:srgbClr val="FF0000"/>
            </a:solidFill>
            <a:prstDash val="solid"/>
            <a:miter lim="800000"/>
            <a:headEnd type="oval"/>
            <a:tailEnd type="triangle"/>
          </a:ln>
          <a:effectLst/>
        </p:spPr>
      </p:cxnSp>
    </p:spTree>
    <p:extLst>
      <p:ext uri="{BB962C8B-B14F-4D97-AF65-F5344CB8AC3E}">
        <p14:creationId xmlns:p14="http://schemas.microsoft.com/office/powerpoint/2010/main" val="17747911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635FE678-1A17-1E66-40BF-C7C8E1519966}"/>
              </a:ext>
            </a:extLst>
          </p:cNvPr>
          <p:cNvSpPr/>
          <p:nvPr/>
        </p:nvSpPr>
        <p:spPr>
          <a:xfrm>
            <a:off x="-4537" y="653811"/>
            <a:ext cx="9906000" cy="6221892"/>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43258" y="1466976"/>
            <a:ext cx="189669" cy="4358130"/>
          </a:xfrm>
          <a:prstGeom prst="downArrow">
            <a:avLst>
              <a:gd name="adj1" fmla="val 50000"/>
              <a:gd name="adj2" fmla="val 8126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59256" y="2135672"/>
            <a:ext cx="4821503" cy="4641646"/>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66111" y="1391099"/>
            <a:ext cx="2660170" cy="400110"/>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游ゴシック" panose="020B0400000000000000" pitchFamily="50" charset="-128"/>
                <a:ea typeface="游ゴシック" panose="020B0400000000000000" pitchFamily="50" charset="-128"/>
              </a:rPr>
              <a:t>物体に働く力と運動のようすにはどのような関係があるのだろうか。</a:t>
            </a: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44224" y="678527"/>
            <a:ext cx="5450401" cy="338554"/>
          </a:xfrm>
          <a:prstGeom prst="rect">
            <a:avLst/>
          </a:prstGeom>
          <a:noFill/>
        </p:spPr>
        <p:txBody>
          <a:bodyPr wrap="square" rtlCol="0">
            <a:spAutoFit/>
          </a:bodyPr>
          <a:lstStyle/>
          <a:p>
            <a:r>
              <a:rPr lang="ja-JP" altLang="en-US" sz="1600" dirty="0"/>
              <a:t>中３　運動とエネルギー「物体の運動」全９時間　</a:t>
            </a:r>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44224" y="1889790"/>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物体の運動のようすは、どのように表せばよいか。</a:t>
            </a:r>
            <a:endParaRPr lang="en-US" altLang="ja-JP" sz="1000" dirty="0"/>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59746" y="5171242"/>
            <a:ext cx="2650659"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身の回りにある物体の運動のようすを、働く力を使って説明してみよう。</a:t>
            </a:r>
            <a:endParaRPr lang="en-US" altLang="ja-JP" sz="1000" dirty="0"/>
          </a:p>
        </p:txBody>
      </p:sp>
      <p:sp>
        <p:nvSpPr>
          <p:cNvPr id="11" name="テキスト ボックス 10">
            <a:extLst>
              <a:ext uri="{FF2B5EF4-FFF2-40B4-BE49-F238E27FC236}">
                <a16:creationId xmlns:a16="http://schemas.microsoft.com/office/drawing/2014/main" id="{4535432E-E2CF-7C4A-E19C-F3A4F8714202}"/>
              </a:ext>
            </a:extLst>
          </p:cNvPr>
          <p:cNvSpPr txBox="1"/>
          <p:nvPr/>
        </p:nvSpPr>
        <p:spPr>
          <a:xfrm>
            <a:off x="2779115" y="1097266"/>
            <a:ext cx="4817144" cy="992579"/>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・運動には速さと向きがあること。</a:t>
            </a:r>
            <a:endParaRPr lang="en-US" altLang="ja-JP" sz="975" dirty="0"/>
          </a:p>
          <a:p>
            <a:r>
              <a:rPr lang="ja-JP" altLang="en-US" sz="975" dirty="0"/>
              <a:t>・力が働く運動では運動の向きや時間の経過に伴って物体の速さが変化すること。　</a:t>
            </a:r>
            <a:endParaRPr lang="en-US" altLang="ja-JP" sz="975" dirty="0"/>
          </a:p>
          <a:p>
            <a:r>
              <a:rPr lang="ja-JP" altLang="en-US" sz="975" dirty="0"/>
              <a:t>　力が働かない運動では等速直線運動をすること。</a:t>
            </a:r>
            <a:endParaRPr lang="en-US" altLang="ja-JP" sz="975" dirty="0"/>
          </a:p>
          <a:p>
            <a:r>
              <a:rPr lang="ja-JP" altLang="en-US" sz="975" dirty="0"/>
              <a:t>・斜面の角度が９０度になったときに自由落下になること。</a:t>
            </a:r>
            <a:endParaRPr lang="en-US" altLang="ja-JP" sz="975" dirty="0"/>
          </a:p>
          <a:p>
            <a:r>
              <a:rPr lang="ja-JP" altLang="en-US" sz="975" dirty="0"/>
              <a:t>・作用・反作用の働きについて知ること。</a:t>
            </a:r>
            <a:endParaRPr lang="en-US" altLang="ja-JP" sz="975" dirty="0"/>
          </a:p>
        </p:txBody>
      </p:sp>
      <p:sp>
        <p:nvSpPr>
          <p:cNvPr id="72" name="テキスト ボックス 71">
            <a:extLst>
              <a:ext uri="{FF2B5EF4-FFF2-40B4-BE49-F238E27FC236}">
                <a16:creationId xmlns:a16="http://schemas.microsoft.com/office/drawing/2014/main" id="{46C4E26D-E2F7-A08B-18FE-078B1B13E350}"/>
              </a:ext>
            </a:extLst>
          </p:cNvPr>
          <p:cNvSpPr txBox="1"/>
          <p:nvPr/>
        </p:nvSpPr>
        <p:spPr>
          <a:xfrm>
            <a:off x="7662131" y="1678695"/>
            <a:ext cx="2162496"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一人一人が身近な現象と関係付けて問題を見いだせるように、日常生活の場面を思い出させたり、取り上げて意見交流をさせたりする。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3" name="テキスト ボックス 72">
            <a:extLst>
              <a:ext uri="{FF2B5EF4-FFF2-40B4-BE49-F238E27FC236}">
                <a16:creationId xmlns:a16="http://schemas.microsoft.com/office/drawing/2014/main" id="{788F8AAA-4EB5-6750-3D99-0C83185241A8}"/>
              </a:ext>
            </a:extLst>
          </p:cNvPr>
          <p:cNvSpPr txBox="1"/>
          <p:nvPr/>
        </p:nvSpPr>
        <p:spPr>
          <a:xfrm>
            <a:off x="7650906" y="3582569"/>
            <a:ext cx="2173720" cy="617670"/>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「変化させる量」「変化する量」をキーワードにして、実験計画を立てさせる。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4" name="テキスト ボックス 73">
            <a:extLst>
              <a:ext uri="{FF2B5EF4-FFF2-40B4-BE49-F238E27FC236}">
                <a16:creationId xmlns:a16="http://schemas.microsoft.com/office/drawing/2014/main" id="{B0C93204-90DB-25D2-107B-68B9904F9D25}"/>
              </a:ext>
            </a:extLst>
          </p:cNvPr>
          <p:cNvSpPr txBox="1"/>
          <p:nvPr/>
        </p:nvSpPr>
        <p:spPr>
          <a:xfrm>
            <a:off x="7654891" y="2718366"/>
            <a:ext cx="2176976"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〇が変化したら、△はどうなると思うかを問いかけ、２量の変化に着目した仮説が立てられるようにする。</a:t>
            </a:r>
          </a:p>
        </p:txBody>
      </p:sp>
      <p:sp>
        <p:nvSpPr>
          <p:cNvPr id="75" name="テキスト ボックス 74">
            <a:extLst>
              <a:ext uri="{FF2B5EF4-FFF2-40B4-BE49-F238E27FC236}">
                <a16:creationId xmlns:a16="http://schemas.microsoft.com/office/drawing/2014/main" id="{48FE7CA8-BED5-80EF-F9F8-8F1BDF71A4AE}"/>
              </a:ext>
            </a:extLst>
          </p:cNvPr>
          <p:cNvSpPr txBox="1"/>
          <p:nvPr/>
        </p:nvSpPr>
        <p:spPr>
          <a:xfrm>
            <a:off x="7645222" y="4250741"/>
            <a:ext cx="2173720"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２量の変化の様子をどのように表すとよいかを考えさせ、表やグラフで表すよさを確認する。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70333" y="5846767"/>
            <a:ext cx="2629486" cy="861774"/>
          </a:xfrm>
          <a:prstGeom prst="rect">
            <a:avLst/>
          </a:prstGeom>
          <a:solidFill>
            <a:schemeClr val="bg1"/>
          </a:solidFill>
          <a:ln w="38100">
            <a:solidFill>
              <a:srgbClr val="0033CC"/>
            </a:solidFill>
          </a:ln>
        </p:spPr>
        <p:txBody>
          <a:bodyPr wrap="square" rtlCol="0">
            <a:spAutoFit/>
          </a:bodyPr>
          <a:lstStyle/>
          <a:p>
            <a:r>
              <a:rPr lang="ja-JP" altLang="en-US" sz="1000" dirty="0"/>
              <a:t>運動の向きに一定の大きさの力がはたらき続けると、速さは時間とともに一定の割合で増す。運動の向きに力が働いていなかったり、合力が０のときは、等速直線運動を続ける。</a:t>
            </a:r>
            <a:endParaRPr lang="en-US" altLang="ja-JP" sz="1000" dirty="0"/>
          </a:p>
        </p:txBody>
      </p:sp>
      <p:sp>
        <p:nvSpPr>
          <p:cNvPr id="2" name="テキスト ボックス 1">
            <a:extLst>
              <a:ext uri="{FF2B5EF4-FFF2-40B4-BE49-F238E27FC236}">
                <a16:creationId xmlns:a16="http://schemas.microsoft.com/office/drawing/2014/main" id="{2B4C6607-8183-8180-E27E-8F1D719BB9B8}"/>
              </a:ext>
            </a:extLst>
          </p:cNvPr>
          <p:cNvSpPr txBox="1"/>
          <p:nvPr/>
        </p:nvSpPr>
        <p:spPr>
          <a:xfrm>
            <a:off x="57914" y="2322093"/>
            <a:ext cx="2650659"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記録タイマーの打点の間隔と運動の速さは、どのような関係があるのだろうか。</a:t>
            </a:r>
            <a:endParaRPr lang="en-US" altLang="ja-JP" sz="1000" dirty="0"/>
          </a:p>
        </p:txBody>
      </p:sp>
      <p:sp>
        <p:nvSpPr>
          <p:cNvPr id="3" name="テキスト ボックス 2">
            <a:extLst>
              <a:ext uri="{FF2B5EF4-FFF2-40B4-BE49-F238E27FC236}">
                <a16:creationId xmlns:a16="http://schemas.microsoft.com/office/drawing/2014/main" id="{97209F3D-D082-6AEF-685F-ECE8CAD39E69}"/>
              </a:ext>
            </a:extLst>
          </p:cNvPr>
          <p:cNvSpPr txBox="1"/>
          <p:nvPr/>
        </p:nvSpPr>
        <p:spPr>
          <a:xfrm>
            <a:off x="54298" y="3818421"/>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運動の向きに力を受けていない物体は、どのような運動をするのだろうか。</a:t>
            </a:r>
            <a:endParaRPr lang="en-US" altLang="ja-JP" sz="1000" dirty="0"/>
          </a:p>
        </p:txBody>
      </p:sp>
      <p:sp>
        <p:nvSpPr>
          <p:cNvPr id="7" name="テキスト ボックス 6">
            <a:extLst>
              <a:ext uri="{FF2B5EF4-FFF2-40B4-BE49-F238E27FC236}">
                <a16:creationId xmlns:a16="http://schemas.microsoft.com/office/drawing/2014/main" id="{7AA06FAB-1FE1-3E42-FD80-BEDCCA48F250}"/>
              </a:ext>
            </a:extLst>
          </p:cNvPr>
          <p:cNvSpPr txBox="1"/>
          <p:nvPr/>
        </p:nvSpPr>
        <p:spPr>
          <a:xfrm>
            <a:off x="54298" y="2926381"/>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斜面を下る物体にはどのような力が働いているのだろうか。</a:t>
            </a:r>
            <a:endParaRPr lang="en-US" altLang="ja-JP" sz="1000" dirty="0"/>
          </a:p>
        </p:txBody>
      </p:sp>
      <p:sp>
        <p:nvSpPr>
          <p:cNvPr id="10" name="テキスト ボックス 9">
            <a:extLst>
              <a:ext uri="{FF2B5EF4-FFF2-40B4-BE49-F238E27FC236}">
                <a16:creationId xmlns:a16="http://schemas.microsoft.com/office/drawing/2014/main" id="{87B975AD-A5B7-8377-613B-437E25333999}"/>
              </a:ext>
            </a:extLst>
          </p:cNvPr>
          <p:cNvSpPr txBox="1"/>
          <p:nvPr/>
        </p:nvSpPr>
        <p:spPr>
          <a:xfrm>
            <a:off x="54298" y="3368831"/>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運動の向きに力を受け続けている物体は、どのような運動をするのだろうか。</a:t>
            </a:r>
            <a:endParaRPr lang="en-US" altLang="ja-JP" sz="1000" dirty="0"/>
          </a:p>
        </p:txBody>
      </p:sp>
      <p:sp>
        <p:nvSpPr>
          <p:cNvPr id="13" name="テキスト ボックス 12">
            <a:extLst>
              <a:ext uri="{FF2B5EF4-FFF2-40B4-BE49-F238E27FC236}">
                <a16:creationId xmlns:a16="http://schemas.microsoft.com/office/drawing/2014/main" id="{CF1A77E1-7CA2-A323-A5D3-364E9220C8ED}"/>
              </a:ext>
            </a:extLst>
          </p:cNvPr>
          <p:cNvSpPr txBox="1"/>
          <p:nvPr/>
        </p:nvSpPr>
        <p:spPr>
          <a:xfrm>
            <a:off x="59745" y="4263097"/>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力の向きと運動の変化のようすには、どのような関係があるのだろうか。</a:t>
            </a:r>
            <a:endParaRPr lang="en-US" altLang="ja-JP" sz="1000" dirty="0"/>
          </a:p>
        </p:txBody>
      </p:sp>
      <p:sp>
        <p:nvSpPr>
          <p:cNvPr id="15" name="テキスト ボックス 14">
            <a:extLst>
              <a:ext uri="{FF2B5EF4-FFF2-40B4-BE49-F238E27FC236}">
                <a16:creationId xmlns:a16="http://schemas.microsoft.com/office/drawing/2014/main" id="{D36D0CED-2E3C-5B01-F501-E9AB526D6768}"/>
              </a:ext>
            </a:extLst>
          </p:cNvPr>
          <p:cNvSpPr txBox="1"/>
          <p:nvPr/>
        </p:nvSpPr>
        <p:spPr>
          <a:xfrm>
            <a:off x="54298" y="4691470"/>
            <a:ext cx="265065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課題</a:t>
            </a:r>
            <a:r>
              <a:rPr lang="en-US" altLang="ja-JP" sz="1000" dirty="0"/>
              <a:t>】</a:t>
            </a:r>
            <a:r>
              <a:rPr lang="ja-JP" altLang="en-US" sz="1000" dirty="0"/>
              <a:t>物体に力を加えると、物体の間でどのような力が働くのだろうか。</a:t>
            </a:r>
            <a:endParaRPr lang="en-US" altLang="ja-JP" sz="1000" dirty="0"/>
          </a:p>
        </p:txBody>
      </p:sp>
      <p:sp>
        <p:nvSpPr>
          <p:cNvPr id="5" name="四角形: 角を丸くする 4">
            <a:extLst>
              <a:ext uri="{FF2B5EF4-FFF2-40B4-BE49-F238E27FC236}">
                <a16:creationId xmlns:a16="http://schemas.microsoft.com/office/drawing/2014/main" id="{8C29397F-8FBA-B55B-3288-62F564CACD61}"/>
              </a:ext>
            </a:extLst>
          </p:cNvPr>
          <p:cNvSpPr/>
          <p:nvPr/>
        </p:nvSpPr>
        <p:spPr>
          <a:xfrm>
            <a:off x="5569111" y="708361"/>
            <a:ext cx="4246531" cy="369702"/>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728366" y="658310"/>
            <a:ext cx="4320875"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「量的・関係的な視点」「多面的に考える」「比較する」　</a:t>
            </a:r>
          </a:p>
        </p:txBody>
      </p:sp>
      <p:grpSp>
        <p:nvGrpSpPr>
          <p:cNvPr id="8" name="グループ化 7">
            <a:extLst>
              <a:ext uri="{FF2B5EF4-FFF2-40B4-BE49-F238E27FC236}">
                <a16:creationId xmlns:a16="http://schemas.microsoft.com/office/drawing/2014/main" id="{1E6EC75B-56C5-1C5F-18D5-BB344356453A}"/>
              </a:ext>
            </a:extLst>
          </p:cNvPr>
          <p:cNvGrpSpPr/>
          <p:nvPr/>
        </p:nvGrpSpPr>
        <p:grpSpPr>
          <a:xfrm>
            <a:off x="7684575" y="1152615"/>
            <a:ext cx="2106384" cy="454388"/>
            <a:chOff x="8769479" y="922754"/>
            <a:chExt cx="2592473" cy="559247"/>
          </a:xfrm>
        </p:grpSpPr>
        <p:sp>
          <p:nvSpPr>
            <p:cNvPr id="16" name="四角形: 角を丸くする 15">
              <a:extLst>
                <a:ext uri="{FF2B5EF4-FFF2-40B4-BE49-F238E27FC236}">
                  <a16:creationId xmlns:a16="http://schemas.microsoft.com/office/drawing/2014/main" id="{BCB11DB8-133A-15E6-C8FE-D899464D4316}"/>
                </a:ext>
              </a:extLst>
            </p:cNvPr>
            <p:cNvSpPr/>
            <p:nvPr/>
          </p:nvSpPr>
          <p:spPr>
            <a:xfrm>
              <a:off x="8769479" y="922754"/>
              <a:ext cx="2592473" cy="55924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7" name="テキスト ボックス 16">
              <a:extLst>
                <a:ext uri="{FF2B5EF4-FFF2-40B4-BE49-F238E27FC236}">
                  <a16:creationId xmlns:a16="http://schemas.microsoft.com/office/drawing/2014/main" id="{BFB60F58-270E-C028-EC63-EDA96B0888A4}"/>
                </a:ext>
              </a:extLst>
            </p:cNvPr>
            <p:cNvSpPr txBox="1"/>
            <p:nvPr/>
          </p:nvSpPr>
          <p:spPr>
            <a:xfrm>
              <a:off x="8837080" y="922755"/>
              <a:ext cx="2218021" cy="544686"/>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「見方・考え方」を</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豊かにするポイントの例</a:t>
              </a:r>
            </a:p>
          </p:txBody>
        </p:sp>
      </p:grpSp>
      <p:sp>
        <p:nvSpPr>
          <p:cNvPr id="21" name="四角形: 角を丸くする 20">
            <a:extLst>
              <a:ext uri="{FF2B5EF4-FFF2-40B4-BE49-F238E27FC236}">
                <a16:creationId xmlns:a16="http://schemas.microsoft.com/office/drawing/2014/main" id="{C4E172F0-4BC5-79A0-A50E-6F0D079447ED}"/>
              </a:ext>
            </a:extLst>
          </p:cNvPr>
          <p:cNvSpPr/>
          <p:nvPr/>
        </p:nvSpPr>
        <p:spPr>
          <a:xfrm>
            <a:off x="2827188" y="2173699"/>
            <a:ext cx="3347727" cy="270742"/>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3" name="テキスト ボックス 22">
            <a:extLst>
              <a:ext uri="{FF2B5EF4-FFF2-40B4-BE49-F238E27FC236}">
                <a16:creationId xmlns:a16="http://schemas.microsoft.com/office/drawing/2014/main" id="{743A82EB-CD40-13BC-424E-5CB622564DC0}"/>
              </a:ext>
            </a:extLst>
          </p:cNvPr>
          <p:cNvSpPr txBox="1"/>
          <p:nvPr/>
        </p:nvSpPr>
        <p:spPr>
          <a:xfrm>
            <a:off x="2867100" y="2163706"/>
            <a:ext cx="3610204" cy="292388"/>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生徒が「見方・考え方」を働かせている姿の例</a:t>
            </a:r>
          </a:p>
        </p:txBody>
      </p:sp>
      <p:pic>
        <p:nvPicPr>
          <p:cNvPr id="12" name="図 11">
            <a:extLst>
              <a:ext uri="{FF2B5EF4-FFF2-40B4-BE49-F238E27FC236}">
                <a16:creationId xmlns:a16="http://schemas.microsoft.com/office/drawing/2014/main" id="{2037FC40-7D03-A1B4-4329-6AC835EE03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3344" y="3945948"/>
            <a:ext cx="681133" cy="755217"/>
          </a:xfrm>
          <a:prstGeom prst="rect">
            <a:avLst/>
          </a:prstGeom>
        </p:spPr>
      </p:pic>
      <p:sp>
        <p:nvSpPr>
          <p:cNvPr id="18" name="思考の吹き出し: 雲形 17">
            <a:extLst>
              <a:ext uri="{FF2B5EF4-FFF2-40B4-BE49-F238E27FC236}">
                <a16:creationId xmlns:a16="http://schemas.microsoft.com/office/drawing/2014/main" id="{8935A616-A206-1BF0-8C02-BC50F0A7E537}"/>
              </a:ext>
            </a:extLst>
          </p:cNvPr>
          <p:cNvSpPr/>
          <p:nvPr/>
        </p:nvSpPr>
        <p:spPr>
          <a:xfrm>
            <a:off x="2751787" y="2522834"/>
            <a:ext cx="764247" cy="886435"/>
          </a:xfrm>
          <a:prstGeom prst="cloudCallout">
            <a:avLst>
              <a:gd name="adj1" fmla="val 48646"/>
              <a:gd name="adj2" fmla="val 43196"/>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sz="1463"/>
          </a:p>
        </p:txBody>
      </p:sp>
      <p:grpSp>
        <p:nvGrpSpPr>
          <p:cNvPr id="27" name="グループ化 26">
            <a:extLst>
              <a:ext uri="{FF2B5EF4-FFF2-40B4-BE49-F238E27FC236}">
                <a16:creationId xmlns:a16="http://schemas.microsoft.com/office/drawing/2014/main" id="{B291D0B7-CACF-D2AD-0A42-C3FC6174D9DB}"/>
              </a:ext>
            </a:extLst>
          </p:cNvPr>
          <p:cNvGrpSpPr/>
          <p:nvPr/>
        </p:nvGrpSpPr>
        <p:grpSpPr>
          <a:xfrm>
            <a:off x="2827188" y="2610492"/>
            <a:ext cx="647043" cy="597568"/>
            <a:chOff x="-72819" y="-82114"/>
            <a:chExt cx="861060" cy="788321"/>
          </a:xfrm>
        </p:grpSpPr>
        <p:sp>
          <p:nvSpPr>
            <p:cNvPr id="29" name="直角三角形 28">
              <a:extLst>
                <a:ext uri="{FF2B5EF4-FFF2-40B4-BE49-F238E27FC236}">
                  <a16:creationId xmlns:a16="http://schemas.microsoft.com/office/drawing/2014/main" id="{A7357CB0-4C9B-EEC0-93F6-4061C65AC9CE}"/>
                </a:ext>
              </a:extLst>
            </p:cNvPr>
            <p:cNvSpPr/>
            <p:nvPr/>
          </p:nvSpPr>
          <p:spPr>
            <a:xfrm flipH="1">
              <a:off x="-72819" y="340447"/>
              <a:ext cx="861060" cy="365760"/>
            </a:xfrm>
            <a:prstGeom prst="rtTriangle">
              <a:avLst/>
            </a:prstGeom>
          </p:spPr>
          <p:style>
            <a:lnRef idx="0">
              <a:schemeClr val="accent3"/>
            </a:lnRef>
            <a:fillRef idx="3">
              <a:schemeClr val="accent3"/>
            </a:fillRef>
            <a:effectRef idx="3">
              <a:schemeClr val="accent3"/>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pic>
          <p:nvPicPr>
            <p:cNvPr id="30" name="図 29">
              <a:extLst>
                <a:ext uri="{FF2B5EF4-FFF2-40B4-BE49-F238E27FC236}">
                  <a16:creationId xmlns:a16="http://schemas.microsoft.com/office/drawing/2014/main" id="{95941035-F10A-7C23-32C1-F95CE0E83E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0417014">
              <a:off x="13979" y="-82114"/>
              <a:ext cx="728470" cy="699202"/>
            </a:xfrm>
            <a:prstGeom prst="rect">
              <a:avLst/>
            </a:prstGeom>
            <a:noFill/>
            <a:ln>
              <a:noFill/>
            </a:ln>
          </p:spPr>
        </p:pic>
      </p:grpSp>
      <p:pic>
        <p:nvPicPr>
          <p:cNvPr id="19" name="図 18">
            <a:extLst>
              <a:ext uri="{FF2B5EF4-FFF2-40B4-BE49-F238E27FC236}">
                <a16:creationId xmlns:a16="http://schemas.microsoft.com/office/drawing/2014/main" id="{AE1FAF27-61F0-1ABF-5BB5-A672614DBA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7254" y="2748485"/>
            <a:ext cx="649075" cy="845700"/>
          </a:xfrm>
          <a:prstGeom prst="rect">
            <a:avLst/>
          </a:prstGeom>
        </p:spPr>
      </p:pic>
      <p:sp>
        <p:nvSpPr>
          <p:cNvPr id="31" name="吹き出し: 角を丸めた四角形 30">
            <a:extLst>
              <a:ext uri="{FF2B5EF4-FFF2-40B4-BE49-F238E27FC236}">
                <a16:creationId xmlns:a16="http://schemas.microsoft.com/office/drawing/2014/main" id="{5FA8FB5F-2B4A-2C01-E2A8-CD44D6A21F9C}"/>
              </a:ext>
            </a:extLst>
          </p:cNvPr>
          <p:cNvSpPr/>
          <p:nvPr/>
        </p:nvSpPr>
        <p:spPr>
          <a:xfrm>
            <a:off x="4008175" y="3260889"/>
            <a:ext cx="1516111" cy="394483"/>
          </a:xfrm>
          <a:prstGeom prst="wedgeRoundRectCallout">
            <a:avLst>
              <a:gd name="adj1" fmla="val -58652"/>
              <a:gd name="adj2" fmla="val -36838"/>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坂道が急な方が自転車のスピードが出たな。</a:t>
            </a:r>
            <a:endParaRPr lang="en-US" altLang="ja-JP" sz="1000" dirty="0">
              <a:latin typeface="HG丸ｺﾞｼｯｸM-PRO" panose="020F0600000000000000" pitchFamily="50" charset="-128"/>
              <a:ea typeface="HG丸ｺﾞｼｯｸM-PRO" panose="020F0600000000000000" pitchFamily="50" charset="-128"/>
            </a:endParaRPr>
          </a:p>
        </p:txBody>
      </p:sp>
      <p:grpSp>
        <p:nvGrpSpPr>
          <p:cNvPr id="24" name="グループ化 23">
            <a:extLst>
              <a:ext uri="{FF2B5EF4-FFF2-40B4-BE49-F238E27FC236}">
                <a16:creationId xmlns:a16="http://schemas.microsoft.com/office/drawing/2014/main" id="{E878AE72-F0FF-A82E-5E12-7D83B4232765}"/>
              </a:ext>
            </a:extLst>
          </p:cNvPr>
          <p:cNvGrpSpPr/>
          <p:nvPr/>
        </p:nvGrpSpPr>
        <p:grpSpPr>
          <a:xfrm>
            <a:off x="70335" y="983742"/>
            <a:ext cx="1303101" cy="292388"/>
            <a:chOff x="169573" y="420097"/>
            <a:chExt cx="1603817" cy="359862"/>
          </a:xfrm>
        </p:grpSpPr>
        <p:sp>
          <p:nvSpPr>
            <p:cNvPr id="25" name="四角形: 角を丸くする 24">
              <a:extLst>
                <a:ext uri="{FF2B5EF4-FFF2-40B4-BE49-F238E27FC236}">
                  <a16:creationId xmlns:a16="http://schemas.microsoft.com/office/drawing/2014/main" id="{9A807B97-05CE-3230-3D18-29C6DF3CEE6C}"/>
                </a:ext>
              </a:extLst>
            </p:cNvPr>
            <p:cNvSpPr/>
            <p:nvPr/>
          </p:nvSpPr>
          <p:spPr>
            <a:xfrm>
              <a:off x="169573" y="430826"/>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6" name="テキスト ボックス 25">
              <a:extLst>
                <a:ext uri="{FF2B5EF4-FFF2-40B4-BE49-F238E27FC236}">
                  <a16:creationId xmlns:a16="http://schemas.microsoft.com/office/drawing/2014/main" id="{CD96F2F6-3279-2DBE-3417-B76A6028C09D}"/>
                </a:ext>
              </a:extLst>
            </p:cNvPr>
            <p:cNvSpPr txBox="1"/>
            <p:nvPr/>
          </p:nvSpPr>
          <p:spPr>
            <a:xfrm>
              <a:off x="356236" y="420097"/>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sp>
        <p:nvSpPr>
          <p:cNvPr id="47" name="吹き出し: 角を丸めた四角形 46">
            <a:extLst>
              <a:ext uri="{FF2B5EF4-FFF2-40B4-BE49-F238E27FC236}">
                <a16:creationId xmlns:a16="http://schemas.microsoft.com/office/drawing/2014/main" id="{03098B72-DDEB-4700-ABC7-20717315849C}"/>
              </a:ext>
            </a:extLst>
          </p:cNvPr>
          <p:cNvSpPr/>
          <p:nvPr/>
        </p:nvSpPr>
        <p:spPr>
          <a:xfrm>
            <a:off x="3968903" y="2810942"/>
            <a:ext cx="1840138" cy="394869"/>
          </a:xfrm>
          <a:prstGeom prst="wedgeRoundRectCallout">
            <a:avLst>
              <a:gd name="adj1" fmla="val -55107"/>
              <a:gd name="adj2" fmla="val -2824"/>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坂道を自転車で下っているとだんだん速くなったな。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48" name="テキスト ボックス 47">
            <a:extLst>
              <a:ext uri="{FF2B5EF4-FFF2-40B4-BE49-F238E27FC236}">
                <a16:creationId xmlns:a16="http://schemas.microsoft.com/office/drawing/2014/main" id="{4FD3A7E1-242D-C92A-048D-3764CC584438}"/>
              </a:ext>
            </a:extLst>
          </p:cNvPr>
          <p:cNvSpPr txBox="1"/>
          <p:nvPr/>
        </p:nvSpPr>
        <p:spPr>
          <a:xfrm>
            <a:off x="3570333" y="2436367"/>
            <a:ext cx="4059277" cy="307777"/>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生活経験や身近な現象と</a:t>
            </a:r>
            <a:r>
              <a:rPr lang="ja-JP" altLang="en-US" sz="1400" dirty="0">
                <a:latin typeface="HGPｺﾞｼｯｸE" panose="020B0900000000000000" pitchFamily="50" charset="-128"/>
                <a:ea typeface="HGPｺﾞｼｯｸE" panose="020B0900000000000000" pitchFamily="50" charset="-128"/>
              </a:rPr>
              <a:t>関係付けて</a:t>
            </a:r>
            <a:r>
              <a:rPr lang="ja-JP" altLang="en-US" sz="1200" dirty="0">
                <a:latin typeface="HG丸ｺﾞｼｯｸM-PRO" panose="020F0600000000000000" pitchFamily="50" charset="-128"/>
                <a:ea typeface="HG丸ｺﾞｼｯｸM-PRO" panose="020F0600000000000000" pitchFamily="50" charset="-128"/>
              </a:rPr>
              <a:t>問題を見いだす</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49" name="正方形/長方形 48">
            <a:extLst>
              <a:ext uri="{FF2B5EF4-FFF2-40B4-BE49-F238E27FC236}">
                <a16:creationId xmlns:a16="http://schemas.microsoft.com/office/drawing/2014/main" id="{7BA90B78-7B81-E646-C8C3-F1B9A33A80BE}"/>
              </a:ext>
            </a:extLst>
          </p:cNvPr>
          <p:cNvSpPr/>
          <p:nvPr/>
        </p:nvSpPr>
        <p:spPr>
          <a:xfrm>
            <a:off x="5935905" y="2807059"/>
            <a:ext cx="1623905" cy="394869"/>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・斜面ではどのような力が働いているのかな？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50" name="正方形/長方形 49">
            <a:extLst>
              <a:ext uri="{FF2B5EF4-FFF2-40B4-BE49-F238E27FC236}">
                <a16:creationId xmlns:a16="http://schemas.microsoft.com/office/drawing/2014/main" id="{F1EBCDB7-2DBF-16A5-53FA-BA6577E39411}"/>
              </a:ext>
            </a:extLst>
          </p:cNvPr>
          <p:cNvSpPr/>
          <p:nvPr/>
        </p:nvSpPr>
        <p:spPr>
          <a:xfrm>
            <a:off x="5927356" y="3247888"/>
            <a:ext cx="1632454" cy="394869"/>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・斜面で、速さはどのように変わるのかな？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51" name="テキスト ボックス 50">
            <a:extLst>
              <a:ext uri="{FF2B5EF4-FFF2-40B4-BE49-F238E27FC236}">
                <a16:creationId xmlns:a16="http://schemas.microsoft.com/office/drawing/2014/main" id="{DA80DD6A-0F00-4995-F0A0-032C7AC899D1}"/>
              </a:ext>
            </a:extLst>
          </p:cNvPr>
          <p:cNvSpPr txBox="1"/>
          <p:nvPr/>
        </p:nvSpPr>
        <p:spPr>
          <a:xfrm>
            <a:off x="2775104" y="3636705"/>
            <a:ext cx="4742043"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で予想・仮説を立て、実験方法を考える</a:t>
            </a:r>
          </a:p>
        </p:txBody>
      </p:sp>
      <p:sp>
        <p:nvSpPr>
          <p:cNvPr id="53" name="正方形/長方形 52">
            <a:extLst>
              <a:ext uri="{FF2B5EF4-FFF2-40B4-BE49-F238E27FC236}">
                <a16:creationId xmlns:a16="http://schemas.microsoft.com/office/drawing/2014/main" id="{E0706D2E-A788-18A4-D6F9-DC449FBCB158}"/>
              </a:ext>
            </a:extLst>
          </p:cNvPr>
          <p:cNvSpPr/>
          <p:nvPr/>
        </p:nvSpPr>
        <p:spPr>
          <a:xfrm>
            <a:off x="3320985" y="4493911"/>
            <a:ext cx="4067342" cy="454991"/>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200" dirty="0">
                <a:latin typeface="HG丸ｺﾞｼｯｸM-PRO" panose="020F0600000000000000" pitchFamily="50" charset="-128"/>
                <a:ea typeface="HG丸ｺﾞｼｯｸM-PRO" panose="020F0600000000000000" pitchFamily="50" charset="-128"/>
              </a:rPr>
              <a:t>・働く力が大きくなるほど、速さも大きくなると思う。</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・時間が経つほど、速くなると思う。</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54" name="テキスト ボックス 53">
            <a:extLst>
              <a:ext uri="{FF2B5EF4-FFF2-40B4-BE49-F238E27FC236}">
                <a16:creationId xmlns:a16="http://schemas.microsoft.com/office/drawing/2014/main" id="{25D348E2-42D0-542C-684F-EB7D12946949}"/>
              </a:ext>
            </a:extLst>
          </p:cNvPr>
          <p:cNvSpPr txBox="1"/>
          <p:nvPr/>
        </p:nvSpPr>
        <p:spPr>
          <a:xfrm>
            <a:off x="3338457" y="3986452"/>
            <a:ext cx="3183068" cy="461665"/>
          </a:xfrm>
          <a:prstGeom prst="rect">
            <a:avLst/>
          </a:prstGeom>
          <a:solidFill>
            <a:schemeClr val="bg1"/>
          </a:solidFill>
          <a:ln>
            <a:solidFill>
              <a:schemeClr val="tx1"/>
            </a:solidFill>
          </a:ln>
        </p:spPr>
        <p:txBody>
          <a:bodyPr wrap="square" rtlCol="0">
            <a:spAutoFit/>
          </a:bodyPr>
          <a:lstStyle/>
          <a:p>
            <a:r>
              <a:rPr lang="en-US" altLang="ja-JP" sz="1200" dirty="0">
                <a:latin typeface="UD デジタル 教科書体 N-B" panose="02020700000000000000" pitchFamily="17" charset="-128"/>
                <a:ea typeface="UD デジタル 教科書体 N-B" panose="02020700000000000000" pitchFamily="17" charset="-128"/>
              </a:rPr>
              <a:t>【</a:t>
            </a:r>
            <a:r>
              <a:rPr lang="ja-JP" altLang="en-US" sz="1200" dirty="0">
                <a:latin typeface="UD デジタル 教科書体 N-B" panose="02020700000000000000" pitchFamily="17" charset="-128"/>
                <a:ea typeface="UD デジタル 教科書体 N-B" panose="02020700000000000000" pitchFamily="17" charset="-128"/>
              </a:rPr>
              <a:t>課題</a:t>
            </a:r>
            <a:r>
              <a:rPr lang="en-US" altLang="ja-JP" sz="1200" dirty="0">
                <a:latin typeface="UD デジタル 教科書体 N-B" panose="02020700000000000000" pitchFamily="17" charset="-128"/>
                <a:ea typeface="UD デジタル 教科書体 N-B" panose="02020700000000000000" pitchFamily="17" charset="-128"/>
              </a:rPr>
              <a:t>】</a:t>
            </a:r>
            <a:r>
              <a:rPr lang="ja-JP" altLang="en-US" sz="1200" dirty="0">
                <a:latin typeface="UD デジタル 教科書体 N-B" panose="02020700000000000000" pitchFamily="17" charset="-128"/>
                <a:ea typeface="UD デジタル 教科書体 N-B" panose="02020700000000000000" pitchFamily="17" charset="-128"/>
              </a:rPr>
              <a:t>運動の向きに力を受け続けている物体は、どのような運動をするのだろうか。</a:t>
            </a:r>
            <a:endParaRPr lang="en-US" altLang="ja-JP" sz="1200" dirty="0">
              <a:latin typeface="UD デジタル 教科書体 N-B" panose="02020700000000000000" pitchFamily="17" charset="-128"/>
              <a:ea typeface="UD デジタル 教科書体 N-B" panose="02020700000000000000" pitchFamily="17" charset="-128"/>
            </a:endParaRPr>
          </a:p>
        </p:txBody>
      </p:sp>
      <p:sp>
        <p:nvSpPr>
          <p:cNvPr id="55" name="四角形: 角を丸くする 54">
            <a:extLst>
              <a:ext uri="{FF2B5EF4-FFF2-40B4-BE49-F238E27FC236}">
                <a16:creationId xmlns:a16="http://schemas.microsoft.com/office/drawing/2014/main" id="{D1DF116E-AB4A-D4E1-8351-0E5C81488A2E}"/>
              </a:ext>
            </a:extLst>
          </p:cNvPr>
          <p:cNvSpPr/>
          <p:nvPr/>
        </p:nvSpPr>
        <p:spPr>
          <a:xfrm>
            <a:off x="2796753" y="5108936"/>
            <a:ext cx="3583416" cy="755217"/>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1300" dirty="0">
              <a:latin typeface="HG丸ｺﾞｼｯｸM-PRO" panose="020F0600000000000000" pitchFamily="50" charset="-128"/>
              <a:ea typeface="HG丸ｺﾞｼｯｸM-PRO" panose="020F0600000000000000" pitchFamily="50" charset="-128"/>
            </a:endParaRPr>
          </a:p>
        </p:txBody>
      </p:sp>
      <p:sp>
        <p:nvSpPr>
          <p:cNvPr id="56" name="テキスト ボックス 55">
            <a:extLst>
              <a:ext uri="{FF2B5EF4-FFF2-40B4-BE49-F238E27FC236}">
                <a16:creationId xmlns:a16="http://schemas.microsoft.com/office/drawing/2014/main" id="{0CE4A35B-31EA-B378-AFB2-8536E4FF03F7}"/>
              </a:ext>
            </a:extLst>
          </p:cNvPr>
          <p:cNvSpPr txBox="1"/>
          <p:nvPr/>
        </p:nvSpPr>
        <p:spPr>
          <a:xfrm>
            <a:off x="2907792" y="5101373"/>
            <a:ext cx="3267123" cy="276999"/>
          </a:xfrm>
          <a:prstGeom prst="rect">
            <a:avLst/>
          </a:prstGeom>
          <a:noFill/>
        </p:spPr>
        <p:txBody>
          <a:bodyPr wrap="square" rtlCol="0">
            <a:spAutoFit/>
          </a:bodyPr>
          <a:lstStyle/>
          <a:p>
            <a:r>
              <a:rPr lang="ja-JP" altLang="en-US" sz="1200" dirty="0">
                <a:latin typeface="HGSｺﾞｼｯｸE" panose="020B0900000000000000" pitchFamily="50" charset="-128"/>
                <a:ea typeface="HGSｺﾞｼｯｸE" panose="020B0900000000000000" pitchFamily="50" charset="-128"/>
              </a:rPr>
              <a:t>「時間が経つほど、速くなるだろう。」</a:t>
            </a:r>
            <a:endParaRPr lang="en-US" altLang="ja-JP" sz="1200" dirty="0">
              <a:latin typeface="HGSｺﾞｼｯｸE" panose="020B0900000000000000" pitchFamily="50" charset="-128"/>
              <a:ea typeface="HGSｺﾞｼｯｸE" panose="020B0900000000000000" pitchFamily="50" charset="-128"/>
            </a:endParaRPr>
          </a:p>
        </p:txBody>
      </p:sp>
      <p:sp>
        <p:nvSpPr>
          <p:cNvPr id="57" name="四角形: 角を丸くする 56">
            <a:extLst>
              <a:ext uri="{FF2B5EF4-FFF2-40B4-BE49-F238E27FC236}">
                <a16:creationId xmlns:a16="http://schemas.microsoft.com/office/drawing/2014/main" id="{1238C33C-0B5A-461B-562E-E43F22443AFC}"/>
              </a:ext>
            </a:extLst>
          </p:cNvPr>
          <p:cNvSpPr/>
          <p:nvPr/>
        </p:nvSpPr>
        <p:spPr>
          <a:xfrm>
            <a:off x="2851513" y="5399857"/>
            <a:ext cx="1121822" cy="408653"/>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変化させる量</a:t>
            </a:r>
            <a:r>
              <a:rPr lang="ja-JP" altLang="en-US" sz="1138" dirty="0">
                <a:latin typeface="HGPｺﾞｼｯｸE" panose="020B0900000000000000" pitchFamily="50" charset="-128"/>
                <a:ea typeface="HGPｺﾞｼｯｸE" panose="020B0900000000000000" pitchFamily="50" charset="-128"/>
              </a:rPr>
              <a:t>　</a:t>
            </a:r>
            <a:endParaRPr lang="en-US" altLang="ja-JP" sz="1138" dirty="0">
              <a:latin typeface="HGPｺﾞｼｯｸE" panose="020B0900000000000000" pitchFamily="50" charset="-128"/>
              <a:ea typeface="HGPｺﾞｼｯｸE" panose="020B0900000000000000" pitchFamily="50" charset="-128"/>
            </a:endParaRPr>
          </a:p>
          <a:p>
            <a:pPr algn="ctr"/>
            <a:r>
              <a:rPr lang="ja-JP" altLang="en-US" sz="1138" dirty="0">
                <a:latin typeface="HG丸ｺﾞｼｯｸM-PRO" panose="020F0600000000000000" pitchFamily="50" charset="-128"/>
                <a:ea typeface="HG丸ｺﾞｼｯｸM-PRO" panose="020F0600000000000000" pitchFamily="50" charset="-128"/>
              </a:rPr>
              <a:t>時間</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ｓ</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　</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58" name="四角形: 角を丸くする 57">
            <a:extLst>
              <a:ext uri="{FF2B5EF4-FFF2-40B4-BE49-F238E27FC236}">
                <a16:creationId xmlns:a16="http://schemas.microsoft.com/office/drawing/2014/main" id="{95C91046-B80F-B00C-31A4-7AE39FE87AE7}"/>
              </a:ext>
            </a:extLst>
          </p:cNvPr>
          <p:cNvSpPr/>
          <p:nvPr/>
        </p:nvSpPr>
        <p:spPr>
          <a:xfrm>
            <a:off x="4007402" y="5398242"/>
            <a:ext cx="1115566" cy="413413"/>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変化する量　</a:t>
            </a:r>
            <a:r>
              <a:rPr lang="ja-JP" altLang="en-US" sz="975" dirty="0">
                <a:latin typeface="HGPｺﾞｼｯｸE" panose="020B0900000000000000" pitchFamily="50" charset="-128"/>
                <a:ea typeface="HGPｺﾞｼｯｸE" panose="020B0900000000000000" pitchFamily="50" charset="-128"/>
              </a:rPr>
              <a:t>　</a:t>
            </a:r>
            <a:endParaRPr lang="en-US" altLang="ja-JP" sz="975" dirty="0">
              <a:latin typeface="HGPｺﾞｼｯｸE" panose="020B0900000000000000" pitchFamily="50" charset="-128"/>
              <a:ea typeface="HGPｺﾞｼｯｸE" panose="020B0900000000000000" pitchFamily="50" charset="-128"/>
            </a:endParaRPr>
          </a:p>
          <a:p>
            <a:pPr algn="ctr"/>
            <a:r>
              <a:rPr lang="ja-JP" altLang="en-US" sz="1138" dirty="0">
                <a:latin typeface="HG丸ｺﾞｼｯｸM-PRO" panose="020F0600000000000000" pitchFamily="50" charset="-128"/>
                <a:ea typeface="HG丸ｺﾞｼｯｸM-PRO" panose="020F0600000000000000" pitchFamily="50" charset="-128"/>
              </a:rPr>
              <a:t>速さ</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丸ｺﾞｼｯｸM-PRO" panose="020F0600000000000000" pitchFamily="50" charset="-128"/>
                <a:ea typeface="HG丸ｺﾞｼｯｸM-PRO" panose="020F0600000000000000" pitchFamily="50" charset="-128"/>
              </a:rPr>
              <a:t>ｍ／ｓ</a:t>
            </a:r>
            <a:r>
              <a:rPr lang="en-US" altLang="ja-JP" sz="1138" dirty="0">
                <a:latin typeface="HG丸ｺﾞｼｯｸM-PRO" panose="020F0600000000000000" pitchFamily="50" charset="-128"/>
                <a:ea typeface="HG丸ｺﾞｼｯｸM-PRO" panose="020F0600000000000000" pitchFamily="50" charset="-128"/>
              </a:rPr>
              <a:t>]</a:t>
            </a:r>
            <a:r>
              <a:rPr lang="ja-JP" altLang="en-US" sz="1138" dirty="0">
                <a:latin typeface="HGPｺﾞｼｯｸE" panose="020B0900000000000000" pitchFamily="50" charset="-128"/>
                <a:ea typeface="HGPｺﾞｼｯｸE" panose="020B0900000000000000" pitchFamily="50" charset="-128"/>
              </a:rPr>
              <a:t>　</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59" name="四角形: 角を丸くする 58">
            <a:extLst>
              <a:ext uri="{FF2B5EF4-FFF2-40B4-BE49-F238E27FC236}">
                <a16:creationId xmlns:a16="http://schemas.microsoft.com/office/drawing/2014/main" id="{53FB5F65-32F7-349D-B53C-326C35BB1A84}"/>
              </a:ext>
            </a:extLst>
          </p:cNvPr>
          <p:cNvSpPr/>
          <p:nvPr/>
        </p:nvSpPr>
        <p:spPr>
          <a:xfrm>
            <a:off x="5149199" y="5392399"/>
            <a:ext cx="1154819" cy="413413"/>
          </a:xfrm>
          <a:prstGeom prst="roundRect">
            <a:avLst>
              <a:gd name="adj" fmla="val 0"/>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300" dirty="0">
                <a:latin typeface="HGPｺﾞｼｯｸE" panose="020B0900000000000000" pitchFamily="50" charset="-128"/>
                <a:ea typeface="HGPｺﾞｼｯｸE" panose="020B0900000000000000" pitchFamily="50" charset="-128"/>
              </a:rPr>
              <a:t>変えない条件　</a:t>
            </a:r>
            <a:r>
              <a:rPr lang="ja-JP" altLang="en-US" sz="975" dirty="0">
                <a:latin typeface="HGPｺﾞｼｯｸE" panose="020B0900000000000000" pitchFamily="50" charset="-128"/>
                <a:ea typeface="HGPｺﾞｼｯｸE" panose="020B0900000000000000" pitchFamily="50" charset="-128"/>
              </a:rPr>
              <a:t>　</a:t>
            </a:r>
            <a:endParaRPr lang="en-US" altLang="ja-JP" sz="975" dirty="0">
              <a:latin typeface="HGPｺﾞｼｯｸE" panose="020B0900000000000000" pitchFamily="50" charset="-128"/>
              <a:ea typeface="HGPｺﾞｼｯｸE" panose="020B0900000000000000" pitchFamily="50" charset="-128"/>
            </a:endParaRPr>
          </a:p>
          <a:p>
            <a:pPr algn="ctr"/>
            <a:r>
              <a:rPr lang="ja-JP" altLang="en-US" sz="1138" dirty="0">
                <a:latin typeface="HG丸ｺﾞｼｯｸM-PRO" panose="020F0600000000000000" pitchFamily="50" charset="-128"/>
                <a:ea typeface="HG丸ｺﾞｼｯｸM-PRO" panose="020F0600000000000000" pitchFamily="50" charset="-128"/>
              </a:rPr>
              <a:t>力の大きさ</a:t>
            </a:r>
            <a:r>
              <a:rPr lang="en-US" altLang="ja-JP" sz="1138" dirty="0">
                <a:latin typeface="HG丸ｺﾞｼｯｸM-PRO" panose="020F0600000000000000" pitchFamily="50" charset="-128"/>
                <a:ea typeface="HG丸ｺﾞｼｯｸM-PRO" panose="020F0600000000000000" pitchFamily="50" charset="-128"/>
              </a:rPr>
              <a:t>[N]</a:t>
            </a:r>
            <a:r>
              <a:rPr lang="ja-JP" altLang="en-US" sz="1138" dirty="0">
                <a:latin typeface="HGPｺﾞｼｯｸE" panose="020B0900000000000000" pitchFamily="50" charset="-128"/>
                <a:ea typeface="HGPｺﾞｼｯｸE" panose="020B0900000000000000" pitchFamily="50" charset="-128"/>
              </a:rPr>
              <a:t>　</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61" name="矢印: 下 60">
            <a:extLst>
              <a:ext uri="{FF2B5EF4-FFF2-40B4-BE49-F238E27FC236}">
                <a16:creationId xmlns:a16="http://schemas.microsoft.com/office/drawing/2014/main" id="{6A61DDA4-1F7D-DDBE-67D9-D27BCC028480}"/>
              </a:ext>
            </a:extLst>
          </p:cNvPr>
          <p:cNvSpPr/>
          <p:nvPr/>
        </p:nvSpPr>
        <p:spPr>
          <a:xfrm rot="16200000">
            <a:off x="5633394" y="3065588"/>
            <a:ext cx="309146" cy="300824"/>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pic>
        <p:nvPicPr>
          <p:cNvPr id="52" name="図 51">
            <a:extLst>
              <a:ext uri="{FF2B5EF4-FFF2-40B4-BE49-F238E27FC236}">
                <a16:creationId xmlns:a16="http://schemas.microsoft.com/office/drawing/2014/main" id="{EE0E57D3-8539-0DFC-6A9B-5C9C8F693733}"/>
              </a:ext>
            </a:extLst>
          </p:cNvPr>
          <p:cNvPicPr>
            <a:picLocks noChangeAspect="1"/>
          </p:cNvPicPr>
          <p:nvPr/>
        </p:nvPicPr>
        <p:blipFill>
          <a:blip r:embed="rId5"/>
          <a:stretch>
            <a:fillRect/>
          </a:stretch>
        </p:blipFill>
        <p:spPr>
          <a:xfrm>
            <a:off x="6412827" y="5659183"/>
            <a:ext cx="1135273" cy="1081013"/>
          </a:xfrm>
          <a:prstGeom prst="rect">
            <a:avLst/>
          </a:prstGeom>
        </p:spPr>
      </p:pic>
      <p:sp>
        <p:nvSpPr>
          <p:cNvPr id="62" name="テキスト ボックス 61">
            <a:extLst>
              <a:ext uri="{FF2B5EF4-FFF2-40B4-BE49-F238E27FC236}">
                <a16:creationId xmlns:a16="http://schemas.microsoft.com/office/drawing/2014/main" id="{E2E60988-E4CF-1722-91B1-B4B7A73F0427}"/>
              </a:ext>
            </a:extLst>
          </p:cNvPr>
          <p:cNvSpPr txBox="1"/>
          <p:nvPr/>
        </p:nvSpPr>
        <p:spPr>
          <a:xfrm>
            <a:off x="2794140" y="5857482"/>
            <a:ext cx="2700485"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で結果を表す</a:t>
            </a:r>
            <a:endParaRPr lang="en-US" altLang="ja-JP" sz="1200" dirty="0">
              <a:latin typeface="HG丸ｺﾞｼｯｸM-PRO" panose="020F0600000000000000" pitchFamily="50" charset="-128"/>
              <a:ea typeface="HG丸ｺﾞｼｯｸM-PRO" panose="020F0600000000000000" pitchFamily="50" charset="-128"/>
            </a:endParaRPr>
          </a:p>
        </p:txBody>
      </p:sp>
      <p:pic>
        <p:nvPicPr>
          <p:cNvPr id="63" name="図 62">
            <a:extLst>
              <a:ext uri="{FF2B5EF4-FFF2-40B4-BE49-F238E27FC236}">
                <a16:creationId xmlns:a16="http://schemas.microsoft.com/office/drawing/2014/main" id="{AD6BA36B-3958-C5F2-5F55-65035C98C9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7201" y="6231045"/>
            <a:ext cx="486563" cy="487419"/>
          </a:xfrm>
          <a:prstGeom prst="rect">
            <a:avLst/>
          </a:prstGeom>
        </p:spPr>
      </p:pic>
      <p:sp>
        <p:nvSpPr>
          <p:cNvPr id="64" name="吹き出し: 角を丸めた四角形 63">
            <a:extLst>
              <a:ext uri="{FF2B5EF4-FFF2-40B4-BE49-F238E27FC236}">
                <a16:creationId xmlns:a16="http://schemas.microsoft.com/office/drawing/2014/main" id="{59A6A5C2-38CB-5974-2AC1-87A4B6FE81E1}"/>
              </a:ext>
            </a:extLst>
          </p:cNvPr>
          <p:cNvSpPr/>
          <p:nvPr/>
        </p:nvSpPr>
        <p:spPr>
          <a:xfrm>
            <a:off x="3219849" y="6251497"/>
            <a:ext cx="3160320" cy="394483"/>
          </a:xfrm>
          <a:prstGeom prst="wedgeRoundRectCallout">
            <a:avLst>
              <a:gd name="adj1" fmla="val -53081"/>
              <a:gd name="adj2" fmla="val -12465"/>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00" dirty="0">
                <a:latin typeface="HG丸ｺﾞｼｯｸM-PRO" panose="020F0600000000000000" pitchFamily="50" charset="-128"/>
                <a:ea typeface="HG丸ｺﾞｼｯｸM-PRO" panose="020F0600000000000000" pitchFamily="50" charset="-128"/>
              </a:rPr>
              <a:t>記録タイマーの結果を基に、表に表したり、グラフに表すと２つの量の関係が分かりやすいな。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60" name="矢印: 下 59">
            <a:extLst>
              <a:ext uri="{FF2B5EF4-FFF2-40B4-BE49-F238E27FC236}">
                <a16:creationId xmlns:a16="http://schemas.microsoft.com/office/drawing/2014/main" id="{F68E33A4-20D4-DDB5-0B57-E0E99659D0F5}"/>
              </a:ext>
            </a:extLst>
          </p:cNvPr>
          <p:cNvSpPr/>
          <p:nvPr/>
        </p:nvSpPr>
        <p:spPr>
          <a:xfrm>
            <a:off x="5935908" y="4907972"/>
            <a:ext cx="303380" cy="283462"/>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32" name="テキスト ボックス 31">
            <a:extLst>
              <a:ext uri="{FF2B5EF4-FFF2-40B4-BE49-F238E27FC236}">
                <a16:creationId xmlns:a16="http://schemas.microsoft.com/office/drawing/2014/main" id="{6BAAD10E-F9F0-3C1A-57BC-986BD535BC12}"/>
              </a:ext>
            </a:extLst>
          </p:cNvPr>
          <p:cNvSpPr txBox="1"/>
          <p:nvPr/>
        </p:nvSpPr>
        <p:spPr>
          <a:xfrm>
            <a:off x="7606990" y="5831068"/>
            <a:ext cx="2105669" cy="617670"/>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小３「風とゴムの力の働き」→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小６「てこの規則性」→</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中１「力の働き」→</a:t>
            </a:r>
            <a:endParaRPr lang="en-US" altLang="ja-JP" sz="1138" dirty="0">
              <a:latin typeface="BIZ UDPゴシック" panose="020B0400000000000000" pitchFamily="50" charset="-128"/>
              <a:ea typeface="BIZ UDPゴシック" panose="020B0400000000000000" pitchFamily="50" charset="-128"/>
            </a:endParaRPr>
          </a:p>
        </p:txBody>
      </p:sp>
      <p:sp>
        <p:nvSpPr>
          <p:cNvPr id="33" name="テキスト ボックス 32">
            <a:extLst>
              <a:ext uri="{FF2B5EF4-FFF2-40B4-BE49-F238E27FC236}">
                <a16:creationId xmlns:a16="http://schemas.microsoft.com/office/drawing/2014/main" id="{01CDBF95-38EF-B90A-CF3E-CD23A369E18C}"/>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２２</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24068286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635FE678-1A17-1E66-40BF-C7C8E1519966}"/>
              </a:ext>
            </a:extLst>
          </p:cNvPr>
          <p:cNvSpPr/>
          <p:nvPr/>
        </p:nvSpPr>
        <p:spPr>
          <a:xfrm>
            <a:off x="-1" y="635588"/>
            <a:ext cx="9906000" cy="6221892"/>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84891" y="1466685"/>
            <a:ext cx="181649" cy="4748289"/>
          </a:xfrm>
          <a:prstGeom prst="downArrow">
            <a:avLst>
              <a:gd name="adj1" fmla="val 50000"/>
              <a:gd name="adj2" fmla="val 5713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47406" y="1976538"/>
            <a:ext cx="4940159" cy="4808798"/>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63444" y="1308063"/>
            <a:ext cx="2616824" cy="392415"/>
          </a:xfrm>
          <a:prstGeom prst="rect">
            <a:avLst/>
          </a:prstGeom>
          <a:solidFill>
            <a:schemeClr val="bg1"/>
          </a:solidFill>
          <a:ln w="38100">
            <a:solidFill>
              <a:srgbClr val="0033CC"/>
            </a:solidFill>
          </a:ln>
        </p:spPr>
        <p:txBody>
          <a:bodyPr wrap="square" rtlCol="0">
            <a:spAutoFit/>
          </a:bodyPr>
          <a:lstStyle/>
          <a:p>
            <a:r>
              <a:rPr lang="en-US" altLang="ja-JP" sz="975" dirty="0">
                <a:latin typeface="HG創英角ｺﾞｼｯｸUB" panose="020B0909000000000000" pitchFamily="49" charset="-128"/>
                <a:ea typeface="HG創英角ｺﾞｼｯｸUB" panose="020B0909000000000000" pitchFamily="49" charset="-128"/>
              </a:rPr>
              <a:t>【</a:t>
            </a:r>
            <a:r>
              <a:rPr lang="ja-JP" altLang="en-US" sz="975" dirty="0">
                <a:latin typeface="HG創英角ｺﾞｼｯｸUB" panose="020B0909000000000000" pitchFamily="49" charset="-128"/>
                <a:ea typeface="HG創英角ｺﾞｼｯｸUB" panose="020B0909000000000000" pitchFamily="49" charset="-128"/>
              </a:rPr>
              <a:t>単元の課題</a:t>
            </a:r>
            <a:r>
              <a:rPr lang="en-US" altLang="ja-JP" sz="975" dirty="0">
                <a:latin typeface="HG創英角ｺﾞｼｯｸUB" panose="020B0909000000000000" pitchFamily="49" charset="-128"/>
                <a:ea typeface="HG創英角ｺﾞｼｯｸUB" panose="020B0909000000000000" pitchFamily="49" charset="-128"/>
              </a:rPr>
              <a:t>】</a:t>
            </a:r>
            <a:r>
              <a:rPr lang="ja-JP" altLang="en-US" sz="975" dirty="0">
                <a:latin typeface="游ゴシック" panose="020B0400000000000000" pitchFamily="50" charset="-128"/>
                <a:ea typeface="游ゴシック" panose="020B0400000000000000" pitchFamily="50" charset="-128"/>
              </a:rPr>
              <a:t>エネルギーを効率よく使うためにはどうすればよいだろうか。</a:t>
            </a: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71810" y="659496"/>
            <a:ext cx="6041469" cy="338554"/>
          </a:xfrm>
          <a:prstGeom prst="rect">
            <a:avLst/>
          </a:prstGeom>
          <a:noFill/>
        </p:spPr>
        <p:txBody>
          <a:bodyPr wrap="square" rtlCol="0">
            <a:spAutoFit/>
          </a:bodyPr>
          <a:lstStyle/>
          <a:p>
            <a:r>
              <a:rPr lang="ja-JP" altLang="en-US" sz="1600" dirty="0"/>
              <a:t>中３　運動とエネルギー「仕事とエネルギー」全</a:t>
            </a:r>
            <a:r>
              <a:rPr lang="en-US" altLang="ja-JP" sz="1600" dirty="0">
                <a:latin typeface="+mn-ea"/>
              </a:rPr>
              <a:t>12</a:t>
            </a:r>
            <a:r>
              <a:rPr lang="ja-JP" altLang="en-US" sz="1600" dirty="0"/>
              <a:t>時間　</a:t>
            </a:r>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55263" y="1747027"/>
            <a:ext cx="2616825" cy="392415"/>
          </a:xfrm>
          <a:prstGeom prst="rect">
            <a:avLst/>
          </a:prstGeom>
          <a:solidFill>
            <a:schemeClr val="bg1"/>
          </a:solidFill>
          <a:ln>
            <a:solidFill>
              <a:schemeClr val="tx1"/>
            </a:solidFill>
          </a:ln>
        </p:spPr>
        <p:txBody>
          <a:bodyPr wrap="square" rtlCol="0">
            <a:spAutoFit/>
          </a:bodyPr>
          <a:lstStyle/>
          <a:p>
            <a:r>
              <a:rPr lang="en-US" altLang="ja-JP" sz="975" dirty="0"/>
              <a:t>【</a:t>
            </a:r>
            <a:r>
              <a:rPr lang="ja-JP" altLang="en-US" sz="975" dirty="0"/>
              <a:t>課題</a:t>
            </a:r>
            <a:r>
              <a:rPr lang="en-US" altLang="ja-JP" sz="975" dirty="0"/>
              <a:t>】</a:t>
            </a:r>
            <a:r>
              <a:rPr lang="ja-JP" altLang="en-US" sz="975" dirty="0"/>
              <a:t>仕事の大きさは何と関係しているのだろうか。</a:t>
            </a:r>
            <a:endParaRPr lang="en-US" altLang="ja-JP" sz="975" dirty="0"/>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69653" y="5592182"/>
            <a:ext cx="2591848" cy="542456"/>
          </a:xfrm>
          <a:prstGeom prst="rect">
            <a:avLst/>
          </a:prstGeom>
          <a:solidFill>
            <a:schemeClr val="bg1"/>
          </a:solidFill>
          <a:ln w="28575">
            <a:solidFill>
              <a:srgbClr val="FFC000"/>
            </a:solidFill>
          </a:ln>
        </p:spPr>
        <p:txBody>
          <a:bodyPr wrap="square" rtlCol="0">
            <a:spAutoFit/>
          </a:bodyPr>
          <a:lstStyle/>
          <a:p>
            <a:r>
              <a:rPr lang="en-US" altLang="ja-JP" sz="975" dirty="0"/>
              <a:t>【</a:t>
            </a:r>
            <a:r>
              <a:rPr lang="ja-JP" altLang="en-US" sz="975" dirty="0"/>
              <a:t>めあて</a:t>
            </a:r>
            <a:r>
              <a:rPr lang="en-US" altLang="ja-JP" sz="975" dirty="0"/>
              <a:t>】</a:t>
            </a:r>
            <a:r>
              <a:rPr lang="ja-JP" altLang="en-US" sz="975" dirty="0"/>
              <a:t>ピーナッツを燃料として、水を温めたときのエネルギー変換効率を求めてみよう。</a:t>
            </a:r>
            <a:endParaRPr lang="en-US" altLang="ja-JP" sz="975" dirty="0"/>
          </a:p>
        </p:txBody>
      </p:sp>
      <p:sp>
        <p:nvSpPr>
          <p:cNvPr id="11" name="テキスト ボックス 10">
            <a:extLst>
              <a:ext uri="{FF2B5EF4-FFF2-40B4-BE49-F238E27FC236}">
                <a16:creationId xmlns:a16="http://schemas.microsoft.com/office/drawing/2014/main" id="{4535432E-E2CF-7C4A-E19C-F3A4F8714202}"/>
              </a:ext>
            </a:extLst>
          </p:cNvPr>
          <p:cNvSpPr txBox="1"/>
          <p:nvPr/>
        </p:nvSpPr>
        <p:spPr>
          <a:xfrm>
            <a:off x="2752079" y="1089173"/>
            <a:ext cx="4906050" cy="842538"/>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・仕事と仕事率について理解し、仕事の原理を知ること。</a:t>
            </a:r>
            <a:endParaRPr lang="en-US" altLang="ja-JP" sz="975" dirty="0"/>
          </a:p>
          <a:p>
            <a:r>
              <a:rPr lang="ja-JP" altLang="en-US" sz="975" dirty="0"/>
              <a:t>・力学的エネルギーは他の物体になしうる仕事で測れること。</a:t>
            </a:r>
            <a:endParaRPr lang="en-US" altLang="ja-JP" sz="975" dirty="0"/>
          </a:p>
          <a:p>
            <a:r>
              <a:rPr lang="ja-JP" altLang="en-US" sz="975" dirty="0"/>
              <a:t>・運動エネルギーと位置エネルギーが相互に移り変わるとともに、力学的エネル　</a:t>
            </a:r>
            <a:endParaRPr lang="en-US" altLang="ja-JP" sz="975" dirty="0"/>
          </a:p>
          <a:p>
            <a:r>
              <a:rPr lang="ja-JP" altLang="en-US" sz="975" dirty="0"/>
              <a:t>　ギーの総量が保存されこと。</a:t>
            </a:r>
            <a:endParaRPr lang="en-US" altLang="ja-JP" sz="975" dirty="0"/>
          </a:p>
        </p:txBody>
      </p:sp>
      <p:sp>
        <p:nvSpPr>
          <p:cNvPr id="72" name="テキスト ボックス 71">
            <a:extLst>
              <a:ext uri="{FF2B5EF4-FFF2-40B4-BE49-F238E27FC236}">
                <a16:creationId xmlns:a16="http://schemas.microsoft.com/office/drawing/2014/main" id="{46C4E26D-E2F7-A08B-18FE-078B1B13E350}"/>
              </a:ext>
            </a:extLst>
          </p:cNvPr>
          <p:cNvSpPr txBox="1"/>
          <p:nvPr/>
        </p:nvSpPr>
        <p:spPr>
          <a:xfrm>
            <a:off x="7739501" y="1678695"/>
            <a:ext cx="2085126"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道具や機械と仕事の大きさについて、日常生活と関係付けて問題を見いだせるようにクレーン車など具体的な場面を提示する。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74" name="テキスト ボックス 73">
            <a:extLst>
              <a:ext uri="{FF2B5EF4-FFF2-40B4-BE49-F238E27FC236}">
                <a16:creationId xmlns:a16="http://schemas.microsoft.com/office/drawing/2014/main" id="{B0C93204-90DB-25D2-107B-68B9904F9D25}"/>
              </a:ext>
            </a:extLst>
          </p:cNvPr>
          <p:cNvSpPr txBox="1"/>
          <p:nvPr/>
        </p:nvSpPr>
        <p:spPr>
          <a:xfrm>
            <a:off x="7756600" y="2697824"/>
            <a:ext cx="2067184" cy="1143005"/>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運動エネルギーや位置エネルギーの大きさに関係する要因を考えられるように、ボウリングや高いところから物を落とした時の様子など身近な場面を取り上げて話し合う。</a:t>
            </a:r>
          </a:p>
        </p:txBody>
      </p:sp>
      <p:sp>
        <p:nvSpPr>
          <p:cNvPr id="75" name="テキスト ボックス 74">
            <a:extLst>
              <a:ext uri="{FF2B5EF4-FFF2-40B4-BE49-F238E27FC236}">
                <a16:creationId xmlns:a16="http://schemas.microsoft.com/office/drawing/2014/main" id="{48FE7CA8-BED5-80EF-F9F8-8F1BDF71A4AE}"/>
              </a:ext>
            </a:extLst>
          </p:cNvPr>
          <p:cNvSpPr txBox="1"/>
          <p:nvPr/>
        </p:nvSpPr>
        <p:spPr>
          <a:xfrm>
            <a:off x="7752044" y="3896990"/>
            <a:ext cx="2071740"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位置エネルギーと高さ、質量の関係を比べる際には、比べたい条件以外はそろえないといけないことを確認できるようにする。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78882" y="6240707"/>
            <a:ext cx="2629486" cy="542456"/>
          </a:xfrm>
          <a:prstGeom prst="rect">
            <a:avLst/>
          </a:prstGeom>
          <a:solidFill>
            <a:schemeClr val="bg1"/>
          </a:solidFill>
          <a:ln w="38100">
            <a:solidFill>
              <a:srgbClr val="0033CC"/>
            </a:solidFill>
          </a:ln>
        </p:spPr>
        <p:txBody>
          <a:bodyPr wrap="square" rtlCol="0">
            <a:spAutoFit/>
          </a:bodyPr>
          <a:lstStyle/>
          <a:p>
            <a:r>
              <a:rPr lang="ja-JP" altLang="en-US" sz="975" dirty="0"/>
              <a:t>エネルギーを効率よく使うためには、摩擦をなるべくなくしたり、目的でないエネルギーを他のものに利用したりする。</a:t>
            </a:r>
            <a:endParaRPr lang="en-US" altLang="ja-JP" sz="975" dirty="0"/>
          </a:p>
        </p:txBody>
      </p:sp>
      <p:sp>
        <p:nvSpPr>
          <p:cNvPr id="2" name="テキスト ボックス 1">
            <a:extLst>
              <a:ext uri="{FF2B5EF4-FFF2-40B4-BE49-F238E27FC236}">
                <a16:creationId xmlns:a16="http://schemas.microsoft.com/office/drawing/2014/main" id="{2B4C6607-8183-8180-E27E-8F1D719BB9B8}"/>
              </a:ext>
            </a:extLst>
          </p:cNvPr>
          <p:cNvSpPr txBox="1"/>
          <p:nvPr/>
        </p:nvSpPr>
        <p:spPr>
          <a:xfrm>
            <a:off x="65853" y="2171734"/>
            <a:ext cx="2614415" cy="542456"/>
          </a:xfrm>
          <a:prstGeom prst="rect">
            <a:avLst/>
          </a:prstGeom>
          <a:solidFill>
            <a:schemeClr val="bg1"/>
          </a:solidFill>
          <a:ln>
            <a:solidFill>
              <a:schemeClr val="tx1"/>
            </a:solidFill>
          </a:ln>
        </p:spPr>
        <p:txBody>
          <a:bodyPr wrap="square" rtlCol="0">
            <a:spAutoFit/>
          </a:bodyPr>
          <a:lstStyle/>
          <a:p>
            <a:r>
              <a:rPr lang="en-US" altLang="ja-JP" sz="975" dirty="0"/>
              <a:t>【</a:t>
            </a:r>
            <a:r>
              <a:rPr lang="ja-JP" altLang="en-US" sz="975" dirty="0"/>
              <a:t>課題</a:t>
            </a:r>
            <a:r>
              <a:rPr lang="en-US" altLang="ja-JP" sz="975" dirty="0"/>
              <a:t>】</a:t>
            </a:r>
            <a:r>
              <a:rPr lang="ja-JP" altLang="en-US" sz="975" dirty="0"/>
              <a:t>定滑車や動滑車を使ったとき、物体を垂直に動かすための仕事はどのようになるのだろうか。</a:t>
            </a:r>
            <a:endParaRPr lang="en-US" altLang="ja-JP" sz="975" dirty="0"/>
          </a:p>
        </p:txBody>
      </p:sp>
      <p:sp>
        <p:nvSpPr>
          <p:cNvPr id="3" name="テキスト ボックス 2">
            <a:extLst>
              <a:ext uri="{FF2B5EF4-FFF2-40B4-BE49-F238E27FC236}">
                <a16:creationId xmlns:a16="http://schemas.microsoft.com/office/drawing/2014/main" id="{97209F3D-D082-6AEF-685F-ECE8CAD39E69}"/>
              </a:ext>
            </a:extLst>
          </p:cNvPr>
          <p:cNvSpPr txBox="1"/>
          <p:nvPr/>
        </p:nvSpPr>
        <p:spPr>
          <a:xfrm>
            <a:off x="61369" y="3169574"/>
            <a:ext cx="2610719" cy="392415"/>
          </a:xfrm>
          <a:prstGeom prst="rect">
            <a:avLst/>
          </a:prstGeom>
          <a:solidFill>
            <a:schemeClr val="bg1"/>
          </a:solidFill>
          <a:ln>
            <a:solidFill>
              <a:schemeClr val="tx1"/>
            </a:solidFill>
          </a:ln>
        </p:spPr>
        <p:txBody>
          <a:bodyPr wrap="square" rtlCol="0">
            <a:spAutoFit/>
          </a:bodyPr>
          <a:lstStyle/>
          <a:p>
            <a:r>
              <a:rPr lang="en-US" altLang="ja-JP" sz="975" dirty="0"/>
              <a:t>【</a:t>
            </a:r>
            <a:r>
              <a:rPr lang="ja-JP" altLang="en-US" sz="975" dirty="0"/>
              <a:t>課題</a:t>
            </a:r>
            <a:r>
              <a:rPr lang="en-US" altLang="ja-JP" sz="975" dirty="0"/>
              <a:t>】</a:t>
            </a:r>
            <a:r>
              <a:rPr lang="ja-JP" altLang="en-US" sz="975" dirty="0"/>
              <a:t>位置エネルギーの大きさは、何に関係しているのだろうか。</a:t>
            </a:r>
            <a:endParaRPr lang="en-US" altLang="ja-JP" sz="975" dirty="0"/>
          </a:p>
        </p:txBody>
      </p:sp>
      <p:sp>
        <p:nvSpPr>
          <p:cNvPr id="10" name="テキスト ボックス 9">
            <a:extLst>
              <a:ext uri="{FF2B5EF4-FFF2-40B4-BE49-F238E27FC236}">
                <a16:creationId xmlns:a16="http://schemas.microsoft.com/office/drawing/2014/main" id="{87B975AD-A5B7-8377-613B-437E25333999}"/>
              </a:ext>
            </a:extLst>
          </p:cNvPr>
          <p:cNvSpPr txBox="1"/>
          <p:nvPr/>
        </p:nvSpPr>
        <p:spPr>
          <a:xfrm>
            <a:off x="61369" y="2754067"/>
            <a:ext cx="2618900" cy="392415"/>
          </a:xfrm>
          <a:prstGeom prst="rect">
            <a:avLst/>
          </a:prstGeom>
          <a:solidFill>
            <a:schemeClr val="bg1"/>
          </a:solidFill>
          <a:ln>
            <a:solidFill>
              <a:schemeClr val="tx1"/>
            </a:solidFill>
          </a:ln>
        </p:spPr>
        <p:txBody>
          <a:bodyPr wrap="square" rtlCol="0">
            <a:spAutoFit/>
          </a:bodyPr>
          <a:lstStyle/>
          <a:p>
            <a:r>
              <a:rPr lang="en-US" altLang="ja-JP" sz="975" dirty="0"/>
              <a:t>【</a:t>
            </a:r>
            <a:r>
              <a:rPr lang="ja-JP" altLang="en-US" sz="975" dirty="0"/>
              <a:t>課題</a:t>
            </a:r>
            <a:r>
              <a:rPr lang="en-US" altLang="ja-JP" sz="975" dirty="0"/>
              <a:t>】</a:t>
            </a:r>
            <a:r>
              <a:rPr lang="ja-JP" altLang="en-US" sz="975" dirty="0"/>
              <a:t>仕事の能率はどのように比べればよいのだろうか。</a:t>
            </a:r>
            <a:endParaRPr lang="en-US" altLang="ja-JP" sz="975" dirty="0"/>
          </a:p>
        </p:txBody>
      </p:sp>
      <p:sp>
        <p:nvSpPr>
          <p:cNvPr id="13" name="テキスト ボックス 12">
            <a:extLst>
              <a:ext uri="{FF2B5EF4-FFF2-40B4-BE49-F238E27FC236}">
                <a16:creationId xmlns:a16="http://schemas.microsoft.com/office/drawing/2014/main" id="{CF1A77E1-7CA2-A323-A5D3-364E9220C8ED}"/>
              </a:ext>
            </a:extLst>
          </p:cNvPr>
          <p:cNvSpPr txBox="1"/>
          <p:nvPr/>
        </p:nvSpPr>
        <p:spPr>
          <a:xfrm>
            <a:off x="61369" y="3594046"/>
            <a:ext cx="2618900" cy="392415"/>
          </a:xfrm>
          <a:prstGeom prst="rect">
            <a:avLst/>
          </a:prstGeom>
          <a:solidFill>
            <a:schemeClr val="bg1"/>
          </a:solidFill>
          <a:ln>
            <a:solidFill>
              <a:schemeClr val="tx1"/>
            </a:solidFill>
          </a:ln>
        </p:spPr>
        <p:txBody>
          <a:bodyPr wrap="square" rtlCol="0">
            <a:spAutoFit/>
          </a:bodyPr>
          <a:lstStyle/>
          <a:p>
            <a:r>
              <a:rPr lang="en-US" altLang="ja-JP" sz="975" dirty="0"/>
              <a:t>【</a:t>
            </a:r>
            <a:r>
              <a:rPr lang="ja-JP" altLang="en-US" sz="975" dirty="0"/>
              <a:t>課題</a:t>
            </a:r>
            <a:r>
              <a:rPr lang="en-US" altLang="ja-JP" sz="975" dirty="0"/>
              <a:t>】</a:t>
            </a:r>
            <a:r>
              <a:rPr lang="ja-JP" altLang="en-US" sz="975" dirty="0"/>
              <a:t>運動エネルギーの大きさは、何に関係しているのだろうか。</a:t>
            </a:r>
            <a:endParaRPr lang="en-US" altLang="ja-JP" sz="975" dirty="0"/>
          </a:p>
        </p:txBody>
      </p:sp>
      <p:sp>
        <p:nvSpPr>
          <p:cNvPr id="15" name="テキスト ボックス 14">
            <a:extLst>
              <a:ext uri="{FF2B5EF4-FFF2-40B4-BE49-F238E27FC236}">
                <a16:creationId xmlns:a16="http://schemas.microsoft.com/office/drawing/2014/main" id="{D36D0CED-2E3C-5B01-F501-E9AB526D6768}"/>
              </a:ext>
            </a:extLst>
          </p:cNvPr>
          <p:cNvSpPr txBox="1"/>
          <p:nvPr/>
        </p:nvSpPr>
        <p:spPr>
          <a:xfrm>
            <a:off x="61369" y="4021037"/>
            <a:ext cx="2616824" cy="392415"/>
          </a:xfrm>
          <a:prstGeom prst="rect">
            <a:avLst/>
          </a:prstGeom>
          <a:solidFill>
            <a:schemeClr val="bg1"/>
          </a:solidFill>
          <a:ln>
            <a:solidFill>
              <a:schemeClr val="tx1"/>
            </a:solidFill>
          </a:ln>
        </p:spPr>
        <p:txBody>
          <a:bodyPr wrap="square" rtlCol="0">
            <a:spAutoFit/>
          </a:bodyPr>
          <a:lstStyle/>
          <a:p>
            <a:r>
              <a:rPr lang="en-US" altLang="ja-JP" sz="975" dirty="0"/>
              <a:t>【</a:t>
            </a:r>
            <a:r>
              <a:rPr lang="ja-JP" altLang="en-US" sz="975" dirty="0"/>
              <a:t>課題</a:t>
            </a:r>
            <a:r>
              <a:rPr lang="en-US" altLang="ja-JP" sz="975" dirty="0"/>
              <a:t>】</a:t>
            </a:r>
            <a:r>
              <a:rPr lang="ja-JP" altLang="en-US" sz="975" dirty="0"/>
              <a:t>位置エネルギーと運動エネルギーの間にはどのような関係があるのだろうか。</a:t>
            </a:r>
            <a:endParaRPr lang="en-US" altLang="ja-JP" sz="975" dirty="0"/>
          </a:p>
        </p:txBody>
      </p:sp>
      <p:sp>
        <p:nvSpPr>
          <p:cNvPr id="5" name="テキスト ボックス 4">
            <a:extLst>
              <a:ext uri="{FF2B5EF4-FFF2-40B4-BE49-F238E27FC236}">
                <a16:creationId xmlns:a16="http://schemas.microsoft.com/office/drawing/2014/main" id="{94749261-6B20-8668-6AAB-A211AA4836B5}"/>
              </a:ext>
            </a:extLst>
          </p:cNvPr>
          <p:cNvSpPr txBox="1"/>
          <p:nvPr/>
        </p:nvSpPr>
        <p:spPr>
          <a:xfrm>
            <a:off x="71925" y="4448932"/>
            <a:ext cx="2600163" cy="392415"/>
          </a:xfrm>
          <a:prstGeom prst="rect">
            <a:avLst/>
          </a:prstGeom>
          <a:solidFill>
            <a:schemeClr val="bg1"/>
          </a:solidFill>
          <a:ln>
            <a:solidFill>
              <a:schemeClr val="tx1"/>
            </a:solidFill>
          </a:ln>
        </p:spPr>
        <p:txBody>
          <a:bodyPr wrap="square" rtlCol="0">
            <a:spAutoFit/>
          </a:bodyPr>
          <a:lstStyle/>
          <a:p>
            <a:r>
              <a:rPr lang="en-US" altLang="ja-JP" sz="975" dirty="0"/>
              <a:t>【</a:t>
            </a:r>
            <a:r>
              <a:rPr lang="ja-JP" altLang="en-US" sz="975" dirty="0"/>
              <a:t>課題</a:t>
            </a:r>
            <a:r>
              <a:rPr lang="en-US" altLang="ja-JP" sz="975" dirty="0"/>
              <a:t>】</a:t>
            </a:r>
            <a:r>
              <a:rPr lang="ja-JP" altLang="en-US" sz="975" dirty="0"/>
              <a:t>エネルギーの移り変わりにはどのようなものがあるのだろうか。</a:t>
            </a:r>
            <a:endParaRPr lang="en-US" altLang="ja-JP" sz="975" dirty="0"/>
          </a:p>
        </p:txBody>
      </p:sp>
      <p:sp>
        <p:nvSpPr>
          <p:cNvPr id="8" name="テキスト ボックス 7">
            <a:extLst>
              <a:ext uri="{FF2B5EF4-FFF2-40B4-BE49-F238E27FC236}">
                <a16:creationId xmlns:a16="http://schemas.microsoft.com/office/drawing/2014/main" id="{AD20EE83-1ECB-90A2-7FCE-5ED7CDCB0CFD}"/>
              </a:ext>
            </a:extLst>
          </p:cNvPr>
          <p:cNvSpPr txBox="1"/>
          <p:nvPr/>
        </p:nvSpPr>
        <p:spPr>
          <a:xfrm>
            <a:off x="61369" y="4878931"/>
            <a:ext cx="2610720" cy="392415"/>
          </a:xfrm>
          <a:prstGeom prst="rect">
            <a:avLst/>
          </a:prstGeom>
          <a:solidFill>
            <a:schemeClr val="bg1"/>
          </a:solidFill>
          <a:ln>
            <a:solidFill>
              <a:schemeClr val="tx1"/>
            </a:solidFill>
          </a:ln>
        </p:spPr>
        <p:txBody>
          <a:bodyPr wrap="square" rtlCol="0">
            <a:spAutoFit/>
          </a:bodyPr>
          <a:lstStyle/>
          <a:p>
            <a:r>
              <a:rPr lang="en-US" altLang="ja-JP" sz="975" dirty="0"/>
              <a:t>【</a:t>
            </a:r>
            <a:r>
              <a:rPr lang="ja-JP" altLang="en-US" sz="975" dirty="0"/>
              <a:t>課題</a:t>
            </a:r>
            <a:r>
              <a:rPr lang="en-US" altLang="ja-JP" sz="975" dirty="0"/>
              <a:t>】</a:t>
            </a:r>
            <a:r>
              <a:rPr lang="ja-JP" altLang="en-US" sz="975" dirty="0"/>
              <a:t>エネルギーが移り変わるとき、エネルギーは保存されるのだろうか。</a:t>
            </a:r>
            <a:endParaRPr lang="en-US" altLang="ja-JP" sz="975" dirty="0"/>
          </a:p>
        </p:txBody>
      </p:sp>
      <p:sp>
        <p:nvSpPr>
          <p:cNvPr id="16" name="テキスト ボックス 15">
            <a:extLst>
              <a:ext uri="{FF2B5EF4-FFF2-40B4-BE49-F238E27FC236}">
                <a16:creationId xmlns:a16="http://schemas.microsoft.com/office/drawing/2014/main" id="{EEAAD3EE-A65C-1157-86B6-E5CE6A1DBDDE}"/>
              </a:ext>
            </a:extLst>
          </p:cNvPr>
          <p:cNvSpPr txBox="1"/>
          <p:nvPr/>
        </p:nvSpPr>
        <p:spPr>
          <a:xfrm>
            <a:off x="50782" y="5306827"/>
            <a:ext cx="2610719" cy="242374"/>
          </a:xfrm>
          <a:prstGeom prst="rect">
            <a:avLst/>
          </a:prstGeom>
          <a:solidFill>
            <a:schemeClr val="bg1"/>
          </a:solidFill>
          <a:ln>
            <a:solidFill>
              <a:schemeClr val="tx1"/>
            </a:solidFill>
          </a:ln>
        </p:spPr>
        <p:txBody>
          <a:bodyPr wrap="square" rtlCol="0">
            <a:spAutoFit/>
          </a:bodyPr>
          <a:lstStyle/>
          <a:p>
            <a:r>
              <a:rPr lang="en-US" altLang="ja-JP" sz="975" dirty="0"/>
              <a:t>【</a:t>
            </a:r>
            <a:r>
              <a:rPr lang="ja-JP" altLang="en-US" sz="975" dirty="0"/>
              <a:t>課題</a:t>
            </a:r>
            <a:r>
              <a:rPr lang="en-US" altLang="ja-JP" sz="975" dirty="0"/>
              <a:t>】</a:t>
            </a:r>
            <a:r>
              <a:rPr lang="ja-JP" altLang="en-US" sz="975" dirty="0"/>
              <a:t>熱はどのように伝わるのだろうか。</a:t>
            </a:r>
            <a:endParaRPr lang="en-US" altLang="ja-JP" sz="975" dirty="0"/>
          </a:p>
        </p:txBody>
      </p:sp>
      <p:sp>
        <p:nvSpPr>
          <p:cNvPr id="7" name="四角形: 角を丸くする 6">
            <a:extLst>
              <a:ext uri="{FF2B5EF4-FFF2-40B4-BE49-F238E27FC236}">
                <a16:creationId xmlns:a16="http://schemas.microsoft.com/office/drawing/2014/main" id="{3E5E5DFD-1941-B4FD-1BD3-FEF1FF914C05}"/>
              </a:ext>
            </a:extLst>
          </p:cNvPr>
          <p:cNvSpPr/>
          <p:nvPr/>
        </p:nvSpPr>
        <p:spPr>
          <a:xfrm>
            <a:off x="5700545" y="690431"/>
            <a:ext cx="4115097" cy="369702"/>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700545" y="633854"/>
            <a:ext cx="4205454" cy="467500"/>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300"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「量的・関係的な視点」「多面的に考える」「比較する」　</a:t>
            </a:r>
          </a:p>
        </p:txBody>
      </p:sp>
      <p:grpSp>
        <p:nvGrpSpPr>
          <p:cNvPr id="17" name="グループ化 16">
            <a:extLst>
              <a:ext uri="{FF2B5EF4-FFF2-40B4-BE49-F238E27FC236}">
                <a16:creationId xmlns:a16="http://schemas.microsoft.com/office/drawing/2014/main" id="{229C4433-FCA1-F1A6-5535-07180DDB7850}"/>
              </a:ext>
            </a:extLst>
          </p:cNvPr>
          <p:cNvGrpSpPr/>
          <p:nvPr/>
        </p:nvGrpSpPr>
        <p:grpSpPr>
          <a:xfrm>
            <a:off x="7729400" y="1152615"/>
            <a:ext cx="2106384" cy="454388"/>
            <a:chOff x="8769479" y="922754"/>
            <a:chExt cx="2592473" cy="559247"/>
          </a:xfrm>
        </p:grpSpPr>
        <p:sp>
          <p:nvSpPr>
            <p:cNvPr id="18" name="四角形: 角を丸くする 17">
              <a:extLst>
                <a:ext uri="{FF2B5EF4-FFF2-40B4-BE49-F238E27FC236}">
                  <a16:creationId xmlns:a16="http://schemas.microsoft.com/office/drawing/2014/main" id="{F6A50FDC-E784-9AAF-60E5-0944058DD46D}"/>
                </a:ext>
              </a:extLst>
            </p:cNvPr>
            <p:cNvSpPr/>
            <p:nvPr/>
          </p:nvSpPr>
          <p:spPr>
            <a:xfrm>
              <a:off x="8769479" y="922754"/>
              <a:ext cx="2592473" cy="559247"/>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9" name="テキスト ボックス 18">
              <a:extLst>
                <a:ext uri="{FF2B5EF4-FFF2-40B4-BE49-F238E27FC236}">
                  <a16:creationId xmlns:a16="http://schemas.microsoft.com/office/drawing/2014/main" id="{728B05C6-486C-4E1C-9D69-1DE41E0369AF}"/>
                </a:ext>
              </a:extLst>
            </p:cNvPr>
            <p:cNvSpPr txBox="1"/>
            <p:nvPr/>
          </p:nvSpPr>
          <p:spPr>
            <a:xfrm>
              <a:off x="8837080" y="922755"/>
              <a:ext cx="2218021" cy="544686"/>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「見方・考え方」を</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豊かにするポイントの例</a:t>
              </a:r>
            </a:p>
          </p:txBody>
        </p:sp>
      </p:grpSp>
      <p:sp>
        <p:nvSpPr>
          <p:cNvPr id="21" name="四角形: 角を丸くする 20">
            <a:extLst>
              <a:ext uri="{FF2B5EF4-FFF2-40B4-BE49-F238E27FC236}">
                <a16:creationId xmlns:a16="http://schemas.microsoft.com/office/drawing/2014/main" id="{9AF0B7D0-3116-AC78-32D1-7DC05BE61E63}"/>
              </a:ext>
            </a:extLst>
          </p:cNvPr>
          <p:cNvSpPr/>
          <p:nvPr/>
        </p:nvSpPr>
        <p:spPr>
          <a:xfrm>
            <a:off x="2765616" y="2018947"/>
            <a:ext cx="3462386" cy="256868"/>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3" name="テキスト ボックス 22">
            <a:extLst>
              <a:ext uri="{FF2B5EF4-FFF2-40B4-BE49-F238E27FC236}">
                <a16:creationId xmlns:a16="http://schemas.microsoft.com/office/drawing/2014/main" id="{0DAEE819-8690-872C-F43E-E0A6C6640E36}"/>
              </a:ext>
            </a:extLst>
          </p:cNvPr>
          <p:cNvSpPr txBox="1"/>
          <p:nvPr/>
        </p:nvSpPr>
        <p:spPr>
          <a:xfrm>
            <a:off x="2784808" y="1993248"/>
            <a:ext cx="3390924" cy="292388"/>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生徒が「見方・考え方」を働かせている姿の例</a:t>
            </a:r>
          </a:p>
        </p:txBody>
      </p:sp>
      <p:grpSp>
        <p:nvGrpSpPr>
          <p:cNvPr id="31" name="グループ化 30">
            <a:extLst>
              <a:ext uri="{FF2B5EF4-FFF2-40B4-BE49-F238E27FC236}">
                <a16:creationId xmlns:a16="http://schemas.microsoft.com/office/drawing/2014/main" id="{CB3E8AE4-1B8C-EE34-C37C-21AB776E066D}"/>
              </a:ext>
            </a:extLst>
          </p:cNvPr>
          <p:cNvGrpSpPr/>
          <p:nvPr/>
        </p:nvGrpSpPr>
        <p:grpSpPr>
          <a:xfrm>
            <a:off x="59747" y="966193"/>
            <a:ext cx="1303101" cy="292388"/>
            <a:chOff x="169573" y="420097"/>
            <a:chExt cx="1603817" cy="359862"/>
          </a:xfrm>
        </p:grpSpPr>
        <p:sp>
          <p:nvSpPr>
            <p:cNvPr id="32" name="四角形: 角を丸くする 31">
              <a:extLst>
                <a:ext uri="{FF2B5EF4-FFF2-40B4-BE49-F238E27FC236}">
                  <a16:creationId xmlns:a16="http://schemas.microsoft.com/office/drawing/2014/main" id="{D44AD07C-6E0D-F208-3705-4DCFD24DC154}"/>
                </a:ext>
              </a:extLst>
            </p:cNvPr>
            <p:cNvSpPr/>
            <p:nvPr/>
          </p:nvSpPr>
          <p:spPr>
            <a:xfrm>
              <a:off x="169573" y="430826"/>
              <a:ext cx="1603817" cy="324775"/>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3" name="テキスト ボックス 32">
              <a:extLst>
                <a:ext uri="{FF2B5EF4-FFF2-40B4-BE49-F238E27FC236}">
                  <a16:creationId xmlns:a16="http://schemas.microsoft.com/office/drawing/2014/main" id="{C4DD159F-D405-9670-B318-1D3847B42124}"/>
                </a:ext>
              </a:extLst>
            </p:cNvPr>
            <p:cNvSpPr txBox="1"/>
            <p:nvPr/>
          </p:nvSpPr>
          <p:spPr>
            <a:xfrm>
              <a:off x="356236" y="420097"/>
              <a:ext cx="1397003" cy="359862"/>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pic>
        <p:nvPicPr>
          <p:cNvPr id="39" name="図 38">
            <a:extLst>
              <a:ext uri="{FF2B5EF4-FFF2-40B4-BE49-F238E27FC236}">
                <a16:creationId xmlns:a16="http://schemas.microsoft.com/office/drawing/2014/main" id="{8DB10214-E63F-D0FD-593E-94170DBE9C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9985" y="2541078"/>
            <a:ext cx="845257" cy="812504"/>
          </a:xfrm>
          <a:prstGeom prst="rect">
            <a:avLst/>
          </a:prstGeom>
        </p:spPr>
      </p:pic>
      <p:pic>
        <p:nvPicPr>
          <p:cNvPr id="43" name="図 42">
            <a:extLst>
              <a:ext uri="{FF2B5EF4-FFF2-40B4-BE49-F238E27FC236}">
                <a16:creationId xmlns:a16="http://schemas.microsoft.com/office/drawing/2014/main" id="{98CA4438-4B86-1B04-7650-DA0745D310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6576" y="2566713"/>
            <a:ext cx="509058" cy="584285"/>
          </a:xfrm>
          <a:prstGeom prst="rect">
            <a:avLst/>
          </a:prstGeom>
        </p:spPr>
      </p:pic>
      <p:sp>
        <p:nvSpPr>
          <p:cNvPr id="44" name="テキスト ボックス 43">
            <a:extLst>
              <a:ext uri="{FF2B5EF4-FFF2-40B4-BE49-F238E27FC236}">
                <a16:creationId xmlns:a16="http://schemas.microsoft.com/office/drawing/2014/main" id="{EC045919-54E0-5B16-A882-E1DA649B7C03}"/>
              </a:ext>
            </a:extLst>
          </p:cNvPr>
          <p:cNvSpPr txBox="1"/>
          <p:nvPr/>
        </p:nvSpPr>
        <p:spPr>
          <a:xfrm>
            <a:off x="2731973" y="2289715"/>
            <a:ext cx="3791099" cy="307777"/>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身近な現象と</a:t>
            </a:r>
            <a:r>
              <a:rPr lang="ja-JP" altLang="en-US" sz="1400" dirty="0">
                <a:latin typeface="HGPｺﾞｼｯｸE" panose="020B0900000000000000" pitchFamily="50" charset="-128"/>
                <a:ea typeface="HGPｺﾞｼｯｸE" panose="020B0900000000000000" pitchFamily="50" charset="-128"/>
              </a:rPr>
              <a:t>関係付けて</a:t>
            </a:r>
            <a:r>
              <a:rPr lang="ja-JP" altLang="en-US" sz="1200" dirty="0">
                <a:latin typeface="HG丸ｺﾞｼｯｸM-PRO" panose="020F0600000000000000" pitchFamily="50" charset="-128"/>
                <a:ea typeface="HG丸ｺﾞｼｯｸM-PRO" panose="020F0600000000000000" pitchFamily="50" charset="-128"/>
              </a:rPr>
              <a:t>問題を見いだす</a:t>
            </a:r>
            <a:endParaRPr lang="en-US" altLang="ja-JP" sz="1200" dirty="0">
              <a:latin typeface="HG丸ｺﾞｼｯｸM-PRO" panose="020F0600000000000000" pitchFamily="50" charset="-128"/>
              <a:ea typeface="HG丸ｺﾞｼｯｸM-PRO" panose="020F0600000000000000" pitchFamily="50" charset="-128"/>
            </a:endParaRPr>
          </a:p>
        </p:txBody>
      </p:sp>
      <p:pic>
        <p:nvPicPr>
          <p:cNvPr id="45" name="図 44">
            <a:extLst>
              <a:ext uri="{FF2B5EF4-FFF2-40B4-BE49-F238E27FC236}">
                <a16:creationId xmlns:a16="http://schemas.microsoft.com/office/drawing/2014/main" id="{D52311E3-0857-6B52-B9CE-63636E20A3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5218" y="2697149"/>
            <a:ext cx="561695" cy="731851"/>
          </a:xfrm>
          <a:prstGeom prst="rect">
            <a:avLst/>
          </a:prstGeom>
        </p:spPr>
      </p:pic>
      <p:sp>
        <p:nvSpPr>
          <p:cNvPr id="46" name="吹き出し: 角を丸めた四角形 45">
            <a:extLst>
              <a:ext uri="{FF2B5EF4-FFF2-40B4-BE49-F238E27FC236}">
                <a16:creationId xmlns:a16="http://schemas.microsoft.com/office/drawing/2014/main" id="{E0CCEA23-3BFF-210B-4676-A2F8A8591186}"/>
              </a:ext>
            </a:extLst>
          </p:cNvPr>
          <p:cNvSpPr/>
          <p:nvPr/>
        </p:nvSpPr>
        <p:spPr>
          <a:xfrm>
            <a:off x="4307356" y="2570925"/>
            <a:ext cx="1628992" cy="393802"/>
          </a:xfrm>
          <a:prstGeom prst="wedgeRoundRectCallout">
            <a:avLst>
              <a:gd name="adj1" fmla="val -54530"/>
              <a:gd name="adj2" fmla="val -8593"/>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50" dirty="0">
                <a:latin typeface="HG丸ｺﾞｼｯｸM-PRO" panose="020F0600000000000000" pitchFamily="50" charset="-128"/>
                <a:ea typeface="HG丸ｺﾞｼｯｸM-PRO" panose="020F0600000000000000" pitchFamily="50" charset="-128"/>
              </a:rPr>
              <a:t>クレーン車に滑車がたくさん使われているな。</a:t>
            </a:r>
            <a:endParaRPr lang="en-US" altLang="ja-JP" sz="1050" dirty="0">
              <a:latin typeface="HG丸ｺﾞｼｯｸM-PRO" panose="020F0600000000000000" pitchFamily="50" charset="-128"/>
              <a:ea typeface="HG丸ｺﾞｼｯｸM-PRO" panose="020F0600000000000000" pitchFamily="50" charset="-128"/>
            </a:endParaRPr>
          </a:p>
        </p:txBody>
      </p:sp>
      <p:sp>
        <p:nvSpPr>
          <p:cNvPr id="47" name="吹き出し: 角を丸めた四角形 46">
            <a:extLst>
              <a:ext uri="{FF2B5EF4-FFF2-40B4-BE49-F238E27FC236}">
                <a16:creationId xmlns:a16="http://schemas.microsoft.com/office/drawing/2014/main" id="{7E31F569-1C86-6792-D592-FAD2546E3335}"/>
              </a:ext>
            </a:extLst>
          </p:cNvPr>
          <p:cNvSpPr/>
          <p:nvPr/>
        </p:nvSpPr>
        <p:spPr>
          <a:xfrm>
            <a:off x="4363785" y="3060617"/>
            <a:ext cx="1435134" cy="403225"/>
          </a:xfrm>
          <a:prstGeom prst="wedgeRoundRectCallout">
            <a:avLst>
              <a:gd name="adj1" fmla="val -54530"/>
              <a:gd name="adj2" fmla="val -30826"/>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50" dirty="0">
                <a:latin typeface="HG丸ｺﾞｼｯｸM-PRO" panose="020F0600000000000000" pitchFamily="50" charset="-128"/>
                <a:ea typeface="HG丸ｺﾞｼｯｸM-PRO" panose="020F0600000000000000" pitchFamily="50" charset="-128"/>
              </a:rPr>
              <a:t>滑車には定滑車と動滑車があるな。</a:t>
            </a:r>
            <a:endParaRPr lang="en-US" altLang="ja-JP" sz="1050" dirty="0">
              <a:latin typeface="HG丸ｺﾞｼｯｸM-PRO" panose="020F0600000000000000" pitchFamily="50" charset="-128"/>
              <a:ea typeface="HG丸ｺﾞｼｯｸM-PRO" panose="020F0600000000000000" pitchFamily="50" charset="-128"/>
            </a:endParaRPr>
          </a:p>
        </p:txBody>
      </p:sp>
      <p:sp>
        <p:nvSpPr>
          <p:cNvPr id="48" name="正方形/長方形 47">
            <a:extLst>
              <a:ext uri="{FF2B5EF4-FFF2-40B4-BE49-F238E27FC236}">
                <a16:creationId xmlns:a16="http://schemas.microsoft.com/office/drawing/2014/main" id="{F08A65F5-F497-2C3B-3128-7216615AEA73}"/>
              </a:ext>
            </a:extLst>
          </p:cNvPr>
          <p:cNvSpPr/>
          <p:nvPr/>
        </p:nvSpPr>
        <p:spPr>
          <a:xfrm>
            <a:off x="6081853" y="2440636"/>
            <a:ext cx="1455562" cy="52879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50" dirty="0">
                <a:latin typeface="HG丸ｺﾞｼｯｸM-PRO" panose="020F0600000000000000" pitchFamily="50" charset="-128"/>
                <a:ea typeface="HG丸ｺﾞｼｯｸM-PRO" panose="020F0600000000000000" pitchFamily="50" charset="-128"/>
              </a:rPr>
              <a:t>・滑車を使うと仕事の大きさが小さくなるのかな。</a:t>
            </a:r>
            <a:endParaRPr lang="en-US" altLang="ja-JP" sz="1050" dirty="0">
              <a:latin typeface="HG丸ｺﾞｼｯｸM-PRO" panose="020F0600000000000000" pitchFamily="50" charset="-128"/>
              <a:ea typeface="HG丸ｺﾞｼｯｸM-PRO" panose="020F0600000000000000" pitchFamily="50" charset="-128"/>
            </a:endParaRPr>
          </a:p>
        </p:txBody>
      </p:sp>
      <p:sp>
        <p:nvSpPr>
          <p:cNvPr id="49" name="正方形/長方形 48">
            <a:extLst>
              <a:ext uri="{FF2B5EF4-FFF2-40B4-BE49-F238E27FC236}">
                <a16:creationId xmlns:a16="http://schemas.microsoft.com/office/drawing/2014/main" id="{4283AB32-EEAD-204C-32E9-19947E94F168}"/>
              </a:ext>
            </a:extLst>
          </p:cNvPr>
          <p:cNvSpPr/>
          <p:nvPr/>
        </p:nvSpPr>
        <p:spPr>
          <a:xfrm>
            <a:off x="6078930" y="3006732"/>
            <a:ext cx="1478950" cy="52879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50" dirty="0">
                <a:latin typeface="HG丸ｺﾞｼｯｸM-PRO" panose="020F0600000000000000" pitchFamily="50" charset="-128"/>
                <a:ea typeface="HG丸ｺﾞｼｯｸM-PRO" panose="020F0600000000000000" pitchFamily="50" charset="-128"/>
              </a:rPr>
              <a:t>・定滑車と動滑車にはどんな違いがあるのかな。</a:t>
            </a:r>
            <a:endParaRPr lang="en-US" altLang="ja-JP" sz="1050" dirty="0">
              <a:latin typeface="HG丸ｺﾞｼｯｸM-PRO" panose="020F0600000000000000" pitchFamily="50" charset="-128"/>
              <a:ea typeface="HG丸ｺﾞｼｯｸM-PRO" panose="020F0600000000000000" pitchFamily="50" charset="-128"/>
            </a:endParaRPr>
          </a:p>
        </p:txBody>
      </p:sp>
      <p:sp>
        <p:nvSpPr>
          <p:cNvPr id="50" name="矢印: 下 49">
            <a:extLst>
              <a:ext uri="{FF2B5EF4-FFF2-40B4-BE49-F238E27FC236}">
                <a16:creationId xmlns:a16="http://schemas.microsoft.com/office/drawing/2014/main" id="{CDF70C8F-BEA8-9D78-A848-0D1D465922C5}"/>
              </a:ext>
            </a:extLst>
          </p:cNvPr>
          <p:cNvSpPr/>
          <p:nvPr/>
        </p:nvSpPr>
        <p:spPr>
          <a:xfrm rot="16200000">
            <a:off x="5737069" y="2909033"/>
            <a:ext cx="309146" cy="300824"/>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52" name="テキスト ボックス 51">
            <a:extLst>
              <a:ext uri="{FF2B5EF4-FFF2-40B4-BE49-F238E27FC236}">
                <a16:creationId xmlns:a16="http://schemas.microsoft.com/office/drawing/2014/main" id="{B49EFD61-3D42-6286-9282-5F1BA6B79671}"/>
              </a:ext>
            </a:extLst>
          </p:cNvPr>
          <p:cNvSpPr txBox="1"/>
          <p:nvPr/>
        </p:nvSpPr>
        <p:spPr>
          <a:xfrm>
            <a:off x="2750830" y="3504419"/>
            <a:ext cx="4742043"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で予想・仮説を立て、実験方法を考える</a:t>
            </a:r>
          </a:p>
        </p:txBody>
      </p:sp>
      <p:pic>
        <p:nvPicPr>
          <p:cNvPr id="53" name="図 52">
            <a:extLst>
              <a:ext uri="{FF2B5EF4-FFF2-40B4-BE49-F238E27FC236}">
                <a16:creationId xmlns:a16="http://schemas.microsoft.com/office/drawing/2014/main" id="{B527449A-B3FD-D523-4A70-6983A251E730}"/>
              </a:ext>
            </a:extLst>
          </p:cNvPr>
          <p:cNvPicPr>
            <a:picLocks noChangeAspect="1"/>
          </p:cNvPicPr>
          <p:nvPr/>
        </p:nvPicPr>
        <p:blipFill rotWithShape="1">
          <a:blip r:embed="rId5">
            <a:extLst>
              <a:ext uri="{28A0092B-C50C-407E-A947-70E740481C1C}">
                <a14:useLocalDpi xmlns:a14="http://schemas.microsoft.com/office/drawing/2010/main" val="0"/>
              </a:ext>
            </a:extLst>
          </a:blip>
          <a:srcRect b="19530"/>
          <a:stretch/>
        </p:blipFill>
        <p:spPr>
          <a:xfrm>
            <a:off x="2704947" y="4040234"/>
            <a:ext cx="586956" cy="578524"/>
          </a:xfrm>
          <a:prstGeom prst="rect">
            <a:avLst/>
          </a:prstGeom>
        </p:spPr>
      </p:pic>
      <p:sp>
        <p:nvSpPr>
          <p:cNvPr id="54" name="正方形/長方形 53">
            <a:extLst>
              <a:ext uri="{FF2B5EF4-FFF2-40B4-BE49-F238E27FC236}">
                <a16:creationId xmlns:a16="http://schemas.microsoft.com/office/drawing/2014/main" id="{E93CB4D6-F30F-677D-9540-291AA6825331}"/>
              </a:ext>
            </a:extLst>
          </p:cNvPr>
          <p:cNvSpPr/>
          <p:nvPr/>
        </p:nvSpPr>
        <p:spPr>
          <a:xfrm>
            <a:off x="3294823" y="3816691"/>
            <a:ext cx="4067342" cy="256663"/>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200" dirty="0">
                <a:latin typeface="HG丸ｺﾞｼｯｸM-PRO" panose="020F0600000000000000" pitchFamily="50" charset="-128"/>
                <a:ea typeface="HG丸ｺﾞｼｯｸM-PRO" panose="020F0600000000000000" pitchFamily="50" charset="-128"/>
              </a:rPr>
              <a:t>仕事</a:t>
            </a:r>
            <a:r>
              <a:rPr lang="en-US" altLang="ja-JP" sz="1200" dirty="0">
                <a:latin typeface="HG丸ｺﾞｼｯｸM-PRO" panose="020F0600000000000000" pitchFamily="50" charset="-128"/>
                <a:ea typeface="HG丸ｺﾞｼｯｸM-PRO" panose="020F0600000000000000" pitchFamily="50" charset="-128"/>
              </a:rPr>
              <a:t>[J]</a:t>
            </a:r>
            <a:r>
              <a:rPr lang="ja-JP" altLang="en-US" sz="1200" dirty="0">
                <a:latin typeface="HG丸ｺﾞｼｯｸM-PRO" panose="020F0600000000000000" pitchFamily="50" charset="-128"/>
                <a:ea typeface="HG丸ｺﾞｼｯｸM-PRO" panose="020F0600000000000000" pitchFamily="50" charset="-128"/>
              </a:rPr>
              <a:t>＝力の大きさ</a:t>
            </a:r>
            <a:r>
              <a:rPr lang="en-US" altLang="ja-JP" sz="1200" dirty="0">
                <a:latin typeface="HG丸ｺﾞｼｯｸM-PRO" panose="020F0600000000000000" pitchFamily="50" charset="-128"/>
                <a:ea typeface="HG丸ｺﾞｼｯｸM-PRO" panose="020F0600000000000000" pitchFamily="50" charset="-128"/>
              </a:rPr>
              <a:t>[N]×</a:t>
            </a:r>
            <a:r>
              <a:rPr lang="ja-JP" altLang="en-US" sz="1200" dirty="0">
                <a:latin typeface="HG丸ｺﾞｼｯｸM-PRO" panose="020F0600000000000000" pitchFamily="50" charset="-128"/>
                <a:ea typeface="HG丸ｺﾞｼｯｸM-PRO" panose="020F0600000000000000" pitchFamily="50" charset="-128"/>
              </a:rPr>
              <a:t>力の向きに動かした距離</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ｍ</a:t>
            </a:r>
            <a:r>
              <a:rPr lang="en-US" altLang="ja-JP" sz="1200" dirty="0">
                <a:latin typeface="HG丸ｺﾞｼｯｸM-PRO" panose="020F0600000000000000" pitchFamily="50" charset="-128"/>
                <a:ea typeface="HG丸ｺﾞｼｯｸM-PRO" panose="020F0600000000000000" pitchFamily="50" charset="-128"/>
              </a:rPr>
              <a:t>]</a:t>
            </a:r>
          </a:p>
        </p:txBody>
      </p:sp>
      <p:sp>
        <p:nvSpPr>
          <p:cNvPr id="55" name="吹き出し: 角を丸めた四角形 54">
            <a:extLst>
              <a:ext uri="{FF2B5EF4-FFF2-40B4-BE49-F238E27FC236}">
                <a16:creationId xmlns:a16="http://schemas.microsoft.com/office/drawing/2014/main" id="{33A672AC-E0BE-9EFA-CE77-C2C9C8015EA6}"/>
              </a:ext>
            </a:extLst>
          </p:cNvPr>
          <p:cNvSpPr/>
          <p:nvPr/>
        </p:nvSpPr>
        <p:spPr>
          <a:xfrm>
            <a:off x="3296654" y="4141351"/>
            <a:ext cx="1867773" cy="532930"/>
          </a:xfrm>
          <a:prstGeom prst="wedgeRoundRectCallout">
            <a:avLst>
              <a:gd name="adj1" fmla="val -55718"/>
              <a:gd name="adj2" fmla="val -16218"/>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50" dirty="0">
                <a:latin typeface="HG丸ｺﾞｼｯｸM-PRO" panose="020F0600000000000000" pitchFamily="50" charset="-128"/>
                <a:ea typeface="HG丸ｺﾞｼｯｸM-PRO" panose="020F0600000000000000" pitchFamily="50" charset="-128"/>
              </a:rPr>
              <a:t>仕事の大きさを求めるためには、力の大きさと、距離が分かればいいんだな。</a:t>
            </a:r>
            <a:endParaRPr lang="en-US" altLang="ja-JP" sz="1050" dirty="0">
              <a:latin typeface="HG丸ｺﾞｼｯｸM-PRO" panose="020F0600000000000000" pitchFamily="50" charset="-128"/>
              <a:ea typeface="HG丸ｺﾞｼｯｸM-PRO" panose="020F0600000000000000" pitchFamily="50" charset="-128"/>
            </a:endParaRPr>
          </a:p>
        </p:txBody>
      </p:sp>
      <p:sp>
        <p:nvSpPr>
          <p:cNvPr id="56" name="吹き出し: 角を丸めた四角形 55">
            <a:extLst>
              <a:ext uri="{FF2B5EF4-FFF2-40B4-BE49-F238E27FC236}">
                <a16:creationId xmlns:a16="http://schemas.microsoft.com/office/drawing/2014/main" id="{8D73C89C-8817-A14E-640D-B4A5388151EE}"/>
              </a:ext>
            </a:extLst>
          </p:cNvPr>
          <p:cNvSpPr/>
          <p:nvPr/>
        </p:nvSpPr>
        <p:spPr>
          <a:xfrm>
            <a:off x="5239745" y="4144246"/>
            <a:ext cx="1779620" cy="532930"/>
          </a:xfrm>
          <a:prstGeom prst="wedgeRoundRectCallout">
            <a:avLst>
              <a:gd name="adj1" fmla="val -55718"/>
              <a:gd name="adj2" fmla="val -16218"/>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50" dirty="0">
                <a:latin typeface="HG丸ｺﾞｼｯｸM-PRO" panose="020F0600000000000000" pitchFamily="50" charset="-128"/>
                <a:ea typeface="HG丸ｺﾞｼｯｸM-PRO" panose="020F0600000000000000" pitchFamily="50" charset="-128"/>
              </a:rPr>
              <a:t>定滑車と動滑車を正しく比べるために、条件をそろえて実験しよう。</a:t>
            </a:r>
            <a:endParaRPr lang="en-US" altLang="ja-JP" sz="1050" dirty="0">
              <a:latin typeface="HG丸ｺﾞｼｯｸM-PRO" panose="020F0600000000000000" pitchFamily="50" charset="-128"/>
              <a:ea typeface="HG丸ｺﾞｼｯｸM-PRO" panose="020F0600000000000000" pitchFamily="50" charset="-128"/>
            </a:endParaRPr>
          </a:p>
        </p:txBody>
      </p:sp>
      <p:sp>
        <p:nvSpPr>
          <p:cNvPr id="57" name="テキスト ボックス 56">
            <a:extLst>
              <a:ext uri="{FF2B5EF4-FFF2-40B4-BE49-F238E27FC236}">
                <a16:creationId xmlns:a16="http://schemas.microsoft.com/office/drawing/2014/main" id="{4678413B-6C9F-FB37-423E-E335A6FFF18C}"/>
              </a:ext>
            </a:extLst>
          </p:cNvPr>
          <p:cNvSpPr txBox="1"/>
          <p:nvPr/>
        </p:nvSpPr>
        <p:spPr>
          <a:xfrm>
            <a:off x="2714547" y="4674281"/>
            <a:ext cx="2341547"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多面的に考えて</a:t>
            </a:r>
            <a:r>
              <a:rPr lang="ja-JP" altLang="en-US" sz="1200" dirty="0">
                <a:latin typeface="HG丸ｺﾞｼｯｸM-PRO" panose="020F0600000000000000" pitchFamily="50" charset="-128"/>
                <a:ea typeface="HG丸ｺﾞｼｯｸM-PRO" panose="020F0600000000000000" pitchFamily="50" charset="-128"/>
              </a:rPr>
              <a:t>学びを深める</a:t>
            </a:r>
          </a:p>
        </p:txBody>
      </p:sp>
      <p:pic>
        <p:nvPicPr>
          <p:cNvPr id="58" name="図 57">
            <a:extLst>
              <a:ext uri="{FF2B5EF4-FFF2-40B4-BE49-F238E27FC236}">
                <a16:creationId xmlns:a16="http://schemas.microsoft.com/office/drawing/2014/main" id="{54DBB099-F528-C20D-2219-FAF5BE26D2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3408" y="4866831"/>
            <a:ext cx="500364" cy="501244"/>
          </a:xfrm>
          <a:prstGeom prst="rect">
            <a:avLst/>
          </a:prstGeom>
        </p:spPr>
      </p:pic>
      <p:pic>
        <p:nvPicPr>
          <p:cNvPr id="59" name="図 58">
            <a:extLst>
              <a:ext uri="{FF2B5EF4-FFF2-40B4-BE49-F238E27FC236}">
                <a16:creationId xmlns:a16="http://schemas.microsoft.com/office/drawing/2014/main" id="{E22D4A5C-84A8-F29B-8541-DC185FE0F6E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19725" y="4970075"/>
            <a:ext cx="1209638" cy="501244"/>
          </a:xfrm>
          <a:prstGeom prst="rect">
            <a:avLst/>
          </a:prstGeom>
        </p:spPr>
      </p:pic>
      <p:sp>
        <p:nvSpPr>
          <p:cNvPr id="62" name="楕円 61">
            <a:extLst>
              <a:ext uri="{FF2B5EF4-FFF2-40B4-BE49-F238E27FC236}">
                <a16:creationId xmlns:a16="http://schemas.microsoft.com/office/drawing/2014/main" id="{7A0E9A43-8CF4-EA0C-736C-9BB9B8F83802}"/>
              </a:ext>
            </a:extLst>
          </p:cNvPr>
          <p:cNvSpPr/>
          <p:nvPr/>
        </p:nvSpPr>
        <p:spPr>
          <a:xfrm>
            <a:off x="4277575" y="4959685"/>
            <a:ext cx="449461" cy="446863"/>
          </a:xfrm>
          <a:prstGeom prst="ellipse">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63BED0D9-13C4-8BD9-6BA0-DD43E6DCF75C}"/>
              </a:ext>
            </a:extLst>
          </p:cNvPr>
          <p:cNvSpPr/>
          <p:nvPr/>
        </p:nvSpPr>
        <p:spPr>
          <a:xfrm>
            <a:off x="4366525" y="5044188"/>
            <a:ext cx="268941" cy="277855"/>
          </a:xfrm>
          <a:prstGeom prst="ellipse">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楕円 62">
            <a:extLst>
              <a:ext uri="{FF2B5EF4-FFF2-40B4-BE49-F238E27FC236}">
                <a16:creationId xmlns:a16="http://schemas.microsoft.com/office/drawing/2014/main" id="{882B5CC5-524D-391A-5326-8477B9310243}"/>
              </a:ext>
            </a:extLst>
          </p:cNvPr>
          <p:cNvSpPr/>
          <p:nvPr/>
        </p:nvSpPr>
        <p:spPr>
          <a:xfrm>
            <a:off x="4478330" y="5161085"/>
            <a:ext cx="45719" cy="4571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chemeClr val="tx1"/>
                </a:solidFill>
              </a:ln>
              <a:solidFill>
                <a:schemeClr val="tx1"/>
              </a:solidFill>
            </a:endParaRPr>
          </a:p>
        </p:txBody>
      </p:sp>
      <p:cxnSp>
        <p:nvCxnSpPr>
          <p:cNvPr id="65" name="直線コネクタ 64">
            <a:extLst>
              <a:ext uri="{FF2B5EF4-FFF2-40B4-BE49-F238E27FC236}">
                <a16:creationId xmlns:a16="http://schemas.microsoft.com/office/drawing/2014/main" id="{9CAD6922-C72B-B512-0B52-D96156CA1961}"/>
              </a:ext>
            </a:extLst>
          </p:cNvPr>
          <p:cNvCxnSpPr>
            <a:cxnSpLocks/>
          </p:cNvCxnSpPr>
          <p:nvPr/>
        </p:nvCxnSpPr>
        <p:spPr>
          <a:xfrm>
            <a:off x="4727036" y="5167056"/>
            <a:ext cx="0" cy="385192"/>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直線コネクタ 66">
            <a:extLst>
              <a:ext uri="{FF2B5EF4-FFF2-40B4-BE49-F238E27FC236}">
                <a16:creationId xmlns:a16="http://schemas.microsoft.com/office/drawing/2014/main" id="{00BB889A-3835-6D08-7EC7-7B3E887B3B33}"/>
              </a:ext>
            </a:extLst>
          </p:cNvPr>
          <p:cNvCxnSpPr>
            <a:cxnSpLocks/>
          </p:cNvCxnSpPr>
          <p:nvPr/>
        </p:nvCxnSpPr>
        <p:spPr>
          <a:xfrm>
            <a:off x="4363785" y="5183115"/>
            <a:ext cx="0" cy="232792"/>
          </a:xfrm>
          <a:prstGeom prst="line">
            <a:avLst/>
          </a:prstGeom>
          <a:ln w="19050"/>
        </p:spPr>
        <p:style>
          <a:lnRef idx="1">
            <a:schemeClr val="dk1"/>
          </a:lnRef>
          <a:fillRef idx="0">
            <a:schemeClr val="dk1"/>
          </a:fillRef>
          <a:effectRef idx="0">
            <a:schemeClr val="dk1"/>
          </a:effectRef>
          <a:fontRef idx="minor">
            <a:schemeClr val="tx1"/>
          </a:fontRef>
        </p:style>
      </p:cxnSp>
      <p:sp>
        <p:nvSpPr>
          <p:cNvPr id="69" name="吹き出し: 角を丸めた四角形 68">
            <a:extLst>
              <a:ext uri="{FF2B5EF4-FFF2-40B4-BE49-F238E27FC236}">
                <a16:creationId xmlns:a16="http://schemas.microsoft.com/office/drawing/2014/main" id="{4204F488-86F3-544E-B620-E3E33953689B}"/>
              </a:ext>
            </a:extLst>
          </p:cNvPr>
          <p:cNvSpPr/>
          <p:nvPr/>
        </p:nvSpPr>
        <p:spPr>
          <a:xfrm>
            <a:off x="5419343" y="4767120"/>
            <a:ext cx="2238785" cy="528796"/>
          </a:xfrm>
          <a:prstGeom prst="wedgeRoundRectCallout">
            <a:avLst>
              <a:gd name="adj1" fmla="val -55718"/>
              <a:gd name="adj2" fmla="val -16218"/>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50" dirty="0">
                <a:latin typeface="HG丸ｺﾞｼｯｸM-PRO" panose="020F0600000000000000" pitchFamily="50" charset="-128"/>
                <a:ea typeface="HG丸ｺﾞｼｯｸM-PRO" panose="020F0600000000000000" pitchFamily="50" charset="-128"/>
              </a:rPr>
              <a:t>てこや輪軸でも。仕事の原理を説明してみよう。身近なことにつながっているんだな。</a:t>
            </a:r>
            <a:endParaRPr lang="en-US" altLang="ja-JP" sz="1050" dirty="0">
              <a:latin typeface="HG丸ｺﾞｼｯｸM-PRO" panose="020F0600000000000000" pitchFamily="50" charset="-128"/>
              <a:ea typeface="HG丸ｺﾞｼｯｸM-PRO" panose="020F0600000000000000" pitchFamily="50" charset="-128"/>
            </a:endParaRPr>
          </a:p>
        </p:txBody>
      </p:sp>
      <p:sp>
        <p:nvSpPr>
          <p:cNvPr id="70" name="テキスト ボックス 69">
            <a:extLst>
              <a:ext uri="{FF2B5EF4-FFF2-40B4-BE49-F238E27FC236}">
                <a16:creationId xmlns:a16="http://schemas.microsoft.com/office/drawing/2014/main" id="{478389FC-A390-5554-62DB-323AAF4F724A}"/>
              </a:ext>
            </a:extLst>
          </p:cNvPr>
          <p:cNvSpPr txBox="1"/>
          <p:nvPr/>
        </p:nvSpPr>
        <p:spPr>
          <a:xfrm>
            <a:off x="2741175" y="5556637"/>
            <a:ext cx="3309904"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結果の表し方を考える。</a:t>
            </a:r>
          </a:p>
        </p:txBody>
      </p:sp>
      <p:pic>
        <p:nvPicPr>
          <p:cNvPr id="71" name="図 70">
            <a:extLst>
              <a:ext uri="{FF2B5EF4-FFF2-40B4-BE49-F238E27FC236}">
                <a16:creationId xmlns:a16="http://schemas.microsoft.com/office/drawing/2014/main" id="{AED1BCB2-B0F1-E9EC-E6FF-454017F287D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19725" y="5996342"/>
            <a:ext cx="563914" cy="648178"/>
          </a:xfrm>
          <a:prstGeom prst="rect">
            <a:avLst/>
          </a:prstGeom>
        </p:spPr>
      </p:pic>
      <p:sp>
        <p:nvSpPr>
          <p:cNvPr id="76" name="吹き出し: 角を丸めた四角形 75">
            <a:extLst>
              <a:ext uri="{FF2B5EF4-FFF2-40B4-BE49-F238E27FC236}">
                <a16:creationId xmlns:a16="http://schemas.microsoft.com/office/drawing/2014/main" id="{8C3955F8-48B0-7B69-F820-EF3EB13BC878}"/>
              </a:ext>
            </a:extLst>
          </p:cNvPr>
          <p:cNvSpPr/>
          <p:nvPr/>
        </p:nvSpPr>
        <p:spPr>
          <a:xfrm>
            <a:off x="3404656" y="5912544"/>
            <a:ext cx="2144497" cy="731976"/>
          </a:xfrm>
          <a:prstGeom prst="wedgeRoundRectCallout">
            <a:avLst>
              <a:gd name="adj1" fmla="val -54517"/>
              <a:gd name="adj2" fmla="val -12827"/>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defTabSz="742969">
              <a:defRPr/>
            </a:pPr>
            <a:r>
              <a:rPr lang="ja-JP" altLang="en-US" sz="1050" dirty="0">
                <a:latin typeface="HG丸ｺﾞｼｯｸM-PRO" panose="020F0600000000000000" pitchFamily="50" charset="-128"/>
                <a:ea typeface="HG丸ｺﾞｼｯｸM-PRO" panose="020F0600000000000000" pitchFamily="50" charset="-128"/>
              </a:rPr>
              <a:t>表でしっかり数値を比べられるように表したり、グラフや図で視覚的に捉えやすくしたり、いろいろな表し方があるな。</a:t>
            </a:r>
            <a:endParaRPr lang="en-US" altLang="ja-JP" sz="1050" dirty="0">
              <a:latin typeface="HG丸ｺﾞｼｯｸM-PRO" panose="020F0600000000000000" pitchFamily="50" charset="-128"/>
              <a:ea typeface="HG丸ｺﾞｼｯｸM-PRO" panose="020F0600000000000000" pitchFamily="50" charset="-128"/>
            </a:endParaRPr>
          </a:p>
        </p:txBody>
      </p:sp>
      <p:pic>
        <p:nvPicPr>
          <p:cNvPr id="78" name="図 77">
            <a:extLst>
              <a:ext uri="{FF2B5EF4-FFF2-40B4-BE49-F238E27FC236}">
                <a16:creationId xmlns:a16="http://schemas.microsoft.com/office/drawing/2014/main" id="{7E9509F3-079B-5E4E-6436-FA471686C6DA}"/>
              </a:ext>
            </a:extLst>
          </p:cNvPr>
          <p:cNvPicPr>
            <a:picLocks noChangeAspect="1"/>
          </p:cNvPicPr>
          <p:nvPr/>
        </p:nvPicPr>
        <p:blipFill>
          <a:blip r:embed="rId9"/>
          <a:stretch>
            <a:fillRect/>
          </a:stretch>
        </p:blipFill>
        <p:spPr>
          <a:xfrm>
            <a:off x="5768585" y="6303064"/>
            <a:ext cx="833632" cy="398232"/>
          </a:xfrm>
          <a:prstGeom prst="rect">
            <a:avLst/>
          </a:prstGeom>
        </p:spPr>
      </p:pic>
      <p:grpSp>
        <p:nvGrpSpPr>
          <p:cNvPr id="79" name="グループ化 78">
            <a:extLst>
              <a:ext uri="{FF2B5EF4-FFF2-40B4-BE49-F238E27FC236}">
                <a16:creationId xmlns:a16="http://schemas.microsoft.com/office/drawing/2014/main" id="{BEE433C8-325F-8FD1-2102-A157C91AFB4F}"/>
              </a:ext>
            </a:extLst>
          </p:cNvPr>
          <p:cNvGrpSpPr/>
          <p:nvPr/>
        </p:nvGrpSpPr>
        <p:grpSpPr>
          <a:xfrm>
            <a:off x="5721400" y="5729757"/>
            <a:ext cx="894971" cy="528796"/>
            <a:chOff x="0" y="0"/>
            <a:chExt cx="1704975" cy="893446"/>
          </a:xfrm>
        </p:grpSpPr>
        <p:pic>
          <p:nvPicPr>
            <p:cNvPr id="80" name="図 79">
              <a:extLst>
                <a:ext uri="{FF2B5EF4-FFF2-40B4-BE49-F238E27FC236}">
                  <a16:creationId xmlns:a16="http://schemas.microsoft.com/office/drawing/2014/main" id="{E13203C1-38AF-8624-CE01-D80A346DA8AD}"/>
                </a:ext>
              </a:extLst>
            </p:cNvPr>
            <p:cNvPicPr>
              <a:picLocks noChangeAspect="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704975" cy="876300"/>
            </a:xfrm>
            <a:prstGeom prst="rect">
              <a:avLst/>
            </a:prstGeom>
          </p:spPr>
        </p:pic>
        <p:pic>
          <p:nvPicPr>
            <p:cNvPr id="81" name="図 80">
              <a:extLst>
                <a:ext uri="{FF2B5EF4-FFF2-40B4-BE49-F238E27FC236}">
                  <a16:creationId xmlns:a16="http://schemas.microsoft.com/office/drawing/2014/main" id="{71F4B6E8-5A90-77F6-CBFF-DEB554D7A7B7}"/>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0800000">
              <a:off x="160020" y="160021"/>
              <a:ext cx="1504950" cy="733425"/>
            </a:xfrm>
            <a:prstGeom prst="rect">
              <a:avLst/>
            </a:prstGeom>
          </p:spPr>
        </p:pic>
      </p:grpSp>
      <p:pic>
        <p:nvPicPr>
          <p:cNvPr id="83" name="図 82">
            <a:extLst>
              <a:ext uri="{FF2B5EF4-FFF2-40B4-BE49-F238E27FC236}">
                <a16:creationId xmlns:a16="http://schemas.microsoft.com/office/drawing/2014/main" id="{A713B5EA-5E81-3B78-5CB9-32263C3633C9}"/>
              </a:ext>
            </a:extLst>
          </p:cNvPr>
          <p:cNvPicPr>
            <a:picLocks noChangeAspect="1"/>
          </p:cNvPicPr>
          <p:nvPr/>
        </p:nvPicPr>
        <p:blipFill>
          <a:blip r:embed="rId12"/>
          <a:stretch>
            <a:fillRect/>
          </a:stretch>
        </p:blipFill>
        <p:spPr>
          <a:xfrm>
            <a:off x="6686213" y="5836854"/>
            <a:ext cx="807780" cy="774584"/>
          </a:xfrm>
          <a:prstGeom prst="rect">
            <a:avLst/>
          </a:prstGeom>
        </p:spPr>
      </p:pic>
      <p:sp>
        <p:nvSpPr>
          <p:cNvPr id="84" name="テキスト ボックス 83">
            <a:extLst>
              <a:ext uri="{FF2B5EF4-FFF2-40B4-BE49-F238E27FC236}">
                <a16:creationId xmlns:a16="http://schemas.microsoft.com/office/drawing/2014/main" id="{724F2924-52CC-D789-6640-C45C2761F49E}"/>
              </a:ext>
            </a:extLst>
          </p:cNvPr>
          <p:cNvSpPr txBox="1"/>
          <p:nvPr/>
        </p:nvSpPr>
        <p:spPr>
          <a:xfrm>
            <a:off x="7767574" y="4931960"/>
            <a:ext cx="2071740"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エネルギー変換効率を求める際に、エネルギーの量をしっかり数値で表し、現象と関係付けて多面的に考えられる活動を取り入れる。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85" name="テキスト ボックス 84">
            <a:extLst>
              <a:ext uri="{FF2B5EF4-FFF2-40B4-BE49-F238E27FC236}">
                <a16:creationId xmlns:a16="http://schemas.microsoft.com/office/drawing/2014/main" id="{BC2EB271-215E-1D0E-D8A5-B2472238427C}"/>
              </a:ext>
            </a:extLst>
          </p:cNvPr>
          <p:cNvSpPr txBox="1"/>
          <p:nvPr/>
        </p:nvSpPr>
        <p:spPr>
          <a:xfrm>
            <a:off x="7800331" y="5988626"/>
            <a:ext cx="2105669" cy="617670"/>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小３「風とゴムの力の働き」→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小６「てこの規則性」→</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中１「力の働き」→</a:t>
            </a:r>
            <a:endParaRPr lang="en-US" altLang="ja-JP" sz="1138" dirty="0">
              <a:latin typeface="BIZ UDPゴシック" panose="020B0400000000000000" pitchFamily="50" charset="-128"/>
              <a:ea typeface="BIZ UDPゴシック" panose="020B0400000000000000" pitchFamily="50" charset="-128"/>
            </a:endParaRPr>
          </a:p>
        </p:txBody>
      </p:sp>
      <p:sp>
        <p:nvSpPr>
          <p:cNvPr id="86" name="テキスト ボックス 85">
            <a:extLst>
              <a:ext uri="{FF2B5EF4-FFF2-40B4-BE49-F238E27FC236}">
                <a16:creationId xmlns:a16="http://schemas.microsoft.com/office/drawing/2014/main" id="{C05764FF-DA93-9C35-C57E-337D02DB2ACB}"/>
              </a:ext>
            </a:extLst>
          </p:cNvPr>
          <p:cNvSpPr txBox="1"/>
          <p:nvPr/>
        </p:nvSpPr>
        <p:spPr>
          <a:xfrm>
            <a:off x="9378103" y="6466919"/>
            <a:ext cx="643936"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２３</a:t>
            </a:r>
            <a:endParaRPr kumimoji="1" lang="en-US" altLang="ja-JP" sz="16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3505389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四角形: 角を丸くする 35">
            <a:extLst>
              <a:ext uri="{FF2B5EF4-FFF2-40B4-BE49-F238E27FC236}">
                <a16:creationId xmlns:a16="http://schemas.microsoft.com/office/drawing/2014/main" id="{8F754E64-101E-227E-4F65-44CD311AE2A6}"/>
              </a:ext>
            </a:extLst>
          </p:cNvPr>
          <p:cNvSpPr/>
          <p:nvPr/>
        </p:nvSpPr>
        <p:spPr>
          <a:xfrm>
            <a:off x="153435" y="714548"/>
            <a:ext cx="4586206" cy="390178"/>
          </a:xfrm>
          <a:prstGeom prst="round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4" name="正方形/長方形 23">
            <a:extLst>
              <a:ext uri="{FF2B5EF4-FFF2-40B4-BE49-F238E27FC236}">
                <a16:creationId xmlns:a16="http://schemas.microsoft.com/office/drawing/2014/main" id="{9D162C96-89BC-7D51-CB06-00610199343E}"/>
              </a:ext>
            </a:extLst>
          </p:cNvPr>
          <p:cNvSpPr/>
          <p:nvPr/>
        </p:nvSpPr>
        <p:spPr>
          <a:xfrm>
            <a:off x="6331704" y="4368376"/>
            <a:ext cx="3377574" cy="1199660"/>
          </a:xfrm>
          <a:prstGeom prst="rect">
            <a:avLst/>
          </a:prstGeom>
          <a:solidFill>
            <a:srgbClr val="FFFF9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ja-JP" altLang="en-US" sz="1463"/>
          </a:p>
        </p:txBody>
      </p:sp>
      <p:sp>
        <p:nvSpPr>
          <p:cNvPr id="14" name="テキスト ボックス 13">
            <a:extLst>
              <a:ext uri="{FF2B5EF4-FFF2-40B4-BE49-F238E27FC236}">
                <a16:creationId xmlns:a16="http://schemas.microsoft.com/office/drawing/2014/main" id="{AFD6A3AE-CCD5-E877-0D8D-767F424B21B7}"/>
              </a:ext>
            </a:extLst>
          </p:cNvPr>
          <p:cNvSpPr txBox="1"/>
          <p:nvPr/>
        </p:nvSpPr>
        <p:spPr>
          <a:xfrm>
            <a:off x="6432856" y="4500392"/>
            <a:ext cx="3168344" cy="917624"/>
          </a:xfrm>
          <a:prstGeom prst="rect">
            <a:avLst/>
          </a:prstGeom>
          <a:solidFill>
            <a:schemeClr val="bg1"/>
          </a:solidFill>
          <a:ln>
            <a:solidFill>
              <a:schemeClr val="tx1"/>
            </a:solidFill>
          </a:ln>
        </p:spPr>
        <p:txBody>
          <a:bodyPr wrap="square" rtlCol="0">
            <a:spAutoFit/>
          </a:bodyPr>
          <a:lstStyle/>
          <a:p>
            <a:pPr algn="ctr"/>
            <a:r>
              <a:rPr lang="ja-JP" altLang="en-US" sz="1463" dirty="0">
                <a:latin typeface="HGP創英角ｺﾞｼｯｸUB" panose="020B0900000000000000" pitchFamily="50" charset="-128"/>
                <a:ea typeface="HGP創英角ｺﾞｼｯｸUB" panose="020B0900000000000000" pitchFamily="50" charset="-128"/>
              </a:rPr>
              <a:t>各教科等の見方・考え方</a:t>
            </a:r>
            <a:endParaRPr lang="en-US" altLang="ja-JP" sz="1463" dirty="0">
              <a:latin typeface="HGP創英角ｺﾞｼｯｸUB" panose="020B0900000000000000" pitchFamily="50" charset="-128"/>
              <a:ea typeface="HGP創英角ｺﾞｼｯｸUB" panose="020B0900000000000000" pitchFamily="50" charset="-128"/>
            </a:endParaRPr>
          </a:p>
          <a:p>
            <a:pPr algn="ctr"/>
            <a:r>
              <a:rPr lang="ja-JP" altLang="en-US" sz="1300" dirty="0"/>
              <a:t>「どのような</a:t>
            </a:r>
            <a:r>
              <a:rPr lang="ja-JP" altLang="en-US" sz="1300" u="sng" dirty="0"/>
              <a:t>視点で物事を捉え</a:t>
            </a:r>
            <a:r>
              <a:rPr lang="ja-JP" altLang="en-US" sz="1300" dirty="0"/>
              <a:t>、</a:t>
            </a:r>
            <a:endParaRPr lang="en-US" altLang="ja-JP" sz="1300" dirty="0"/>
          </a:p>
          <a:p>
            <a:pPr algn="ctr"/>
            <a:r>
              <a:rPr lang="ja-JP" altLang="en-US" sz="1300" dirty="0"/>
              <a:t>どのような</a:t>
            </a:r>
            <a:r>
              <a:rPr lang="ja-JP" altLang="en-US" sz="1300" u="sng" dirty="0"/>
              <a:t>考え方で思考していく</a:t>
            </a:r>
            <a:r>
              <a:rPr lang="ja-JP" altLang="en-US" sz="1300" dirty="0"/>
              <a:t>のか」</a:t>
            </a:r>
            <a:endParaRPr lang="en-US" altLang="ja-JP" sz="1300" dirty="0"/>
          </a:p>
          <a:p>
            <a:pPr algn="ctr"/>
            <a:r>
              <a:rPr lang="ja-JP" altLang="en-US" sz="1300" dirty="0"/>
              <a:t>各教科等を学ぶ本質的な意義をなすもの</a:t>
            </a:r>
            <a:r>
              <a:rPr lang="ja-JP" altLang="en-US" sz="1138" dirty="0"/>
              <a:t>　　　　　</a:t>
            </a:r>
            <a:endParaRPr lang="en-US" altLang="ja-JP" sz="1138" dirty="0"/>
          </a:p>
        </p:txBody>
      </p:sp>
      <p:sp>
        <p:nvSpPr>
          <p:cNvPr id="22" name="正方形/長方形 21">
            <a:extLst>
              <a:ext uri="{FF2B5EF4-FFF2-40B4-BE49-F238E27FC236}">
                <a16:creationId xmlns:a16="http://schemas.microsoft.com/office/drawing/2014/main" id="{8AE00023-547E-A3E1-5C30-713ADF732E26}"/>
              </a:ext>
            </a:extLst>
          </p:cNvPr>
          <p:cNvSpPr/>
          <p:nvPr/>
        </p:nvSpPr>
        <p:spPr>
          <a:xfrm>
            <a:off x="144834" y="4209646"/>
            <a:ext cx="4481335" cy="1529671"/>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5" name="テキスト ボックス 4">
            <a:extLst>
              <a:ext uri="{FF2B5EF4-FFF2-40B4-BE49-F238E27FC236}">
                <a16:creationId xmlns:a16="http://schemas.microsoft.com/office/drawing/2014/main" id="{4EC1E0A2-88A9-A908-F060-D8A036D9B0DB}"/>
              </a:ext>
            </a:extLst>
          </p:cNvPr>
          <p:cNvSpPr txBox="1"/>
          <p:nvPr/>
        </p:nvSpPr>
        <p:spPr>
          <a:xfrm>
            <a:off x="180079" y="1178559"/>
            <a:ext cx="9485130" cy="1661993"/>
          </a:xfrm>
          <a:prstGeom prst="rect">
            <a:avLst/>
          </a:prstGeom>
          <a:solidFill>
            <a:schemeClr val="accent6">
              <a:lumMod val="20000"/>
              <a:lumOff val="80000"/>
            </a:schemeClr>
          </a:solidFill>
          <a:ln w="19050">
            <a:solidFill>
              <a:schemeClr val="tx1"/>
            </a:solidFill>
          </a:ln>
        </p:spPr>
        <p:txBody>
          <a:bodyPr wrap="square" rtlCol="0">
            <a:spAutoFit/>
          </a:bodyPr>
          <a:lstStyle/>
          <a:p>
            <a:r>
              <a:rPr lang="ja-JP" altLang="en-US" sz="1300" dirty="0">
                <a:ea typeface="ＭＳ ゴシック" panose="020B0609070205080204" pitchFamily="49" charset="-128"/>
              </a:rPr>
              <a:t>　自然の事物・現象について、</a:t>
            </a:r>
            <a:r>
              <a:rPr lang="ja-JP" altLang="en-US" sz="1300" dirty="0">
                <a:latin typeface="HGP創英角ｺﾞｼｯｸUB" panose="020B0900000000000000" pitchFamily="50" charset="-128"/>
                <a:ea typeface="HGP創英角ｺﾞｼｯｸUB" panose="020B0900000000000000" pitchFamily="50" charset="-128"/>
              </a:rPr>
              <a:t>「理科の見方・考え方」</a:t>
            </a:r>
            <a:r>
              <a:rPr lang="ja-JP" altLang="en-US" sz="1300" dirty="0">
                <a:ea typeface="ＭＳ ゴシック" panose="020B0609070205080204" pitchFamily="49" charset="-128"/>
              </a:rPr>
              <a:t>を働かせ、探究の過程を通して学ぶことにより、資質・能力を獲得するとともに、</a:t>
            </a:r>
            <a:r>
              <a:rPr lang="ja-JP" altLang="en-US" sz="1300" dirty="0">
                <a:latin typeface="HGP創英角ｺﾞｼｯｸUB" panose="020B0900000000000000" pitchFamily="50" charset="-128"/>
                <a:ea typeface="HGP創英角ｺﾞｼｯｸUB" panose="020B0900000000000000" pitchFamily="50" charset="-128"/>
              </a:rPr>
              <a:t>「見方・考え方」</a:t>
            </a:r>
            <a:r>
              <a:rPr lang="ja-JP" altLang="en-US" sz="1300" dirty="0">
                <a:ea typeface="ＭＳ ゴシック" panose="020B0609070205080204" pitchFamily="49" charset="-128"/>
              </a:rPr>
              <a:t>も豊かで確かなものとなると考えられる。さらに、次の学習や日常生活などにおける科学的に探究する場面において、獲得した資質・能力に支えられた</a:t>
            </a:r>
            <a:r>
              <a:rPr lang="ja-JP" altLang="en-US" sz="1300" dirty="0">
                <a:latin typeface="HGP創英角ｺﾞｼｯｸUB" panose="020B0900000000000000" pitchFamily="50" charset="-128"/>
                <a:ea typeface="HGP創英角ｺﾞｼｯｸUB" panose="020B0900000000000000" pitchFamily="50" charset="-128"/>
              </a:rPr>
              <a:t>「見方・考え方」</a:t>
            </a:r>
            <a:r>
              <a:rPr lang="ja-JP" altLang="en-US" sz="1300" dirty="0">
                <a:ea typeface="ＭＳ ゴシック" panose="020B0609070205080204" pitchFamily="49" charset="-128"/>
              </a:rPr>
              <a:t>を働かせることによって</a:t>
            </a:r>
            <a:r>
              <a:rPr lang="ja-JP" altLang="en-US" sz="1300" u="sng" dirty="0">
                <a:ea typeface="ＭＳ ゴシック" panose="020B0609070205080204" pitchFamily="49" charset="-128"/>
              </a:rPr>
              <a:t>「深い学び」につながっていくもの</a:t>
            </a:r>
            <a:r>
              <a:rPr lang="ja-JP" altLang="en-US" sz="1300" dirty="0">
                <a:ea typeface="ＭＳ ゴシック" panose="020B0609070205080204" pitchFamily="49" charset="-128"/>
              </a:rPr>
              <a:t>と考えられる。（下線は作成者が付記）　　　　　　　　　　　　　　　　　</a:t>
            </a:r>
            <a:r>
              <a:rPr lang="en-US" altLang="ja-JP" sz="1300" dirty="0">
                <a:ea typeface="ＭＳ ゴシック" panose="020B0609070205080204" pitchFamily="49" charset="-128"/>
              </a:rPr>
              <a:t>『</a:t>
            </a:r>
            <a:r>
              <a:rPr lang="ja-JP" altLang="en-US" sz="1300" dirty="0">
                <a:ea typeface="ＭＳ ゴシック" panose="020B0609070205080204" pitchFamily="49" charset="-128"/>
              </a:rPr>
              <a:t>学習指導要領（平成２９年告示）解説理科編</a:t>
            </a:r>
            <a:r>
              <a:rPr lang="en-US" altLang="ja-JP" sz="1300" dirty="0">
                <a:ea typeface="ＭＳ ゴシック" panose="020B0609070205080204" pitchFamily="49" charset="-128"/>
              </a:rPr>
              <a:t>』</a:t>
            </a:r>
          </a:p>
          <a:p>
            <a:r>
              <a:rPr lang="ja-JP" altLang="en-US" sz="1300" dirty="0">
                <a:ea typeface="ＭＳ ゴシック" panose="020B0609070205080204" pitchFamily="49" charset="-128"/>
              </a:rPr>
              <a:t>　学びの中で鍛えられた</a:t>
            </a:r>
            <a:r>
              <a:rPr lang="ja-JP" altLang="en-US" sz="1300" dirty="0">
                <a:latin typeface="HGP創英角ｺﾞｼｯｸUB" panose="020B0900000000000000" pitchFamily="50" charset="-128"/>
                <a:ea typeface="HGP創英角ｺﾞｼｯｸUB" panose="020B0900000000000000" pitchFamily="50" charset="-128"/>
              </a:rPr>
              <a:t>「見方・考え方」</a:t>
            </a:r>
            <a:r>
              <a:rPr lang="ja-JP" altLang="en-US" sz="1300" dirty="0">
                <a:ea typeface="ＭＳ ゴシック" panose="020B0609070205080204" pitchFamily="49" charset="-128"/>
              </a:rPr>
              <a:t>を働かせながら、世の中の様々な物事を理解し思考し、よりよい社会や自らの人生を創り出していると考えられる。　　　　　　　　　　　　　　　　　　　　　　　　         </a:t>
            </a:r>
            <a:endParaRPr lang="en-US" altLang="ja-JP" sz="1300" dirty="0">
              <a:ea typeface="ＭＳ ゴシック" panose="020B0609070205080204" pitchFamily="49" charset="-128"/>
            </a:endParaRPr>
          </a:p>
          <a:p>
            <a:r>
              <a:rPr lang="ja-JP" altLang="en-US" sz="1200" dirty="0">
                <a:ea typeface="ＭＳ ゴシック" panose="020B0609070205080204" pitchFamily="49" charset="-128"/>
              </a:rPr>
              <a:t>　　　　　　　　　</a:t>
            </a:r>
            <a:r>
              <a:rPr lang="en-US" altLang="ja-JP" sz="1200" dirty="0">
                <a:ea typeface="ＭＳ ゴシック" panose="020B0609070205080204" pitchFamily="49" charset="-128"/>
              </a:rPr>
              <a:t>『</a:t>
            </a:r>
            <a:r>
              <a:rPr lang="ja-JP" altLang="en-US" sz="1200" dirty="0">
                <a:ea typeface="ＭＳ ゴシック" panose="020B0609070205080204" pitchFamily="49" charset="-128"/>
              </a:rPr>
              <a:t>中央審議会答申　平成</a:t>
            </a:r>
            <a:r>
              <a:rPr lang="en-US" altLang="ja-JP" sz="1200" dirty="0">
                <a:latin typeface="ＭＳ ゴシック" panose="020B0609070205080204" pitchFamily="49" charset="-128"/>
                <a:ea typeface="ＭＳ ゴシック" panose="020B0609070205080204" pitchFamily="49" charset="-128"/>
              </a:rPr>
              <a:t>28</a:t>
            </a:r>
            <a:r>
              <a:rPr lang="ja-JP" altLang="en-US" sz="1200" dirty="0">
                <a:ea typeface="ＭＳ ゴシック" panose="020B0609070205080204" pitchFamily="49" charset="-128"/>
              </a:rPr>
              <a:t>年度　</a:t>
            </a:r>
            <a:endParaRPr lang="en-US" altLang="ja-JP" sz="1200" dirty="0">
              <a:ea typeface="ＭＳ ゴシック" panose="020B0609070205080204" pitchFamily="49" charset="-128"/>
            </a:endParaRPr>
          </a:p>
          <a:p>
            <a:r>
              <a:rPr lang="ja-JP" altLang="en-US" sz="1200" dirty="0">
                <a:ea typeface="ＭＳ ゴシック" panose="020B0609070205080204" pitchFamily="49" charset="-128"/>
              </a:rPr>
              <a:t>　　　　　　　　　　　幼稚園、小学校、中学校、高等学校及び特別支援学校の学習指導要領等の改善及び必要な方策等について </a:t>
            </a:r>
            <a:r>
              <a:rPr lang="en-US" altLang="ja-JP" sz="1200" dirty="0">
                <a:ea typeface="ＭＳ ゴシック" panose="020B0609070205080204" pitchFamily="49" charset="-128"/>
              </a:rPr>
              <a:t>』</a:t>
            </a:r>
            <a:endParaRPr lang="ja-JP" altLang="en-US" sz="1300" dirty="0">
              <a:ea typeface="ＭＳ ゴシック" panose="020B0609070205080204" pitchFamily="49" charset="-128"/>
            </a:endParaRPr>
          </a:p>
        </p:txBody>
      </p:sp>
      <p:grpSp>
        <p:nvGrpSpPr>
          <p:cNvPr id="12" name="グループ化 11">
            <a:extLst>
              <a:ext uri="{FF2B5EF4-FFF2-40B4-BE49-F238E27FC236}">
                <a16:creationId xmlns:a16="http://schemas.microsoft.com/office/drawing/2014/main" id="{F4402DFA-76DB-20DD-049B-89F84E71A839}"/>
              </a:ext>
            </a:extLst>
          </p:cNvPr>
          <p:cNvGrpSpPr/>
          <p:nvPr/>
        </p:nvGrpSpPr>
        <p:grpSpPr>
          <a:xfrm>
            <a:off x="224044" y="4494391"/>
            <a:ext cx="4342073" cy="1129277"/>
            <a:chOff x="1680668" y="4692009"/>
            <a:chExt cx="5344090" cy="1389881"/>
          </a:xfrm>
        </p:grpSpPr>
        <p:sp>
          <p:nvSpPr>
            <p:cNvPr id="11" name="二等辺三角形 10">
              <a:extLst>
                <a:ext uri="{FF2B5EF4-FFF2-40B4-BE49-F238E27FC236}">
                  <a16:creationId xmlns:a16="http://schemas.microsoft.com/office/drawing/2014/main" id="{176A5A15-1E85-4DA0-BBB4-C7E91D6B212E}"/>
                </a:ext>
              </a:extLst>
            </p:cNvPr>
            <p:cNvSpPr/>
            <p:nvPr/>
          </p:nvSpPr>
          <p:spPr>
            <a:xfrm>
              <a:off x="3574473" y="4952585"/>
              <a:ext cx="1108364" cy="859351"/>
            </a:xfrm>
            <a:prstGeom prst="triangle">
              <a:avLst/>
            </a:prstGeom>
            <a:noFill/>
            <a:ln w="76200">
              <a:solidFill>
                <a:srgbClr val="FF0000"/>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ja-JP" altLang="en-US" sz="1463" dirty="0"/>
            </a:p>
          </p:txBody>
        </p:sp>
        <p:sp>
          <p:nvSpPr>
            <p:cNvPr id="7" name="テキスト ボックス 6">
              <a:extLst>
                <a:ext uri="{FF2B5EF4-FFF2-40B4-BE49-F238E27FC236}">
                  <a16:creationId xmlns:a16="http://schemas.microsoft.com/office/drawing/2014/main" id="{C2A063F3-EFB9-6E8D-C1DF-783B97BDB686}"/>
                </a:ext>
              </a:extLst>
            </p:cNvPr>
            <p:cNvSpPr txBox="1"/>
            <p:nvPr/>
          </p:nvSpPr>
          <p:spPr>
            <a:xfrm>
              <a:off x="2610019" y="4692009"/>
              <a:ext cx="3736786" cy="606085"/>
            </a:xfrm>
            <a:prstGeom prst="rect">
              <a:avLst/>
            </a:prstGeom>
            <a:solidFill>
              <a:schemeClr val="bg1"/>
            </a:solidFill>
            <a:ln>
              <a:solidFill>
                <a:schemeClr val="tx1"/>
              </a:solidFill>
            </a:ln>
          </p:spPr>
          <p:txBody>
            <a:bodyPr wrap="square" rtlCol="0">
              <a:spAutoFit/>
            </a:bodyPr>
            <a:lstStyle/>
            <a:p>
              <a:pPr algn="ctr"/>
              <a:r>
                <a:rPr lang="ja-JP" altLang="en-US" sz="1300" dirty="0"/>
                <a:t>学びを人生や社会に生かそうとする</a:t>
              </a:r>
              <a:endParaRPr lang="en-US" altLang="ja-JP" sz="1300" dirty="0"/>
            </a:p>
            <a:p>
              <a:pPr algn="ctr"/>
              <a:r>
                <a:rPr lang="ja-JP" altLang="en-US" sz="1300" dirty="0">
                  <a:latin typeface="HGP創英角ｺﾞｼｯｸUB" panose="020B0900000000000000" pitchFamily="50" charset="-128"/>
                  <a:ea typeface="HGP創英角ｺﾞｼｯｸUB" panose="020B0900000000000000" pitchFamily="50" charset="-128"/>
                </a:rPr>
                <a:t>学びに向かう力・人間性</a:t>
              </a:r>
              <a:r>
                <a:rPr lang="ja-JP" altLang="en-US" sz="1300" dirty="0"/>
                <a:t>の涵養</a:t>
              </a:r>
              <a:endParaRPr lang="ja-JP" altLang="en-US" sz="1463" dirty="0"/>
            </a:p>
          </p:txBody>
        </p:sp>
        <p:sp>
          <p:nvSpPr>
            <p:cNvPr id="8" name="テキスト ボックス 7">
              <a:extLst>
                <a:ext uri="{FF2B5EF4-FFF2-40B4-BE49-F238E27FC236}">
                  <a16:creationId xmlns:a16="http://schemas.microsoft.com/office/drawing/2014/main" id="{52446A9F-5B00-B457-A75E-B8B7F51C9F14}"/>
                </a:ext>
              </a:extLst>
            </p:cNvPr>
            <p:cNvSpPr txBox="1"/>
            <p:nvPr/>
          </p:nvSpPr>
          <p:spPr>
            <a:xfrm>
              <a:off x="1680668" y="5475806"/>
              <a:ext cx="2170896" cy="606084"/>
            </a:xfrm>
            <a:prstGeom prst="rect">
              <a:avLst/>
            </a:prstGeom>
            <a:solidFill>
              <a:schemeClr val="bg1"/>
            </a:solidFill>
            <a:ln>
              <a:solidFill>
                <a:schemeClr val="tx1"/>
              </a:solidFill>
            </a:ln>
          </p:spPr>
          <p:txBody>
            <a:bodyPr wrap="square" rtlCol="0">
              <a:spAutoFit/>
            </a:bodyPr>
            <a:lstStyle/>
            <a:p>
              <a:pPr algn="ctr"/>
              <a:r>
                <a:rPr lang="ja-JP" altLang="en-US" sz="1300" dirty="0"/>
                <a:t>生きて働く</a:t>
              </a:r>
              <a:r>
                <a:rPr lang="ja-JP" altLang="en-US" sz="1300" dirty="0">
                  <a:latin typeface="HGP創英角ｺﾞｼｯｸUB" panose="020B0900000000000000" pitchFamily="50" charset="-128"/>
                  <a:ea typeface="HGP創英角ｺﾞｼｯｸUB" panose="020B0900000000000000" pitchFamily="50" charset="-128"/>
                </a:rPr>
                <a:t>知識・技能</a:t>
              </a:r>
              <a:endParaRPr lang="en-US" altLang="ja-JP" sz="1300" dirty="0">
                <a:latin typeface="HGP創英角ｺﾞｼｯｸUB" panose="020B0900000000000000" pitchFamily="50" charset="-128"/>
                <a:ea typeface="HGP創英角ｺﾞｼｯｸUB" panose="020B0900000000000000" pitchFamily="50" charset="-128"/>
              </a:endParaRPr>
            </a:p>
            <a:p>
              <a:pPr algn="ctr"/>
              <a:r>
                <a:rPr lang="ja-JP" altLang="en-US" sz="1300" dirty="0"/>
                <a:t>　　　　　　の習得</a:t>
              </a:r>
              <a:endParaRPr lang="en-US" altLang="ja-JP" sz="1625" dirty="0"/>
            </a:p>
          </p:txBody>
        </p:sp>
        <p:sp>
          <p:nvSpPr>
            <p:cNvPr id="9" name="テキスト ボックス 8">
              <a:extLst>
                <a:ext uri="{FF2B5EF4-FFF2-40B4-BE49-F238E27FC236}">
                  <a16:creationId xmlns:a16="http://schemas.microsoft.com/office/drawing/2014/main" id="{E8357A32-CC4F-F050-3CE2-EF202ABD5DBB}"/>
                </a:ext>
              </a:extLst>
            </p:cNvPr>
            <p:cNvSpPr txBox="1"/>
            <p:nvPr/>
          </p:nvSpPr>
          <p:spPr>
            <a:xfrm>
              <a:off x="3949053" y="5462635"/>
              <a:ext cx="3075705" cy="606085"/>
            </a:xfrm>
            <a:prstGeom prst="rect">
              <a:avLst/>
            </a:prstGeom>
            <a:solidFill>
              <a:schemeClr val="bg1"/>
            </a:solidFill>
            <a:ln>
              <a:solidFill>
                <a:schemeClr val="tx1"/>
              </a:solidFill>
            </a:ln>
          </p:spPr>
          <p:txBody>
            <a:bodyPr wrap="square" rtlCol="0">
              <a:spAutoFit/>
            </a:bodyPr>
            <a:lstStyle/>
            <a:p>
              <a:pPr algn="ctr"/>
              <a:r>
                <a:rPr lang="ja-JP" altLang="en-US" sz="1300" dirty="0"/>
                <a:t>未知の状況にも対応できる</a:t>
              </a:r>
              <a:endParaRPr lang="en-US" altLang="ja-JP" sz="1300" dirty="0"/>
            </a:p>
            <a:p>
              <a:pPr algn="ctr"/>
              <a:r>
                <a:rPr lang="ja-JP" altLang="en-US" sz="1300" dirty="0">
                  <a:latin typeface="HGP創英角ｺﾞｼｯｸUB" panose="020B0900000000000000" pitchFamily="50" charset="-128"/>
                  <a:ea typeface="HGP創英角ｺﾞｼｯｸUB" panose="020B0900000000000000" pitchFamily="50" charset="-128"/>
                </a:rPr>
                <a:t>思考力・判断力・表現力</a:t>
              </a:r>
              <a:r>
                <a:rPr lang="ja-JP" altLang="en-US" sz="1300" dirty="0"/>
                <a:t>の育成</a:t>
              </a:r>
            </a:p>
          </p:txBody>
        </p:sp>
      </p:grpSp>
      <p:pic>
        <p:nvPicPr>
          <p:cNvPr id="20" name="図 19">
            <a:extLst>
              <a:ext uri="{FF2B5EF4-FFF2-40B4-BE49-F238E27FC236}">
                <a16:creationId xmlns:a16="http://schemas.microsoft.com/office/drawing/2014/main" id="{23A76ACE-56BE-7D03-7206-3FF2DA88E7A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98069" y="4303685"/>
            <a:ext cx="1784211" cy="1355863"/>
          </a:xfrm>
          <a:prstGeom prst="rect">
            <a:avLst/>
          </a:prstGeom>
        </p:spPr>
      </p:pic>
      <p:sp>
        <p:nvSpPr>
          <p:cNvPr id="23" name="テキスト ボックス 22">
            <a:extLst>
              <a:ext uri="{FF2B5EF4-FFF2-40B4-BE49-F238E27FC236}">
                <a16:creationId xmlns:a16="http://schemas.microsoft.com/office/drawing/2014/main" id="{C372CE08-DE12-BCC0-673B-ADC14098B079}"/>
              </a:ext>
            </a:extLst>
          </p:cNvPr>
          <p:cNvSpPr txBox="1"/>
          <p:nvPr/>
        </p:nvSpPr>
        <p:spPr>
          <a:xfrm>
            <a:off x="144696" y="4209646"/>
            <a:ext cx="1784211" cy="31745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資質・能力</a:t>
            </a:r>
          </a:p>
        </p:txBody>
      </p:sp>
      <p:sp>
        <p:nvSpPr>
          <p:cNvPr id="27" name="テキスト ボックス 26">
            <a:extLst>
              <a:ext uri="{FF2B5EF4-FFF2-40B4-BE49-F238E27FC236}">
                <a16:creationId xmlns:a16="http://schemas.microsoft.com/office/drawing/2014/main" id="{3AFB9C1C-02E8-4817-B32C-DED07A42AC6D}"/>
              </a:ext>
            </a:extLst>
          </p:cNvPr>
          <p:cNvSpPr txBox="1"/>
          <p:nvPr/>
        </p:nvSpPr>
        <p:spPr>
          <a:xfrm>
            <a:off x="4272005" y="4012651"/>
            <a:ext cx="2535695" cy="1704330"/>
          </a:xfrm>
          <a:prstGeom prst="rect">
            <a:avLst/>
          </a:prstGeom>
          <a:noFill/>
        </p:spPr>
        <p:txBody>
          <a:bodyPr wrap="square" rtlCol="0">
            <a:spAutoFit/>
          </a:bodyPr>
          <a:lstStyle/>
          <a:p>
            <a:pPr algn="ctr"/>
            <a:r>
              <a:rPr lang="ja-JP" altLang="en-US" sz="1463" dirty="0">
                <a:latin typeface="HGP創英角ｺﾞｼｯｸUB" panose="020B0900000000000000" pitchFamily="50" charset="-128"/>
                <a:ea typeface="HGP創英角ｺﾞｼｯｸUB" panose="020B0900000000000000" pitchFamily="50" charset="-128"/>
              </a:rPr>
              <a:t>社会</a:t>
            </a:r>
            <a:endParaRPr lang="en-US" altLang="ja-JP" sz="1463" dirty="0">
              <a:latin typeface="HGP創英角ｺﾞｼｯｸUB" panose="020B0900000000000000" pitchFamily="50" charset="-128"/>
              <a:ea typeface="HGP創英角ｺﾞｼｯｸUB" panose="020B0900000000000000" pitchFamily="50" charset="-128"/>
            </a:endParaRPr>
          </a:p>
          <a:p>
            <a:pPr algn="ctr"/>
            <a:endParaRPr lang="en-US" altLang="ja-JP" sz="1463" dirty="0">
              <a:latin typeface="HGP創英角ｺﾞｼｯｸUB" panose="020B0900000000000000" pitchFamily="50" charset="-128"/>
              <a:ea typeface="HGP創英角ｺﾞｼｯｸUB" panose="020B0900000000000000" pitchFamily="50" charset="-128"/>
            </a:endParaRPr>
          </a:p>
          <a:p>
            <a:pPr algn="ctr"/>
            <a:r>
              <a:rPr lang="ja-JP" altLang="en-US" sz="1463" dirty="0">
                <a:latin typeface="HGP創英角ｺﾞｼｯｸUB" panose="020B0900000000000000" pitchFamily="50" charset="-128"/>
                <a:ea typeface="HGP創英角ｺﾞｼｯｸUB" panose="020B0900000000000000" pitchFamily="50" charset="-128"/>
              </a:rPr>
              <a:t>高等学校</a:t>
            </a:r>
            <a:endParaRPr lang="en-US" altLang="ja-JP" sz="1463" dirty="0">
              <a:latin typeface="HGP創英角ｺﾞｼｯｸUB" panose="020B0900000000000000" pitchFamily="50" charset="-128"/>
              <a:ea typeface="HGP創英角ｺﾞｼｯｸUB" panose="020B0900000000000000" pitchFamily="50" charset="-128"/>
            </a:endParaRPr>
          </a:p>
          <a:p>
            <a:pPr algn="ctr"/>
            <a:endParaRPr lang="en-US" altLang="ja-JP" sz="1463" dirty="0">
              <a:latin typeface="HGP創英角ｺﾞｼｯｸUB" panose="020B0900000000000000" pitchFamily="50" charset="-128"/>
              <a:ea typeface="HGP創英角ｺﾞｼｯｸUB" panose="020B0900000000000000" pitchFamily="50" charset="-128"/>
            </a:endParaRPr>
          </a:p>
          <a:p>
            <a:pPr algn="ctr"/>
            <a:r>
              <a:rPr lang="ja-JP" altLang="en-US" sz="1463" dirty="0">
                <a:latin typeface="HGP創英角ｺﾞｼｯｸUB" panose="020B0900000000000000" pitchFamily="50" charset="-128"/>
                <a:ea typeface="HGP創英角ｺﾞｼｯｸUB" panose="020B0900000000000000" pitchFamily="50" charset="-128"/>
              </a:rPr>
              <a:t>中学校</a:t>
            </a:r>
            <a:endParaRPr lang="en-US" altLang="ja-JP" sz="1463" dirty="0">
              <a:latin typeface="HGP創英角ｺﾞｼｯｸUB" panose="020B0900000000000000" pitchFamily="50" charset="-128"/>
              <a:ea typeface="HGP創英角ｺﾞｼｯｸUB" panose="020B0900000000000000" pitchFamily="50" charset="-128"/>
            </a:endParaRPr>
          </a:p>
          <a:p>
            <a:pPr algn="ctr"/>
            <a:endParaRPr lang="en-US" altLang="ja-JP" sz="1463" dirty="0">
              <a:latin typeface="HGP創英角ｺﾞｼｯｸUB" panose="020B0900000000000000" pitchFamily="50" charset="-128"/>
              <a:ea typeface="HGP創英角ｺﾞｼｯｸUB" panose="020B0900000000000000" pitchFamily="50" charset="-128"/>
            </a:endParaRPr>
          </a:p>
          <a:p>
            <a:pPr algn="ctr"/>
            <a:r>
              <a:rPr lang="ja-JP" altLang="en-US" sz="1463" dirty="0">
                <a:latin typeface="HGP創英角ｺﾞｼｯｸUB" panose="020B0900000000000000" pitchFamily="50" charset="-128"/>
                <a:ea typeface="HGP創英角ｺﾞｼｯｸUB" panose="020B0900000000000000" pitchFamily="50" charset="-128"/>
              </a:rPr>
              <a:t>小学校</a:t>
            </a:r>
          </a:p>
        </p:txBody>
      </p:sp>
      <p:sp>
        <p:nvSpPr>
          <p:cNvPr id="28" name="タイトル 1">
            <a:extLst>
              <a:ext uri="{FF2B5EF4-FFF2-40B4-BE49-F238E27FC236}">
                <a16:creationId xmlns:a16="http://schemas.microsoft.com/office/drawing/2014/main" id="{031C4315-147F-C05F-F7C0-654A0B0B9EFF}"/>
              </a:ext>
            </a:extLst>
          </p:cNvPr>
          <p:cNvSpPr>
            <a:spLocks noGrp="1"/>
          </p:cNvSpPr>
          <p:nvPr>
            <p:ph type="title"/>
          </p:nvPr>
        </p:nvSpPr>
        <p:spPr>
          <a:xfrm>
            <a:off x="274074" y="637815"/>
            <a:ext cx="5265778" cy="570084"/>
          </a:xfrm>
        </p:spPr>
        <p:txBody>
          <a:bodyPr>
            <a:normAutofit/>
          </a:bodyPr>
          <a:lstStyle/>
          <a:p>
            <a:r>
              <a:rPr lang="ja-JP" altLang="en-US" sz="1625" dirty="0">
                <a:latin typeface="HGP創英角ｺﾞｼｯｸUB" panose="020B0900000000000000" pitchFamily="50" charset="-128"/>
                <a:ea typeface="HGP創英角ｺﾞｼｯｸUB" panose="020B0900000000000000" pitchFamily="50" charset="-128"/>
              </a:rPr>
              <a:t>なぜ「見方・考え方」を働かせることが大切なのか</a:t>
            </a:r>
          </a:p>
        </p:txBody>
      </p:sp>
      <p:sp>
        <p:nvSpPr>
          <p:cNvPr id="32" name="テキスト ボックス 31">
            <a:extLst>
              <a:ext uri="{FF2B5EF4-FFF2-40B4-BE49-F238E27FC236}">
                <a16:creationId xmlns:a16="http://schemas.microsoft.com/office/drawing/2014/main" id="{54BF3C24-1D4E-1386-2B87-E9F17285A272}"/>
              </a:ext>
            </a:extLst>
          </p:cNvPr>
          <p:cNvSpPr txBox="1"/>
          <p:nvPr/>
        </p:nvSpPr>
        <p:spPr>
          <a:xfrm>
            <a:off x="3885074" y="3320970"/>
            <a:ext cx="3995089" cy="542584"/>
          </a:xfrm>
          <a:prstGeom prst="rect">
            <a:avLst/>
          </a:prstGeom>
          <a:solidFill>
            <a:srgbClr val="FFFF99"/>
          </a:solidFill>
          <a:ln w="28575">
            <a:solidFill>
              <a:schemeClr val="accent4"/>
            </a:solidFill>
          </a:ln>
        </p:spPr>
        <p:txBody>
          <a:bodyPr wrap="square" rtlCol="0">
            <a:spAutoFit/>
          </a:bodyPr>
          <a:lstStyle/>
          <a:p>
            <a:pPr algn="ctr"/>
            <a:r>
              <a:rPr lang="ja-JP" altLang="en-US" sz="1463" dirty="0">
                <a:latin typeface="HGP創英角ｺﾞｼｯｸUB" panose="020B0900000000000000" pitchFamily="50" charset="-128"/>
                <a:ea typeface="HGP創英角ｺﾞｼｯｸUB" panose="020B0900000000000000" pitchFamily="50" charset="-128"/>
              </a:rPr>
              <a:t>見方・考え方</a:t>
            </a:r>
            <a:r>
              <a:rPr lang="ja-JP" altLang="en-US" sz="1463" dirty="0">
                <a:latin typeface="HG丸ｺﾞｼｯｸM-PRO" panose="020F0600000000000000" pitchFamily="50" charset="-128"/>
                <a:ea typeface="HG丸ｺﾞｼｯｸM-PRO" panose="020F0600000000000000" pitchFamily="50" charset="-128"/>
              </a:rPr>
              <a:t>を働かせた、</a:t>
            </a:r>
            <a:r>
              <a:rPr lang="ja-JP" altLang="en-US" sz="1463" dirty="0">
                <a:latin typeface="HGP創英角ｺﾞｼｯｸUB" panose="020B0900000000000000" pitchFamily="50" charset="-128"/>
                <a:ea typeface="HGP創英角ｺﾞｼｯｸUB" panose="020B0900000000000000" pitchFamily="50" charset="-128"/>
              </a:rPr>
              <a:t>探究の過程</a:t>
            </a:r>
            <a:r>
              <a:rPr lang="ja-JP" altLang="en-US" sz="1463" dirty="0">
                <a:latin typeface="HG丸ｺﾞｼｯｸM-PRO" panose="020F0600000000000000" pitchFamily="50" charset="-128"/>
                <a:ea typeface="HG丸ｺﾞｼｯｸM-PRO" panose="020F0600000000000000" pitchFamily="50" charset="-128"/>
              </a:rPr>
              <a:t>を通して</a:t>
            </a:r>
            <a:endParaRPr lang="en-US" altLang="ja-JP" sz="1463" dirty="0">
              <a:latin typeface="HG丸ｺﾞｼｯｸM-PRO" panose="020F0600000000000000" pitchFamily="50" charset="-128"/>
              <a:ea typeface="HG丸ｺﾞｼｯｸM-PRO" panose="020F0600000000000000" pitchFamily="50" charset="-128"/>
            </a:endParaRPr>
          </a:p>
          <a:p>
            <a:pPr algn="ctr"/>
            <a:r>
              <a:rPr lang="ja-JP" altLang="en-US" sz="1463" dirty="0">
                <a:latin typeface="HG丸ｺﾞｼｯｸM-PRO" panose="020F0600000000000000" pitchFamily="50" charset="-128"/>
                <a:ea typeface="HG丸ｺﾞｼｯｸM-PRO" panose="020F0600000000000000" pitchFamily="50" charset="-128"/>
              </a:rPr>
              <a:t>学ぶことにより、</a:t>
            </a:r>
            <a:r>
              <a:rPr lang="ja-JP" altLang="en-US" sz="1463" dirty="0">
                <a:latin typeface="HGP創英角ｺﾞｼｯｸUB" panose="020B0900000000000000" pitchFamily="50" charset="-128"/>
                <a:ea typeface="HGP創英角ｺﾞｼｯｸUB" panose="020B0900000000000000" pitchFamily="50" charset="-128"/>
              </a:rPr>
              <a:t>資質・能力</a:t>
            </a:r>
            <a:r>
              <a:rPr lang="ja-JP" altLang="en-US" sz="1463" dirty="0">
                <a:latin typeface="HG丸ｺﾞｼｯｸM-PRO" panose="020F0600000000000000" pitchFamily="50" charset="-128"/>
                <a:ea typeface="HG丸ｺﾞｼｯｸM-PRO" panose="020F0600000000000000" pitchFamily="50" charset="-128"/>
              </a:rPr>
              <a:t>を獲得する</a:t>
            </a:r>
            <a:endParaRPr lang="en-US" altLang="ja-JP" sz="1463" dirty="0">
              <a:latin typeface="HG丸ｺﾞｼｯｸM-PRO" panose="020F0600000000000000" pitchFamily="50" charset="-128"/>
              <a:ea typeface="HG丸ｺﾞｼｯｸM-PRO" panose="020F0600000000000000" pitchFamily="50" charset="-128"/>
            </a:endParaRPr>
          </a:p>
        </p:txBody>
      </p:sp>
      <p:sp>
        <p:nvSpPr>
          <p:cNvPr id="33" name="矢印: 上カーブ 32">
            <a:extLst>
              <a:ext uri="{FF2B5EF4-FFF2-40B4-BE49-F238E27FC236}">
                <a16:creationId xmlns:a16="http://schemas.microsoft.com/office/drawing/2014/main" id="{4E6FC342-A46F-6868-8600-213BA75F4F5B}"/>
              </a:ext>
            </a:extLst>
          </p:cNvPr>
          <p:cNvSpPr/>
          <p:nvPr/>
        </p:nvSpPr>
        <p:spPr>
          <a:xfrm rot="10800000">
            <a:off x="4457152" y="3879119"/>
            <a:ext cx="2117825" cy="599705"/>
          </a:xfrm>
          <a:prstGeom prst="curvedUp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ja-JP" altLang="en-US" sz="1463" dirty="0">
              <a:solidFill>
                <a:schemeClr val="tx1"/>
              </a:solidFill>
            </a:endParaRPr>
          </a:p>
        </p:txBody>
      </p:sp>
      <p:sp>
        <p:nvSpPr>
          <p:cNvPr id="34" name="矢印: 上カーブ 33">
            <a:extLst>
              <a:ext uri="{FF2B5EF4-FFF2-40B4-BE49-F238E27FC236}">
                <a16:creationId xmlns:a16="http://schemas.microsoft.com/office/drawing/2014/main" id="{82AC72C8-CDA7-A305-992B-554A87931AF4}"/>
              </a:ext>
            </a:extLst>
          </p:cNvPr>
          <p:cNvSpPr/>
          <p:nvPr/>
        </p:nvSpPr>
        <p:spPr>
          <a:xfrm>
            <a:off x="4532712" y="5489467"/>
            <a:ext cx="2053851" cy="505552"/>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solidFill>
                <a:schemeClr val="tx1"/>
              </a:solidFill>
            </a:endParaRPr>
          </a:p>
        </p:txBody>
      </p:sp>
      <p:sp>
        <p:nvSpPr>
          <p:cNvPr id="35" name="テキスト ボックス 34">
            <a:extLst>
              <a:ext uri="{FF2B5EF4-FFF2-40B4-BE49-F238E27FC236}">
                <a16:creationId xmlns:a16="http://schemas.microsoft.com/office/drawing/2014/main" id="{F28D072A-A658-6BF3-F610-74A2596B1D73}"/>
              </a:ext>
            </a:extLst>
          </p:cNvPr>
          <p:cNvSpPr txBox="1"/>
          <p:nvPr/>
        </p:nvSpPr>
        <p:spPr>
          <a:xfrm>
            <a:off x="3885074" y="6015273"/>
            <a:ext cx="3995089" cy="542584"/>
          </a:xfrm>
          <a:prstGeom prst="rect">
            <a:avLst/>
          </a:prstGeom>
          <a:solidFill>
            <a:schemeClr val="accent1">
              <a:lumMod val="20000"/>
              <a:lumOff val="80000"/>
            </a:schemeClr>
          </a:solidFill>
          <a:ln w="28575">
            <a:solidFill>
              <a:schemeClr val="accent1"/>
            </a:solidFill>
          </a:ln>
        </p:spPr>
        <p:txBody>
          <a:bodyPr wrap="square" rtlCol="0">
            <a:spAutoFit/>
          </a:bodyPr>
          <a:lstStyle/>
          <a:p>
            <a:pPr algn="ctr"/>
            <a:r>
              <a:rPr lang="ja-JP" altLang="en-US" sz="1463" dirty="0">
                <a:latin typeface="HG丸ｺﾞｼｯｸM-PRO" panose="020F0600000000000000" pitchFamily="50" charset="-128"/>
                <a:ea typeface="HG丸ｺﾞｼｯｸM-PRO" panose="020F0600000000000000" pitchFamily="50" charset="-128"/>
              </a:rPr>
              <a:t>獲得した</a:t>
            </a:r>
            <a:r>
              <a:rPr lang="ja-JP" altLang="en-US" sz="1463" dirty="0">
                <a:latin typeface="HGP創英角ｺﾞｼｯｸUB" panose="020B0900000000000000" pitchFamily="50" charset="-128"/>
                <a:ea typeface="HGP創英角ｺﾞｼｯｸUB" panose="020B0900000000000000" pitchFamily="50" charset="-128"/>
              </a:rPr>
              <a:t>資質・能力</a:t>
            </a:r>
            <a:r>
              <a:rPr lang="ja-JP" altLang="en-US" sz="1463" dirty="0">
                <a:latin typeface="HG丸ｺﾞｼｯｸM-PRO" panose="020F0600000000000000" pitchFamily="50" charset="-128"/>
                <a:ea typeface="HG丸ｺﾞｼｯｸM-PRO" panose="020F0600000000000000" pitchFamily="50" charset="-128"/>
              </a:rPr>
              <a:t>により、</a:t>
            </a:r>
            <a:r>
              <a:rPr lang="ja-JP" altLang="en-US" sz="1463" dirty="0">
                <a:latin typeface="HGP創英角ｺﾞｼｯｸUB" panose="020B0900000000000000" pitchFamily="50" charset="-128"/>
                <a:ea typeface="HGP創英角ｺﾞｼｯｸUB" panose="020B0900000000000000" pitchFamily="50" charset="-128"/>
              </a:rPr>
              <a:t>見方・考え方</a:t>
            </a:r>
            <a:r>
              <a:rPr lang="ja-JP" altLang="en-US" sz="1463" dirty="0">
                <a:latin typeface="HG丸ｺﾞｼｯｸM-PRO" panose="020F0600000000000000" pitchFamily="50" charset="-128"/>
                <a:ea typeface="HG丸ｺﾞｼｯｸM-PRO" panose="020F0600000000000000" pitchFamily="50" charset="-128"/>
              </a:rPr>
              <a:t>も</a:t>
            </a:r>
            <a:endParaRPr lang="en-US" altLang="ja-JP" sz="1463" dirty="0">
              <a:latin typeface="HG丸ｺﾞｼｯｸM-PRO" panose="020F0600000000000000" pitchFamily="50" charset="-128"/>
              <a:ea typeface="HG丸ｺﾞｼｯｸM-PRO" panose="020F0600000000000000" pitchFamily="50" charset="-128"/>
            </a:endParaRPr>
          </a:p>
          <a:p>
            <a:pPr algn="ctr"/>
            <a:r>
              <a:rPr lang="ja-JP" altLang="en-US" sz="1463" dirty="0">
                <a:latin typeface="HG丸ｺﾞｼｯｸM-PRO" panose="020F0600000000000000" pitchFamily="50" charset="-128"/>
                <a:ea typeface="HG丸ｺﾞｼｯｸM-PRO" panose="020F0600000000000000" pitchFamily="50" charset="-128"/>
              </a:rPr>
              <a:t>豊かで確かなものになっていく</a:t>
            </a:r>
            <a:endParaRPr lang="en-US" altLang="ja-JP" sz="1463" dirty="0">
              <a:latin typeface="HG丸ｺﾞｼｯｸM-PRO" panose="020F0600000000000000" pitchFamily="50" charset="-128"/>
              <a:ea typeface="HG丸ｺﾞｼｯｸM-PRO" panose="020F0600000000000000" pitchFamily="50" charset="-128"/>
            </a:endParaRPr>
          </a:p>
        </p:txBody>
      </p:sp>
      <p:pic>
        <p:nvPicPr>
          <p:cNvPr id="38" name="図 37">
            <a:extLst>
              <a:ext uri="{FF2B5EF4-FFF2-40B4-BE49-F238E27FC236}">
                <a16:creationId xmlns:a16="http://schemas.microsoft.com/office/drawing/2014/main" id="{D1332E52-3A15-CD79-C9DD-6BA490E8BDD6}"/>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4078" y="3104507"/>
            <a:ext cx="1074465" cy="1074465"/>
          </a:xfrm>
          <a:prstGeom prst="rect">
            <a:avLst/>
          </a:prstGeom>
        </p:spPr>
      </p:pic>
      <p:sp>
        <p:nvSpPr>
          <p:cNvPr id="39" name="吹き出し: 角を丸めた四角形 38">
            <a:extLst>
              <a:ext uri="{FF2B5EF4-FFF2-40B4-BE49-F238E27FC236}">
                <a16:creationId xmlns:a16="http://schemas.microsoft.com/office/drawing/2014/main" id="{6D797141-8420-490B-8E29-95249C404D04}"/>
              </a:ext>
            </a:extLst>
          </p:cNvPr>
          <p:cNvSpPr/>
          <p:nvPr/>
        </p:nvSpPr>
        <p:spPr>
          <a:xfrm>
            <a:off x="1105970" y="2890873"/>
            <a:ext cx="2713250" cy="1281529"/>
          </a:xfrm>
          <a:prstGeom prst="wedgeRoundRectCallout">
            <a:avLst>
              <a:gd name="adj1" fmla="val -54449"/>
              <a:gd name="adj2" fmla="val 20458"/>
              <a:gd name="adj3" fmla="val 16667"/>
            </a:avLst>
          </a:prstGeom>
          <a:ln w="28575"/>
        </p:spPr>
        <p:style>
          <a:lnRef idx="2">
            <a:schemeClr val="dk1"/>
          </a:lnRef>
          <a:fillRef idx="1">
            <a:schemeClr val="lt1"/>
          </a:fillRef>
          <a:effectRef idx="0">
            <a:schemeClr val="dk1"/>
          </a:effectRef>
          <a:fontRef idx="minor">
            <a:schemeClr val="dk1"/>
          </a:fontRef>
        </p:style>
        <p:txBody>
          <a:bodyPr rtlCol="0" anchor="ctr"/>
          <a:lstStyle/>
          <a:p>
            <a:pPr algn="just"/>
            <a:r>
              <a:rPr lang="ja-JP" altLang="ja-JP" sz="1300" kern="100" dirty="0">
                <a:latin typeface="游明朝" panose="02020400000000000000" pitchFamily="18" charset="-128"/>
                <a:ea typeface="HG丸ｺﾞｼｯｸM-PRO" panose="020F0600000000000000" pitchFamily="50" charset="-128"/>
                <a:cs typeface="Times New Roman" panose="02020603050405020304" pitchFamily="18" charset="0"/>
              </a:rPr>
              <a:t>児童生徒の資質・能力 の育成に向けて、理科の見方・考え方を働かせ、科学的に探究</a:t>
            </a:r>
            <a:r>
              <a:rPr lang="en-US" altLang="ja-JP" sz="1300" kern="100" dirty="0">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ja-JP" sz="1300" kern="100" dirty="0">
                <a:latin typeface="游明朝" panose="02020400000000000000" pitchFamily="18" charset="-128"/>
                <a:ea typeface="HG丸ｺﾞｼｯｸM-PRO" panose="020F0600000000000000" pitchFamily="50" charset="-128"/>
                <a:cs typeface="Times New Roman" panose="02020603050405020304" pitchFamily="18" charset="0"/>
              </a:rPr>
              <a:t>問題を科学的に解決しようと</a:t>
            </a:r>
            <a:r>
              <a:rPr lang="en-US" altLang="ja-JP" sz="1300" kern="100" dirty="0">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ja-JP" sz="1300" kern="100" dirty="0">
                <a:latin typeface="游明朝" panose="02020400000000000000" pitchFamily="18" charset="-128"/>
                <a:ea typeface="HG丸ｺﾞｼｯｸM-PRO" panose="020F0600000000000000" pitchFamily="50" charset="-128"/>
                <a:cs typeface="Times New Roman" panose="02020603050405020304" pitchFamily="18" charset="0"/>
              </a:rPr>
              <a:t>する学習活動の充実を図ることが求められてい</a:t>
            </a:r>
            <a:r>
              <a:rPr lang="ja-JP" altLang="en-US" sz="1300" kern="100" dirty="0">
                <a:latin typeface="游明朝" panose="02020400000000000000" pitchFamily="18" charset="-128"/>
                <a:ea typeface="HG丸ｺﾞｼｯｸM-PRO" panose="020F0600000000000000" pitchFamily="50" charset="-128"/>
                <a:cs typeface="Times New Roman" panose="02020603050405020304" pitchFamily="18" charset="0"/>
              </a:rPr>
              <a:t>ます</a:t>
            </a:r>
            <a:r>
              <a:rPr lang="ja-JP" altLang="ja-JP" sz="1300" kern="100" dirty="0">
                <a:latin typeface="游明朝" panose="02020400000000000000" pitchFamily="18" charset="-128"/>
                <a:ea typeface="HG丸ｺﾞｼｯｸM-PRO" panose="020F0600000000000000" pitchFamily="50" charset="-128"/>
                <a:cs typeface="Times New Roman" panose="02020603050405020304" pitchFamily="18" charset="0"/>
              </a:rPr>
              <a:t>。</a:t>
            </a:r>
            <a:endParaRPr lang="ja-JP" altLang="en-US" sz="1300" dirty="0"/>
          </a:p>
        </p:txBody>
      </p:sp>
      <p:pic>
        <p:nvPicPr>
          <p:cNvPr id="2" name="図 1">
            <a:extLst>
              <a:ext uri="{FF2B5EF4-FFF2-40B4-BE49-F238E27FC236}">
                <a16:creationId xmlns:a16="http://schemas.microsoft.com/office/drawing/2014/main" id="{D386FC47-5284-585B-EF57-042AF5EEB705}"/>
              </a:ext>
            </a:extLst>
          </p:cNvPr>
          <p:cNvPicPr>
            <a:picLocks noChangeAspect="1"/>
          </p:cNvPicPr>
          <p:nvPr/>
        </p:nvPicPr>
        <p:blipFill rotWithShape="1">
          <a:blip r:embed="rId4"/>
          <a:srcRect t="4967" b="8112"/>
          <a:stretch/>
        </p:blipFill>
        <p:spPr>
          <a:xfrm>
            <a:off x="7954141" y="2864838"/>
            <a:ext cx="1755136" cy="1475744"/>
          </a:xfrm>
          <a:prstGeom prst="rect">
            <a:avLst/>
          </a:prstGeom>
        </p:spPr>
      </p:pic>
      <p:sp>
        <p:nvSpPr>
          <p:cNvPr id="3" name="テキスト ボックス 2">
            <a:extLst>
              <a:ext uri="{FF2B5EF4-FFF2-40B4-BE49-F238E27FC236}">
                <a16:creationId xmlns:a16="http://schemas.microsoft.com/office/drawing/2014/main" id="{38DE649A-EB1B-8DB7-7A6E-54056A9BCE75}"/>
              </a:ext>
            </a:extLst>
          </p:cNvPr>
          <p:cNvSpPr txBox="1"/>
          <p:nvPr/>
        </p:nvSpPr>
        <p:spPr>
          <a:xfrm>
            <a:off x="9502800" y="6474037"/>
            <a:ext cx="412955"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１</a:t>
            </a:r>
          </a:p>
        </p:txBody>
      </p:sp>
    </p:spTree>
    <p:extLst>
      <p:ext uri="{BB962C8B-B14F-4D97-AF65-F5344CB8AC3E}">
        <p14:creationId xmlns:p14="http://schemas.microsoft.com/office/powerpoint/2010/main" val="899385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0A13C950-DCD2-06BB-5B08-4898F26D7400}"/>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470557" y="3680293"/>
            <a:ext cx="1460538" cy="2087343"/>
          </a:xfrm>
          <a:prstGeom prst="rect">
            <a:avLst/>
          </a:prstGeom>
        </p:spPr>
      </p:pic>
      <p:sp>
        <p:nvSpPr>
          <p:cNvPr id="15" name="正方形/長方形 14">
            <a:extLst>
              <a:ext uri="{FF2B5EF4-FFF2-40B4-BE49-F238E27FC236}">
                <a16:creationId xmlns:a16="http://schemas.microsoft.com/office/drawing/2014/main" id="{4D944DEA-8E77-693A-0E36-E319409D84D5}"/>
              </a:ext>
            </a:extLst>
          </p:cNvPr>
          <p:cNvSpPr/>
          <p:nvPr/>
        </p:nvSpPr>
        <p:spPr>
          <a:xfrm>
            <a:off x="316382" y="1021409"/>
            <a:ext cx="6686051" cy="2256382"/>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7" name="四角形: 角を丸くする 6">
            <a:extLst>
              <a:ext uri="{FF2B5EF4-FFF2-40B4-BE49-F238E27FC236}">
                <a16:creationId xmlns:a16="http://schemas.microsoft.com/office/drawing/2014/main" id="{02C43FDC-D4AC-B46A-E980-B8DDF1B32480}"/>
              </a:ext>
            </a:extLst>
          </p:cNvPr>
          <p:cNvSpPr/>
          <p:nvPr/>
        </p:nvSpPr>
        <p:spPr>
          <a:xfrm>
            <a:off x="141397" y="774014"/>
            <a:ext cx="2740749" cy="390178"/>
          </a:xfrm>
          <a:prstGeom prst="round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 name="タイトル 1">
            <a:extLst>
              <a:ext uri="{FF2B5EF4-FFF2-40B4-BE49-F238E27FC236}">
                <a16:creationId xmlns:a16="http://schemas.microsoft.com/office/drawing/2014/main" id="{E7057DEE-0329-150A-3BE3-E2010BA3AEE0}"/>
              </a:ext>
            </a:extLst>
          </p:cNvPr>
          <p:cNvSpPr>
            <a:spLocks noGrp="1"/>
          </p:cNvSpPr>
          <p:nvPr>
            <p:ph type="title"/>
          </p:nvPr>
        </p:nvSpPr>
        <p:spPr>
          <a:xfrm>
            <a:off x="392203" y="765478"/>
            <a:ext cx="2523911" cy="389648"/>
          </a:xfrm>
        </p:spPr>
        <p:txBody>
          <a:bodyPr>
            <a:normAutofit/>
          </a:bodyPr>
          <a:lstStyle/>
          <a:p>
            <a:r>
              <a:rPr lang="ja-JP" altLang="en-US" sz="1625" dirty="0">
                <a:latin typeface="HGP創英角ｺﾞｼｯｸUB" panose="020B0900000000000000" pitchFamily="50" charset="-128"/>
                <a:ea typeface="HGP創英角ｺﾞｼｯｸUB" panose="020B0900000000000000" pitchFamily="50" charset="-128"/>
              </a:rPr>
              <a:t>理科の「見方・考え方」</a:t>
            </a:r>
          </a:p>
        </p:txBody>
      </p:sp>
      <p:sp>
        <p:nvSpPr>
          <p:cNvPr id="3" name="コンテンツ プレースホルダー 2">
            <a:extLst>
              <a:ext uri="{FF2B5EF4-FFF2-40B4-BE49-F238E27FC236}">
                <a16:creationId xmlns:a16="http://schemas.microsoft.com/office/drawing/2014/main" id="{CEEA1935-F251-C124-96E9-AA1F8AC6349A}"/>
              </a:ext>
            </a:extLst>
          </p:cNvPr>
          <p:cNvSpPr>
            <a:spLocks noGrp="1"/>
          </p:cNvSpPr>
          <p:nvPr>
            <p:ph idx="1"/>
          </p:nvPr>
        </p:nvSpPr>
        <p:spPr>
          <a:xfrm>
            <a:off x="120572" y="3732929"/>
            <a:ext cx="6881861" cy="2538476"/>
          </a:xfrm>
        </p:spPr>
        <p:txBody>
          <a:bodyPr>
            <a:normAutofit/>
          </a:bodyPr>
          <a:lstStyle/>
          <a:p>
            <a:pPr marL="0" indent="0">
              <a:buNone/>
            </a:pPr>
            <a:r>
              <a:rPr lang="en-US" altLang="ja-JP" sz="1138" dirty="0"/>
              <a:t>【</a:t>
            </a:r>
            <a:r>
              <a:rPr lang="ja-JP" altLang="en-US" sz="1138" dirty="0"/>
              <a:t>各学年で重視する探究の学習過程</a:t>
            </a:r>
            <a:r>
              <a:rPr lang="en-US" altLang="ja-JP" sz="1138" dirty="0"/>
              <a:t>】</a:t>
            </a:r>
          </a:p>
          <a:p>
            <a:pPr marL="0" indent="0">
              <a:buNone/>
            </a:pPr>
            <a:r>
              <a:rPr lang="ja-JP" altLang="en-US" sz="1138" dirty="0"/>
              <a:t>　　中３　探究の過程を振り返る。</a:t>
            </a:r>
            <a:endParaRPr lang="en-US" altLang="ja-JP" sz="1138" dirty="0"/>
          </a:p>
          <a:p>
            <a:pPr marL="0" indent="0">
              <a:buNone/>
            </a:pPr>
            <a:r>
              <a:rPr lang="ja-JP" altLang="en-US" sz="1138" dirty="0"/>
              <a:t>　　中２　解決する方法を立案し、その結果を分析して解釈する。</a:t>
            </a:r>
            <a:endParaRPr lang="en-US" altLang="ja-JP" sz="1138" dirty="0"/>
          </a:p>
          <a:p>
            <a:pPr marL="0" indent="0">
              <a:buNone/>
            </a:pPr>
            <a:r>
              <a:rPr lang="ja-JP" altLang="en-US" sz="1138" dirty="0"/>
              <a:t>　　中１　自然の事物・現象に進んで関わり、その中から問題を見いだす。</a:t>
            </a:r>
            <a:endParaRPr lang="en-US" altLang="ja-JP" sz="1138" dirty="0"/>
          </a:p>
          <a:p>
            <a:pPr marL="0" indent="0">
              <a:buNone/>
            </a:pPr>
            <a:r>
              <a:rPr lang="en-US" altLang="ja-JP" sz="1138" dirty="0"/>
              <a:t>【</a:t>
            </a:r>
            <a:r>
              <a:rPr lang="ja-JP" altLang="en-US" sz="1138" dirty="0"/>
              <a:t>学年を通して育成を目指す問題解決の力</a:t>
            </a:r>
            <a:r>
              <a:rPr lang="en-US" altLang="ja-JP" sz="1138" dirty="0"/>
              <a:t>】</a:t>
            </a:r>
          </a:p>
          <a:p>
            <a:pPr marL="0" indent="0">
              <a:buNone/>
            </a:pPr>
            <a:r>
              <a:rPr lang="ja-JP" altLang="en-US" sz="1138" dirty="0"/>
              <a:t>　　小６　Ｑ　　小５　影響を与える要因を調べる際に、</a:t>
            </a:r>
            <a:r>
              <a:rPr lang="ja-JP" altLang="en-US" sz="1138" dirty="0">
                <a:latin typeface="HG創英角ｺﾞｼｯｸUB" panose="020B0909000000000000" pitchFamily="49" charset="-128"/>
                <a:ea typeface="HG創英角ｺﾞｼｯｸUB" panose="020B0909000000000000" pitchFamily="49" charset="-128"/>
              </a:rPr>
              <a:t>条件を制御して</a:t>
            </a:r>
            <a:r>
              <a:rPr lang="ja-JP" altLang="en-US" sz="1138" dirty="0"/>
              <a:t>解決の方法を発想する。</a:t>
            </a:r>
            <a:endParaRPr lang="en-US" altLang="ja-JP" sz="1138" dirty="0"/>
          </a:p>
          <a:p>
            <a:pPr marL="0" indent="0">
              <a:buNone/>
            </a:pPr>
            <a:r>
              <a:rPr lang="ja-JP" altLang="en-US" sz="1138" dirty="0"/>
              <a:t>　　小４　自然の事物・現象と既習の内容や生活経験を</a:t>
            </a:r>
            <a:r>
              <a:rPr lang="ja-JP" altLang="en-US" sz="1138" dirty="0">
                <a:latin typeface="HG創英角ｺﾞｼｯｸUB" panose="020B0909000000000000" pitchFamily="49" charset="-128"/>
                <a:ea typeface="HG創英角ｺﾞｼｯｸUB" panose="020B0909000000000000" pitchFamily="49" charset="-128"/>
              </a:rPr>
              <a:t>関係付けて、</a:t>
            </a:r>
            <a:r>
              <a:rPr lang="ja-JP" altLang="en-US" sz="1138" dirty="0"/>
              <a:t>根拠のある予想や仮説を発想する。　　</a:t>
            </a:r>
            <a:endParaRPr lang="en-US" altLang="ja-JP" sz="1138" dirty="0"/>
          </a:p>
          <a:p>
            <a:pPr marL="0" indent="0">
              <a:buNone/>
            </a:pPr>
            <a:r>
              <a:rPr lang="ja-JP" altLang="en-US" sz="1138" dirty="0"/>
              <a:t>　　小３　複数の自然の事物・現象を</a:t>
            </a:r>
            <a:r>
              <a:rPr lang="ja-JP" altLang="en-US" sz="1138" dirty="0">
                <a:latin typeface="HGP創英角ｺﾞｼｯｸUB" panose="020B0900000000000000" pitchFamily="50" charset="-128"/>
                <a:ea typeface="HGP創英角ｺﾞｼｯｸUB" panose="020B0900000000000000" pitchFamily="50" charset="-128"/>
              </a:rPr>
              <a:t>比較し</a:t>
            </a:r>
            <a:r>
              <a:rPr lang="ja-JP" altLang="en-US" sz="1138" dirty="0"/>
              <a:t>、主に差異点や共通点を基に、問題を見いだす。</a:t>
            </a:r>
            <a:endParaRPr lang="en-US" altLang="ja-JP" sz="1138" dirty="0"/>
          </a:p>
          <a:p>
            <a:pPr marL="0" indent="0">
              <a:buNone/>
            </a:pPr>
            <a:r>
              <a:rPr lang="ja-JP" altLang="en-US" sz="1138" dirty="0"/>
              <a:t>　　　　　　</a:t>
            </a:r>
            <a:endParaRPr kumimoji="1" lang="ja-JP" altLang="en-US" dirty="0"/>
          </a:p>
        </p:txBody>
      </p:sp>
      <p:sp>
        <p:nvSpPr>
          <p:cNvPr id="8" name="テキスト ボックス 7">
            <a:extLst>
              <a:ext uri="{FF2B5EF4-FFF2-40B4-BE49-F238E27FC236}">
                <a16:creationId xmlns:a16="http://schemas.microsoft.com/office/drawing/2014/main" id="{198CC179-AFF0-4799-CE2A-7A3ED6A8D819}"/>
              </a:ext>
            </a:extLst>
          </p:cNvPr>
          <p:cNvSpPr txBox="1"/>
          <p:nvPr/>
        </p:nvSpPr>
        <p:spPr>
          <a:xfrm>
            <a:off x="358234" y="1274447"/>
            <a:ext cx="6644199" cy="31745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「見方」：問題解決の過程において、自然の事物事象をどのような視点で捉えるか</a:t>
            </a:r>
          </a:p>
        </p:txBody>
      </p:sp>
      <p:graphicFrame>
        <p:nvGraphicFramePr>
          <p:cNvPr id="9" name="表 9">
            <a:extLst>
              <a:ext uri="{FF2B5EF4-FFF2-40B4-BE49-F238E27FC236}">
                <a16:creationId xmlns:a16="http://schemas.microsoft.com/office/drawing/2014/main" id="{1427B032-5547-180C-3828-B27283208AFD}"/>
              </a:ext>
            </a:extLst>
          </p:cNvPr>
          <p:cNvGraphicFramePr>
            <a:graphicFrameLocks noGrp="1"/>
          </p:cNvGraphicFramePr>
          <p:nvPr>
            <p:extLst>
              <p:ext uri="{D42A27DB-BD31-4B8C-83A1-F6EECF244321}">
                <p14:modId xmlns:p14="http://schemas.microsoft.com/office/powerpoint/2010/main" val="226819846"/>
              </p:ext>
            </p:extLst>
          </p:nvPr>
        </p:nvGraphicFramePr>
        <p:xfrm>
          <a:off x="580689" y="1610264"/>
          <a:ext cx="6278188" cy="1015371"/>
        </p:xfrm>
        <a:graphic>
          <a:graphicData uri="http://schemas.openxmlformats.org/drawingml/2006/table">
            <a:tbl>
              <a:tblPr firstRow="1" bandRow="1">
                <a:tableStyleId>{5940675A-B579-460E-94D1-54222C63F5DA}</a:tableStyleId>
              </a:tblPr>
              <a:tblGrid>
                <a:gridCol w="1143093">
                  <a:extLst>
                    <a:ext uri="{9D8B030D-6E8A-4147-A177-3AD203B41FA5}">
                      <a16:colId xmlns:a16="http://schemas.microsoft.com/office/drawing/2014/main" val="715808054"/>
                    </a:ext>
                  </a:extLst>
                </a:gridCol>
                <a:gridCol w="1150844">
                  <a:extLst>
                    <a:ext uri="{9D8B030D-6E8A-4147-A177-3AD203B41FA5}">
                      <a16:colId xmlns:a16="http://schemas.microsoft.com/office/drawing/2014/main" val="1384126691"/>
                    </a:ext>
                  </a:extLst>
                </a:gridCol>
                <a:gridCol w="1260101">
                  <a:extLst>
                    <a:ext uri="{9D8B030D-6E8A-4147-A177-3AD203B41FA5}">
                      <a16:colId xmlns:a16="http://schemas.microsoft.com/office/drawing/2014/main" val="2122911403"/>
                    </a:ext>
                  </a:extLst>
                </a:gridCol>
                <a:gridCol w="1413062">
                  <a:extLst>
                    <a:ext uri="{9D8B030D-6E8A-4147-A177-3AD203B41FA5}">
                      <a16:colId xmlns:a16="http://schemas.microsoft.com/office/drawing/2014/main" val="1771476188"/>
                    </a:ext>
                  </a:extLst>
                </a:gridCol>
                <a:gridCol w="1311088">
                  <a:extLst>
                    <a:ext uri="{9D8B030D-6E8A-4147-A177-3AD203B41FA5}">
                      <a16:colId xmlns:a16="http://schemas.microsoft.com/office/drawing/2014/main" val="434224972"/>
                    </a:ext>
                  </a:extLst>
                </a:gridCol>
              </a:tblGrid>
              <a:tr h="272417">
                <a:tc>
                  <a:txBody>
                    <a:bodyPr/>
                    <a:lstStyle/>
                    <a:p>
                      <a:pPr algn="ctr"/>
                      <a:r>
                        <a:rPr kumimoji="1" lang="ja-JP" altLang="en-US" sz="1300" dirty="0"/>
                        <a:t>領域</a:t>
                      </a:r>
                    </a:p>
                  </a:txBody>
                  <a:tcPr marL="74295" marR="74295" marT="37148" marB="37148">
                    <a:solidFill>
                      <a:schemeClr val="bg1">
                        <a:lumMod val="75000"/>
                      </a:schemeClr>
                    </a:solidFill>
                  </a:tcPr>
                </a:tc>
                <a:tc>
                  <a:txBody>
                    <a:bodyPr/>
                    <a:lstStyle/>
                    <a:p>
                      <a:pPr algn="ctr"/>
                      <a:r>
                        <a:rPr kumimoji="1" lang="ja-JP" altLang="en-US" sz="1300" dirty="0"/>
                        <a:t>エネルギー</a:t>
                      </a:r>
                    </a:p>
                  </a:txBody>
                  <a:tcPr marL="74295" marR="74295" marT="37148" marB="37148">
                    <a:solidFill>
                      <a:schemeClr val="bg1">
                        <a:lumMod val="75000"/>
                      </a:schemeClr>
                    </a:solidFill>
                  </a:tcPr>
                </a:tc>
                <a:tc>
                  <a:txBody>
                    <a:bodyPr/>
                    <a:lstStyle/>
                    <a:p>
                      <a:pPr algn="ctr"/>
                      <a:r>
                        <a:rPr kumimoji="1" lang="ja-JP" altLang="en-US" sz="1300" dirty="0"/>
                        <a:t>粒子</a:t>
                      </a:r>
                    </a:p>
                  </a:txBody>
                  <a:tcPr marL="74295" marR="74295" marT="37148" marB="37148">
                    <a:solidFill>
                      <a:schemeClr val="bg1">
                        <a:lumMod val="75000"/>
                      </a:schemeClr>
                    </a:solidFill>
                  </a:tcPr>
                </a:tc>
                <a:tc>
                  <a:txBody>
                    <a:bodyPr/>
                    <a:lstStyle/>
                    <a:p>
                      <a:pPr algn="ctr"/>
                      <a:r>
                        <a:rPr kumimoji="1" lang="ja-JP" altLang="en-US" sz="1300" dirty="0"/>
                        <a:t>生命</a:t>
                      </a:r>
                    </a:p>
                  </a:txBody>
                  <a:tcPr marL="74295" marR="74295" marT="37148" marB="37148">
                    <a:solidFill>
                      <a:schemeClr val="bg1">
                        <a:lumMod val="75000"/>
                      </a:schemeClr>
                    </a:solidFill>
                  </a:tcPr>
                </a:tc>
                <a:tc>
                  <a:txBody>
                    <a:bodyPr/>
                    <a:lstStyle/>
                    <a:p>
                      <a:pPr algn="ctr"/>
                      <a:r>
                        <a:rPr kumimoji="1" lang="ja-JP" altLang="en-US" sz="1300" dirty="0"/>
                        <a:t>地球</a:t>
                      </a:r>
                      <a:endParaRPr kumimoji="1" lang="en-US" altLang="ja-JP" sz="1300" dirty="0"/>
                    </a:p>
                  </a:txBody>
                  <a:tcPr marL="74295" marR="74295" marT="37148" marB="37148">
                    <a:solidFill>
                      <a:schemeClr val="bg1">
                        <a:lumMod val="75000"/>
                      </a:schemeClr>
                    </a:solidFill>
                  </a:tcPr>
                </a:tc>
                <a:extLst>
                  <a:ext uri="{0D108BD9-81ED-4DB2-BD59-A6C34878D82A}">
                    <a16:rowId xmlns:a16="http://schemas.microsoft.com/office/drawing/2014/main" val="766359557"/>
                  </a:ext>
                </a:extLst>
              </a:tr>
              <a:tr h="470537">
                <a:tc>
                  <a:txBody>
                    <a:bodyPr/>
                    <a:lstStyle/>
                    <a:p>
                      <a:r>
                        <a:rPr kumimoji="1" lang="ja-JP" altLang="en-US" sz="1300" dirty="0"/>
                        <a:t>領域における</a:t>
                      </a:r>
                      <a:endParaRPr kumimoji="1" lang="en-US" altLang="ja-JP" sz="1300" dirty="0"/>
                    </a:p>
                    <a:p>
                      <a:r>
                        <a:rPr kumimoji="1" lang="ja-JP" altLang="en-US" sz="1300" dirty="0"/>
                        <a:t>特徴的な視点</a:t>
                      </a:r>
                    </a:p>
                  </a:txBody>
                  <a:tcPr marL="74295" marR="74295" marT="37148" marB="37148">
                    <a:solidFill>
                      <a:schemeClr val="bg2"/>
                    </a:solidFill>
                  </a:tcPr>
                </a:tc>
                <a:tc>
                  <a:txBody>
                    <a:bodyPr/>
                    <a:lstStyle/>
                    <a:p>
                      <a:r>
                        <a:rPr kumimoji="1" lang="ja-JP" altLang="en-US" sz="1300" dirty="0"/>
                        <a:t>量的・関係的な視点</a:t>
                      </a:r>
                      <a:endParaRPr kumimoji="1" lang="en-US" altLang="ja-JP" sz="1300" dirty="0"/>
                    </a:p>
                  </a:txBody>
                  <a:tcPr marL="74295" marR="74295" marT="37148" marB="37148">
                    <a:solidFill>
                      <a:schemeClr val="bg1"/>
                    </a:solidFill>
                  </a:tcPr>
                </a:tc>
                <a:tc>
                  <a:txBody>
                    <a:bodyPr/>
                    <a:lstStyle/>
                    <a:p>
                      <a:r>
                        <a:rPr kumimoji="1" lang="ja-JP" altLang="en-US" sz="1300" dirty="0"/>
                        <a:t>質的・実体的な視点</a:t>
                      </a:r>
                    </a:p>
                  </a:txBody>
                  <a:tcPr marL="74295" marR="74295" marT="37148" marB="37148">
                    <a:solidFill>
                      <a:schemeClr val="bg1"/>
                    </a:solidFill>
                  </a:tcPr>
                </a:tc>
                <a:tc>
                  <a:txBody>
                    <a:bodyPr/>
                    <a:lstStyle/>
                    <a:p>
                      <a:r>
                        <a:rPr kumimoji="1" lang="ja-JP" altLang="en-US" sz="1300" dirty="0"/>
                        <a:t>共通性と多様性の視点</a:t>
                      </a:r>
                    </a:p>
                  </a:txBody>
                  <a:tcPr marL="74295" marR="74295" marT="37148" marB="37148">
                    <a:solidFill>
                      <a:schemeClr val="bg1"/>
                    </a:solidFill>
                  </a:tcPr>
                </a:tc>
                <a:tc>
                  <a:txBody>
                    <a:bodyPr/>
                    <a:lstStyle/>
                    <a:p>
                      <a:r>
                        <a:rPr kumimoji="1" lang="ja-JP" altLang="en-US" sz="1300" dirty="0"/>
                        <a:t>時間的・空間的な視点</a:t>
                      </a:r>
                    </a:p>
                  </a:txBody>
                  <a:tcPr marL="74295" marR="74295" marT="37148" marB="37148">
                    <a:solidFill>
                      <a:schemeClr val="bg1"/>
                    </a:solidFill>
                  </a:tcPr>
                </a:tc>
                <a:extLst>
                  <a:ext uri="{0D108BD9-81ED-4DB2-BD59-A6C34878D82A}">
                    <a16:rowId xmlns:a16="http://schemas.microsoft.com/office/drawing/2014/main" val="3546845603"/>
                  </a:ext>
                </a:extLst>
              </a:tr>
              <a:tr h="272417">
                <a:tc>
                  <a:txBody>
                    <a:bodyPr/>
                    <a:lstStyle/>
                    <a:p>
                      <a:r>
                        <a:rPr kumimoji="1" lang="ja-JP" altLang="en-US" sz="1300" dirty="0"/>
                        <a:t>その他の見方</a:t>
                      </a:r>
                    </a:p>
                  </a:txBody>
                  <a:tcPr marL="74295" marR="74295" marT="37148" marB="37148">
                    <a:solidFill>
                      <a:schemeClr val="bg2"/>
                    </a:solidFill>
                  </a:tcPr>
                </a:tc>
                <a:tc gridSpan="4">
                  <a:txBody>
                    <a:bodyPr/>
                    <a:lstStyle/>
                    <a:p>
                      <a:r>
                        <a:rPr kumimoji="1" lang="ja-JP" altLang="en-US" sz="1300" dirty="0"/>
                        <a:t>原因と結果の視点、部分と全体の視点、定性と定量の視点</a:t>
                      </a:r>
                      <a:endParaRPr kumimoji="1" lang="en-US" altLang="ja-JP" sz="1300" dirty="0"/>
                    </a:p>
                  </a:txBody>
                  <a:tcPr marL="74295" marR="74295" marT="37148" marB="37148">
                    <a:solidFill>
                      <a:schemeClr val="bg1"/>
                    </a:solidFill>
                  </a:tcPr>
                </a:tc>
                <a:tc hMerge="1">
                  <a:txBody>
                    <a:bodyPr/>
                    <a:lstStyle/>
                    <a:p>
                      <a:endParaRPr kumimoji="1" lang="ja-JP" altLang="en-US" sz="1600" dirty="0"/>
                    </a:p>
                  </a:txBody>
                  <a:tcPr/>
                </a:tc>
                <a:tc hMerge="1">
                  <a:txBody>
                    <a:bodyPr/>
                    <a:lstStyle/>
                    <a:p>
                      <a:endParaRPr kumimoji="1" lang="ja-JP" altLang="en-US" sz="1600" dirty="0"/>
                    </a:p>
                  </a:txBody>
                  <a:tcPr/>
                </a:tc>
                <a:tc hMerge="1">
                  <a:txBody>
                    <a:bodyPr/>
                    <a:lstStyle/>
                    <a:p>
                      <a:endParaRPr kumimoji="1" lang="ja-JP" altLang="en-US" sz="1600" dirty="0"/>
                    </a:p>
                  </a:txBody>
                  <a:tcPr/>
                </a:tc>
                <a:extLst>
                  <a:ext uri="{0D108BD9-81ED-4DB2-BD59-A6C34878D82A}">
                    <a16:rowId xmlns:a16="http://schemas.microsoft.com/office/drawing/2014/main" val="857416650"/>
                  </a:ext>
                </a:extLst>
              </a:tr>
            </a:tbl>
          </a:graphicData>
        </a:graphic>
      </p:graphicFrame>
      <p:sp>
        <p:nvSpPr>
          <p:cNvPr id="13" name="テキスト ボックス 12">
            <a:extLst>
              <a:ext uri="{FF2B5EF4-FFF2-40B4-BE49-F238E27FC236}">
                <a16:creationId xmlns:a16="http://schemas.microsoft.com/office/drawing/2014/main" id="{D869AF9D-8451-F68F-FF3F-CFF0A59B05C3}"/>
              </a:ext>
            </a:extLst>
          </p:cNvPr>
          <p:cNvSpPr txBox="1"/>
          <p:nvPr/>
        </p:nvSpPr>
        <p:spPr>
          <a:xfrm>
            <a:off x="358233" y="2682607"/>
            <a:ext cx="6423580" cy="317459"/>
          </a:xfrm>
          <a:prstGeom prst="rect">
            <a:avLst/>
          </a:prstGeom>
          <a:noFill/>
        </p:spPr>
        <p:txBody>
          <a:bodyPr wrap="square" rtlCol="0">
            <a:spAutoFit/>
          </a:bodyPr>
          <a:lstStyle/>
          <a:p>
            <a:r>
              <a:rPr lang="ja-JP" altLang="en-US" sz="1463" dirty="0">
                <a:latin typeface="HGP創英角ｺﾞｼｯｸUB" panose="020B0900000000000000" pitchFamily="50" charset="-128"/>
                <a:ea typeface="HGP創英角ｺﾞｼｯｸUB" panose="020B0900000000000000" pitchFamily="50" charset="-128"/>
              </a:rPr>
              <a:t>「考え方」：問題解決の過程において、どのような考え方で思考していくか</a:t>
            </a:r>
          </a:p>
        </p:txBody>
      </p:sp>
      <p:sp>
        <p:nvSpPr>
          <p:cNvPr id="14" name="テキスト ボックス 13">
            <a:extLst>
              <a:ext uri="{FF2B5EF4-FFF2-40B4-BE49-F238E27FC236}">
                <a16:creationId xmlns:a16="http://schemas.microsoft.com/office/drawing/2014/main" id="{12789164-6479-7F44-A3F6-8E9088F0E4E4}"/>
              </a:ext>
            </a:extLst>
          </p:cNvPr>
          <p:cNvSpPr txBox="1"/>
          <p:nvPr/>
        </p:nvSpPr>
        <p:spPr>
          <a:xfrm>
            <a:off x="648697" y="2982687"/>
            <a:ext cx="6076496" cy="292388"/>
          </a:xfrm>
          <a:prstGeom prst="rect">
            <a:avLst/>
          </a:prstGeom>
          <a:noFill/>
        </p:spPr>
        <p:txBody>
          <a:bodyPr wrap="square" rtlCol="0">
            <a:spAutoFit/>
          </a:bodyPr>
          <a:lstStyle/>
          <a:p>
            <a:r>
              <a:rPr lang="ja-JP" altLang="en-US" sz="1300" dirty="0"/>
              <a:t>「比較する」「関係付ける」「条件を制御する」「多面的に考える」</a:t>
            </a:r>
            <a:endParaRPr lang="en-US" altLang="ja-JP" sz="1300" dirty="0"/>
          </a:p>
        </p:txBody>
      </p:sp>
      <p:pic>
        <p:nvPicPr>
          <p:cNvPr id="16" name="図 15">
            <a:extLst>
              <a:ext uri="{FF2B5EF4-FFF2-40B4-BE49-F238E27FC236}">
                <a16:creationId xmlns:a16="http://schemas.microsoft.com/office/drawing/2014/main" id="{842FE688-6B0C-A2AA-7B7A-31C1C684B2F7}"/>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769280" y="4313468"/>
            <a:ext cx="922260" cy="922260"/>
          </a:xfrm>
          <a:prstGeom prst="rect">
            <a:avLst/>
          </a:prstGeom>
        </p:spPr>
      </p:pic>
      <p:sp>
        <p:nvSpPr>
          <p:cNvPr id="17" name="吹き出し: 角を丸めた四角形 16">
            <a:extLst>
              <a:ext uri="{FF2B5EF4-FFF2-40B4-BE49-F238E27FC236}">
                <a16:creationId xmlns:a16="http://schemas.microsoft.com/office/drawing/2014/main" id="{5DB24E41-D514-49B2-CEF7-95F1765BB1D7}"/>
              </a:ext>
            </a:extLst>
          </p:cNvPr>
          <p:cNvSpPr/>
          <p:nvPr/>
        </p:nvSpPr>
        <p:spPr>
          <a:xfrm>
            <a:off x="6725192" y="3514595"/>
            <a:ext cx="2969818" cy="2511338"/>
          </a:xfrm>
          <a:prstGeom prst="wedgeRoundRectCallout">
            <a:avLst>
              <a:gd name="adj1" fmla="val -54250"/>
              <a:gd name="adj2" fmla="val -6737"/>
              <a:gd name="adj3" fmla="val 16667"/>
            </a:avLst>
          </a:prstGeom>
          <a:ln w="28575"/>
        </p:spPr>
        <p:style>
          <a:lnRef idx="2">
            <a:schemeClr val="dk1"/>
          </a:lnRef>
          <a:fillRef idx="1">
            <a:schemeClr val="lt1"/>
          </a:fillRef>
          <a:effectRef idx="0">
            <a:schemeClr val="dk1"/>
          </a:effectRef>
          <a:fontRef idx="minor">
            <a:schemeClr val="dk1"/>
          </a:fontRef>
        </p:style>
        <p:txBody>
          <a:bodyPr rtlCol="0" anchor="ctr"/>
          <a:lstStyle/>
          <a:p>
            <a:r>
              <a:rPr lang="ja-JP" altLang="en-US" sz="1300" dirty="0"/>
              <a:t>「見方・考え方」は教師が</a:t>
            </a:r>
            <a:r>
              <a:rPr lang="ja-JP" altLang="en-US" sz="1300" u="sng" dirty="0"/>
              <a:t>押し付けるもの</a:t>
            </a:r>
            <a:r>
              <a:rPr lang="ja-JP" altLang="en-US" sz="1300" dirty="0"/>
              <a:t>ではなく、子供たち自身が自在に働かせられるようになることが求められています。小学校では、ある程度方向性を示してあげながら土台をつくり、中学校では、豊かになった「見方・考え方」を働かせてより主体的に探究できるように小学校から中学校へのつながりを意識していくことが大切です。</a:t>
            </a:r>
          </a:p>
        </p:txBody>
      </p:sp>
      <p:pic>
        <p:nvPicPr>
          <p:cNvPr id="2" name="図 1">
            <a:extLst>
              <a:ext uri="{FF2B5EF4-FFF2-40B4-BE49-F238E27FC236}">
                <a16:creationId xmlns:a16="http://schemas.microsoft.com/office/drawing/2014/main" id="{546646B2-4704-F7F6-FD38-3CB0A3F6365D}"/>
              </a:ext>
            </a:extLst>
          </p:cNvPr>
          <p:cNvPicPr>
            <a:picLocks noChangeAspect="1"/>
          </p:cNvPicPr>
          <p:nvPr/>
        </p:nvPicPr>
        <p:blipFill>
          <a:blip r:embed="rId5"/>
          <a:stretch>
            <a:fillRect/>
          </a:stretch>
        </p:blipFill>
        <p:spPr>
          <a:xfrm>
            <a:off x="7070370" y="918509"/>
            <a:ext cx="2545334" cy="2462182"/>
          </a:xfrm>
          <a:prstGeom prst="rect">
            <a:avLst/>
          </a:prstGeom>
        </p:spPr>
      </p:pic>
      <p:sp>
        <p:nvSpPr>
          <p:cNvPr id="5" name="テキスト ボックス 4">
            <a:extLst>
              <a:ext uri="{FF2B5EF4-FFF2-40B4-BE49-F238E27FC236}">
                <a16:creationId xmlns:a16="http://schemas.microsoft.com/office/drawing/2014/main" id="{44A84DA6-7964-E377-D135-D14EA530CE35}"/>
              </a:ext>
            </a:extLst>
          </p:cNvPr>
          <p:cNvSpPr txBox="1"/>
          <p:nvPr/>
        </p:nvSpPr>
        <p:spPr>
          <a:xfrm>
            <a:off x="9502800" y="6474037"/>
            <a:ext cx="412955"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２</a:t>
            </a:r>
          </a:p>
        </p:txBody>
      </p:sp>
    </p:spTree>
    <p:extLst>
      <p:ext uri="{BB962C8B-B14F-4D97-AF65-F5344CB8AC3E}">
        <p14:creationId xmlns:p14="http://schemas.microsoft.com/office/powerpoint/2010/main" val="525591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a:extLst>
              <a:ext uri="{FF2B5EF4-FFF2-40B4-BE49-F238E27FC236}">
                <a16:creationId xmlns:a16="http://schemas.microsoft.com/office/drawing/2014/main" id="{DFC3A31F-1EB7-C499-305D-3D6717381C31}"/>
              </a:ext>
            </a:extLst>
          </p:cNvPr>
          <p:cNvPicPr>
            <a:picLocks noChangeAspect="1"/>
          </p:cNvPicPr>
          <p:nvPr/>
        </p:nvPicPr>
        <p:blipFill>
          <a:blip r:embed="rId2"/>
          <a:stretch>
            <a:fillRect/>
          </a:stretch>
        </p:blipFill>
        <p:spPr>
          <a:xfrm>
            <a:off x="52025" y="2976083"/>
            <a:ext cx="6015205" cy="3779465"/>
          </a:xfrm>
          <a:prstGeom prst="rect">
            <a:avLst/>
          </a:prstGeom>
        </p:spPr>
      </p:pic>
      <p:sp>
        <p:nvSpPr>
          <p:cNvPr id="29" name="正方形/長方形 28">
            <a:extLst>
              <a:ext uri="{FF2B5EF4-FFF2-40B4-BE49-F238E27FC236}">
                <a16:creationId xmlns:a16="http://schemas.microsoft.com/office/drawing/2014/main" id="{4D58D968-9BBF-A30F-8136-1BFEB012A1E6}"/>
              </a:ext>
            </a:extLst>
          </p:cNvPr>
          <p:cNvSpPr/>
          <p:nvPr/>
        </p:nvSpPr>
        <p:spPr>
          <a:xfrm>
            <a:off x="6150378" y="190048"/>
            <a:ext cx="3703597" cy="6632554"/>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4" name="四角形: 角を丸くする 3">
            <a:extLst>
              <a:ext uri="{FF2B5EF4-FFF2-40B4-BE49-F238E27FC236}">
                <a16:creationId xmlns:a16="http://schemas.microsoft.com/office/drawing/2014/main" id="{6CCB51AD-56FE-ADC6-64F9-6EA8AED37E21}"/>
              </a:ext>
            </a:extLst>
          </p:cNvPr>
          <p:cNvSpPr/>
          <p:nvPr/>
        </p:nvSpPr>
        <p:spPr>
          <a:xfrm>
            <a:off x="150624" y="747924"/>
            <a:ext cx="3379407" cy="402351"/>
          </a:xfrm>
          <a:prstGeom prst="round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63" dirty="0"/>
              <a:t>　</a:t>
            </a:r>
          </a:p>
        </p:txBody>
      </p:sp>
      <p:sp>
        <p:nvSpPr>
          <p:cNvPr id="5" name="タイトル 1">
            <a:extLst>
              <a:ext uri="{FF2B5EF4-FFF2-40B4-BE49-F238E27FC236}">
                <a16:creationId xmlns:a16="http://schemas.microsoft.com/office/drawing/2014/main" id="{2C9545AA-60C5-2056-73DA-665C8AAF9F81}"/>
              </a:ext>
            </a:extLst>
          </p:cNvPr>
          <p:cNvSpPr>
            <a:spLocks noGrp="1"/>
          </p:cNvSpPr>
          <p:nvPr>
            <p:ph type="title"/>
          </p:nvPr>
        </p:nvSpPr>
        <p:spPr>
          <a:xfrm>
            <a:off x="379591" y="752660"/>
            <a:ext cx="3379406" cy="391301"/>
          </a:xfrm>
        </p:spPr>
        <p:txBody>
          <a:bodyPr>
            <a:normAutofit/>
          </a:bodyPr>
          <a:lstStyle/>
          <a:p>
            <a:r>
              <a:rPr lang="ja-JP" altLang="en-US" sz="1625" dirty="0">
                <a:latin typeface="HGP創英角ｺﾞｼｯｸUB" panose="020B0900000000000000" pitchFamily="50" charset="-128"/>
                <a:ea typeface="HGP創英角ｺﾞｼｯｸUB" panose="020B0900000000000000" pitchFamily="50" charset="-128"/>
              </a:rPr>
              <a:t>つながりハンドブックの使い方</a:t>
            </a:r>
          </a:p>
        </p:txBody>
      </p:sp>
      <p:pic>
        <p:nvPicPr>
          <p:cNvPr id="8" name="図 7">
            <a:extLst>
              <a:ext uri="{FF2B5EF4-FFF2-40B4-BE49-F238E27FC236}">
                <a16:creationId xmlns:a16="http://schemas.microsoft.com/office/drawing/2014/main" id="{333E936E-1E81-6426-F4ED-761EA57ADD06}"/>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837" y="1512543"/>
            <a:ext cx="1022226" cy="1022226"/>
          </a:xfrm>
          <a:prstGeom prst="rect">
            <a:avLst/>
          </a:prstGeom>
        </p:spPr>
      </p:pic>
      <p:sp>
        <p:nvSpPr>
          <p:cNvPr id="10" name="吹き出し: 角を丸めた四角形 9">
            <a:extLst>
              <a:ext uri="{FF2B5EF4-FFF2-40B4-BE49-F238E27FC236}">
                <a16:creationId xmlns:a16="http://schemas.microsoft.com/office/drawing/2014/main" id="{71414721-A19B-39EA-2981-DA90CFDFEDED}"/>
              </a:ext>
            </a:extLst>
          </p:cNvPr>
          <p:cNvSpPr/>
          <p:nvPr/>
        </p:nvSpPr>
        <p:spPr>
          <a:xfrm>
            <a:off x="1195499" y="1260143"/>
            <a:ext cx="4747269" cy="1172692"/>
          </a:xfrm>
          <a:prstGeom prst="wedgeRoundRectCallout">
            <a:avLst>
              <a:gd name="adj1" fmla="val -54937"/>
              <a:gd name="adj2" fmla="val 21592"/>
              <a:gd name="adj3" fmla="val 16667"/>
            </a:avLst>
          </a:prstGeom>
          <a:ln w="28575"/>
        </p:spPr>
        <p:style>
          <a:lnRef idx="2">
            <a:schemeClr val="dk1"/>
          </a:lnRef>
          <a:fillRef idx="1">
            <a:schemeClr val="lt1"/>
          </a:fillRef>
          <a:effectRef idx="0">
            <a:schemeClr val="dk1"/>
          </a:effectRef>
          <a:fontRef idx="minor">
            <a:schemeClr val="dk1"/>
          </a:fontRef>
        </p:style>
        <p:txBody>
          <a:bodyPr rtlCol="0" anchor="ctr"/>
          <a:lstStyle/>
          <a:p>
            <a:r>
              <a:rPr lang="ja-JP" altLang="en-US" sz="1138" dirty="0"/>
              <a:t>児童生徒が「見方・考え方」を働かせて探究できるようにするためには、教師自身が児童生徒にどのような「見方・考え方」を働かせ、どのような資質・能力を育成しようとしているのかを重視しておくことが大切です。また、児童生徒が「見方・考え方」を働かせたときに、それを取り上げて学びを深めたり、働かせたことを称賛してそのよさを自覚できるようにしたりすることが必要です。</a:t>
            </a:r>
            <a:endParaRPr lang="en-US" altLang="ja-JP" sz="1138" dirty="0"/>
          </a:p>
        </p:txBody>
      </p:sp>
      <p:sp>
        <p:nvSpPr>
          <p:cNvPr id="12" name="テキスト ボックス 11">
            <a:extLst>
              <a:ext uri="{FF2B5EF4-FFF2-40B4-BE49-F238E27FC236}">
                <a16:creationId xmlns:a16="http://schemas.microsoft.com/office/drawing/2014/main" id="{69411277-8F89-15BA-74B8-2BEEB28E0E41}"/>
              </a:ext>
            </a:extLst>
          </p:cNvPr>
          <p:cNvSpPr txBox="1"/>
          <p:nvPr/>
        </p:nvSpPr>
        <p:spPr>
          <a:xfrm>
            <a:off x="5605221" y="6397975"/>
            <a:ext cx="402845" cy="307777"/>
          </a:xfrm>
          <a:prstGeom prst="rect">
            <a:avLst/>
          </a:prstGeom>
          <a:noFill/>
        </p:spPr>
        <p:txBody>
          <a:bodyPr wrap="square" rtlCol="0">
            <a:spAutoFit/>
          </a:bodyPr>
          <a:lstStyle/>
          <a:p>
            <a:r>
              <a:rPr lang="ja-JP" altLang="en-US" sz="1400" b="1" dirty="0">
                <a:solidFill>
                  <a:srgbClr val="FF0000"/>
                </a:solidFill>
                <a:latin typeface="HGP創英角ｺﾞｼｯｸUB" panose="020B0900000000000000" pitchFamily="50" charset="-128"/>
                <a:ea typeface="HGP創英角ｺﾞｼｯｸUB" panose="020B0900000000000000" pitchFamily="50" charset="-128"/>
              </a:rPr>
              <a:t>①</a:t>
            </a:r>
          </a:p>
        </p:txBody>
      </p:sp>
      <p:sp>
        <p:nvSpPr>
          <p:cNvPr id="13" name="テキスト ボックス 12">
            <a:extLst>
              <a:ext uri="{FF2B5EF4-FFF2-40B4-BE49-F238E27FC236}">
                <a16:creationId xmlns:a16="http://schemas.microsoft.com/office/drawing/2014/main" id="{6305821B-C81A-6DD6-CC36-ED78FCEF6BA6}"/>
              </a:ext>
            </a:extLst>
          </p:cNvPr>
          <p:cNvSpPr txBox="1"/>
          <p:nvPr/>
        </p:nvSpPr>
        <p:spPr>
          <a:xfrm>
            <a:off x="6121231" y="1201342"/>
            <a:ext cx="3533405" cy="292388"/>
          </a:xfrm>
          <a:prstGeom prst="rect">
            <a:avLst/>
          </a:prstGeom>
          <a:noFill/>
        </p:spPr>
        <p:txBody>
          <a:bodyPr wrap="square" rtlCol="0">
            <a:spAutoFit/>
          </a:bodyPr>
          <a:lstStyle/>
          <a:p>
            <a:r>
              <a:rPr lang="ja-JP" altLang="en-US" sz="1300" dirty="0">
                <a:solidFill>
                  <a:srgbClr val="FF0000"/>
                </a:solidFill>
                <a:latin typeface="HGP創英角ｺﾞｼｯｸUB" panose="020B0900000000000000" pitchFamily="50" charset="-128"/>
                <a:ea typeface="HGP創英角ｺﾞｼｯｸUB" panose="020B0900000000000000" pitchFamily="50" charset="-128"/>
              </a:rPr>
              <a:t>②　単元で働かせたい主な「見方・考え方」</a:t>
            </a:r>
          </a:p>
        </p:txBody>
      </p:sp>
      <p:sp>
        <p:nvSpPr>
          <p:cNvPr id="16" name="テキスト ボックス 15">
            <a:extLst>
              <a:ext uri="{FF2B5EF4-FFF2-40B4-BE49-F238E27FC236}">
                <a16:creationId xmlns:a16="http://schemas.microsoft.com/office/drawing/2014/main" id="{AB7C5151-8D06-B00D-0851-A79583E427DF}"/>
              </a:ext>
            </a:extLst>
          </p:cNvPr>
          <p:cNvSpPr txBox="1"/>
          <p:nvPr/>
        </p:nvSpPr>
        <p:spPr>
          <a:xfrm>
            <a:off x="6282151" y="1480647"/>
            <a:ext cx="3600585" cy="430887"/>
          </a:xfrm>
          <a:prstGeom prst="rect">
            <a:avLst/>
          </a:prstGeom>
          <a:noFill/>
        </p:spPr>
        <p:txBody>
          <a:bodyPr wrap="square" rtlCol="0">
            <a:spAutoFit/>
          </a:bodyPr>
          <a:lstStyle/>
          <a:p>
            <a:r>
              <a:rPr lang="ja-JP" altLang="en-US" sz="1100" dirty="0"/>
              <a:t>単元で育成したい資質・能力とそれにつながる「見方・考え方」が示してあるので確認しましょう。</a:t>
            </a:r>
          </a:p>
        </p:txBody>
      </p:sp>
      <p:sp>
        <p:nvSpPr>
          <p:cNvPr id="17" name="テキスト ボックス 16">
            <a:extLst>
              <a:ext uri="{FF2B5EF4-FFF2-40B4-BE49-F238E27FC236}">
                <a16:creationId xmlns:a16="http://schemas.microsoft.com/office/drawing/2014/main" id="{426A73A8-2864-CB84-011B-EBFECE284840}"/>
              </a:ext>
            </a:extLst>
          </p:cNvPr>
          <p:cNvSpPr txBox="1"/>
          <p:nvPr/>
        </p:nvSpPr>
        <p:spPr>
          <a:xfrm>
            <a:off x="6112652" y="1889803"/>
            <a:ext cx="2937782" cy="292388"/>
          </a:xfrm>
          <a:prstGeom prst="rect">
            <a:avLst/>
          </a:prstGeom>
          <a:noFill/>
        </p:spPr>
        <p:txBody>
          <a:bodyPr wrap="square" rtlCol="0">
            <a:spAutoFit/>
          </a:bodyPr>
          <a:lstStyle/>
          <a:p>
            <a:r>
              <a:rPr lang="ja-JP" altLang="en-US" sz="1300" dirty="0">
                <a:solidFill>
                  <a:srgbClr val="FF0000"/>
                </a:solidFill>
                <a:latin typeface="HGP創英角ｺﾞｼｯｸUB" panose="020B0900000000000000" pitchFamily="50" charset="-128"/>
                <a:ea typeface="HGP創英角ｺﾞｼｯｸUB" panose="020B0900000000000000" pitchFamily="50" charset="-128"/>
              </a:rPr>
              <a:t>③　単元構想例</a:t>
            </a:r>
            <a:endParaRPr lang="en-US" altLang="ja-JP" sz="1300" dirty="0">
              <a:solidFill>
                <a:srgbClr val="FF0000"/>
              </a:solidFill>
              <a:latin typeface="HGP創英角ｺﾞｼｯｸUB" panose="020B0900000000000000" pitchFamily="50" charset="-128"/>
              <a:ea typeface="HGP創英角ｺﾞｼｯｸUB" panose="020B0900000000000000" pitchFamily="50" charset="-128"/>
            </a:endParaRPr>
          </a:p>
        </p:txBody>
      </p:sp>
      <p:sp>
        <p:nvSpPr>
          <p:cNvPr id="18" name="正方形/長方形 17">
            <a:extLst>
              <a:ext uri="{FF2B5EF4-FFF2-40B4-BE49-F238E27FC236}">
                <a16:creationId xmlns:a16="http://schemas.microsoft.com/office/drawing/2014/main" id="{530DAA81-284B-978A-F638-031C28918F2D}"/>
              </a:ext>
            </a:extLst>
          </p:cNvPr>
          <p:cNvSpPr/>
          <p:nvPr/>
        </p:nvSpPr>
        <p:spPr>
          <a:xfrm>
            <a:off x="109735" y="3377478"/>
            <a:ext cx="1514243" cy="288876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9" name="テキスト ボックス 18">
            <a:extLst>
              <a:ext uri="{FF2B5EF4-FFF2-40B4-BE49-F238E27FC236}">
                <a16:creationId xmlns:a16="http://schemas.microsoft.com/office/drawing/2014/main" id="{290CA16E-4EDB-0703-AEE4-EAABC7FBC2F4}"/>
              </a:ext>
            </a:extLst>
          </p:cNvPr>
          <p:cNvSpPr txBox="1"/>
          <p:nvPr/>
        </p:nvSpPr>
        <p:spPr>
          <a:xfrm>
            <a:off x="2791495" y="2976083"/>
            <a:ext cx="402845" cy="307777"/>
          </a:xfrm>
          <a:prstGeom prst="rect">
            <a:avLst/>
          </a:prstGeom>
          <a:noFill/>
        </p:spPr>
        <p:txBody>
          <a:bodyPr wrap="square" rtlCol="0">
            <a:spAutoFit/>
          </a:bodyPr>
          <a:lstStyle/>
          <a:p>
            <a:r>
              <a:rPr lang="ja-JP" altLang="en-US" sz="1400" b="1" dirty="0">
                <a:solidFill>
                  <a:srgbClr val="FF0000"/>
                </a:solidFill>
                <a:latin typeface="HGP創英角ｺﾞｼｯｸUB" panose="020B0900000000000000" pitchFamily="50" charset="-128"/>
                <a:ea typeface="HGP創英角ｺﾞｼｯｸUB" panose="020B0900000000000000" pitchFamily="50" charset="-128"/>
              </a:rPr>
              <a:t>②</a:t>
            </a:r>
          </a:p>
        </p:txBody>
      </p:sp>
      <p:sp>
        <p:nvSpPr>
          <p:cNvPr id="20" name="テキスト ボックス 19">
            <a:extLst>
              <a:ext uri="{FF2B5EF4-FFF2-40B4-BE49-F238E27FC236}">
                <a16:creationId xmlns:a16="http://schemas.microsoft.com/office/drawing/2014/main" id="{A36CC45B-2661-DB6C-0B27-FAF763FB8DE6}"/>
              </a:ext>
            </a:extLst>
          </p:cNvPr>
          <p:cNvSpPr txBox="1"/>
          <p:nvPr/>
        </p:nvSpPr>
        <p:spPr>
          <a:xfrm>
            <a:off x="6275394" y="2150048"/>
            <a:ext cx="3551685" cy="600164"/>
          </a:xfrm>
          <a:prstGeom prst="rect">
            <a:avLst/>
          </a:prstGeom>
          <a:noFill/>
        </p:spPr>
        <p:txBody>
          <a:bodyPr wrap="square" rtlCol="0">
            <a:spAutoFit/>
          </a:bodyPr>
          <a:lstStyle/>
          <a:p>
            <a:r>
              <a:rPr lang="ja-JP" altLang="en-US" sz="1100" dirty="0"/>
              <a:t>単元の課題からその出口までのつながりを探究の課題例で示してあります。これを基に単元のストーリーをイメージし、先生方に合った単元構想を行いましょう。</a:t>
            </a:r>
            <a:endParaRPr lang="en-US" altLang="ja-JP" sz="1100" dirty="0"/>
          </a:p>
        </p:txBody>
      </p:sp>
      <p:sp>
        <p:nvSpPr>
          <p:cNvPr id="21" name="テキスト ボックス 20">
            <a:extLst>
              <a:ext uri="{FF2B5EF4-FFF2-40B4-BE49-F238E27FC236}">
                <a16:creationId xmlns:a16="http://schemas.microsoft.com/office/drawing/2014/main" id="{E059FEBE-1555-FE18-363F-0149B2709E77}"/>
              </a:ext>
            </a:extLst>
          </p:cNvPr>
          <p:cNvSpPr txBox="1"/>
          <p:nvPr/>
        </p:nvSpPr>
        <p:spPr>
          <a:xfrm>
            <a:off x="6121231" y="4893123"/>
            <a:ext cx="3732744" cy="292388"/>
          </a:xfrm>
          <a:prstGeom prst="rect">
            <a:avLst/>
          </a:prstGeom>
          <a:noFill/>
        </p:spPr>
        <p:txBody>
          <a:bodyPr wrap="square" rtlCol="0">
            <a:spAutoFit/>
          </a:bodyPr>
          <a:lstStyle/>
          <a:p>
            <a:r>
              <a:rPr lang="ja-JP" altLang="en-US" sz="1300" dirty="0">
                <a:solidFill>
                  <a:srgbClr val="FF0000"/>
                </a:solidFill>
                <a:latin typeface="HGP創英角ｺﾞｼｯｸUB" panose="020B0900000000000000" pitchFamily="50" charset="-128"/>
                <a:ea typeface="HGP創英角ｺﾞｼｯｸUB" panose="020B0900000000000000" pitchFamily="50" charset="-128"/>
              </a:rPr>
              <a:t>⑥　日常生活と関連した探究活動</a:t>
            </a:r>
            <a:endParaRPr lang="en-US" altLang="ja-JP" sz="1300" dirty="0">
              <a:solidFill>
                <a:srgbClr val="FF0000"/>
              </a:solidFill>
              <a:latin typeface="HGP創英角ｺﾞｼｯｸUB" panose="020B0900000000000000" pitchFamily="50" charset="-128"/>
              <a:ea typeface="HGP創英角ｺﾞｼｯｸUB" panose="020B0900000000000000" pitchFamily="50" charset="-128"/>
            </a:endParaRPr>
          </a:p>
        </p:txBody>
      </p:sp>
      <p:sp>
        <p:nvSpPr>
          <p:cNvPr id="22" name="テキスト ボックス 21">
            <a:extLst>
              <a:ext uri="{FF2B5EF4-FFF2-40B4-BE49-F238E27FC236}">
                <a16:creationId xmlns:a16="http://schemas.microsoft.com/office/drawing/2014/main" id="{C6703606-84DF-6A87-15B0-DE193AC2585A}"/>
              </a:ext>
            </a:extLst>
          </p:cNvPr>
          <p:cNvSpPr txBox="1"/>
          <p:nvPr/>
        </p:nvSpPr>
        <p:spPr>
          <a:xfrm>
            <a:off x="866856" y="3103624"/>
            <a:ext cx="402845" cy="307777"/>
          </a:xfrm>
          <a:prstGeom prst="rect">
            <a:avLst/>
          </a:prstGeom>
          <a:noFill/>
        </p:spPr>
        <p:txBody>
          <a:bodyPr wrap="square" rtlCol="0">
            <a:spAutoFit/>
          </a:bodyPr>
          <a:lstStyle/>
          <a:p>
            <a:r>
              <a:rPr lang="ja-JP" altLang="en-US" sz="1400" b="1" dirty="0">
                <a:solidFill>
                  <a:srgbClr val="FF0000"/>
                </a:solidFill>
                <a:latin typeface="HGP創英角ｺﾞｼｯｸUB" panose="020B0900000000000000" pitchFamily="50" charset="-128"/>
                <a:ea typeface="HGP創英角ｺﾞｼｯｸUB" panose="020B0900000000000000" pitchFamily="50" charset="-128"/>
              </a:rPr>
              <a:t>③</a:t>
            </a:r>
          </a:p>
        </p:txBody>
      </p:sp>
      <p:sp>
        <p:nvSpPr>
          <p:cNvPr id="23" name="テキスト ボックス 22">
            <a:extLst>
              <a:ext uri="{FF2B5EF4-FFF2-40B4-BE49-F238E27FC236}">
                <a16:creationId xmlns:a16="http://schemas.microsoft.com/office/drawing/2014/main" id="{8BD9CE75-C407-1E25-46C4-86DA20BFC098}"/>
              </a:ext>
            </a:extLst>
          </p:cNvPr>
          <p:cNvSpPr txBox="1"/>
          <p:nvPr/>
        </p:nvSpPr>
        <p:spPr>
          <a:xfrm>
            <a:off x="6294936" y="5138957"/>
            <a:ext cx="3537783" cy="792781"/>
          </a:xfrm>
          <a:prstGeom prst="rect">
            <a:avLst/>
          </a:prstGeom>
          <a:noFill/>
        </p:spPr>
        <p:txBody>
          <a:bodyPr wrap="square" rtlCol="0">
            <a:spAutoFit/>
          </a:bodyPr>
          <a:lstStyle/>
          <a:p>
            <a:r>
              <a:rPr lang="ja-JP" altLang="en-US" sz="1138" dirty="0"/>
              <a:t>学んできたことや働かせてきた「見方・考え方」を生かすことができ、理科の有用性や楽しさを感じられる探究の例が示してあります。児童生徒が自力解決し達成感を味わうことができるようにしましょう。</a:t>
            </a:r>
            <a:endParaRPr lang="en-US" altLang="ja-JP" sz="1138" dirty="0"/>
          </a:p>
        </p:txBody>
      </p:sp>
      <p:sp>
        <p:nvSpPr>
          <p:cNvPr id="24" name="テキスト ボックス 23">
            <a:extLst>
              <a:ext uri="{FF2B5EF4-FFF2-40B4-BE49-F238E27FC236}">
                <a16:creationId xmlns:a16="http://schemas.microsoft.com/office/drawing/2014/main" id="{17F255F5-0BBF-BFDF-F3B9-30EBE49FD1B9}"/>
              </a:ext>
            </a:extLst>
          </p:cNvPr>
          <p:cNvSpPr txBox="1"/>
          <p:nvPr/>
        </p:nvSpPr>
        <p:spPr>
          <a:xfrm>
            <a:off x="6129570" y="2747248"/>
            <a:ext cx="3759029" cy="492443"/>
          </a:xfrm>
          <a:prstGeom prst="rect">
            <a:avLst/>
          </a:prstGeom>
          <a:noFill/>
        </p:spPr>
        <p:txBody>
          <a:bodyPr wrap="square" rtlCol="0">
            <a:spAutoFit/>
          </a:bodyPr>
          <a:lstStyle/>
          <a:p>
            <a:r>
              <a:rPr lang="ja-JP" altLang="en-US" sz="1300" dirty="0">
                <a:solidFill>
                  <a:srgbClr val="FF0000"/>
                </a:solidFill>
                <a:latin typeface="HGP創英角ｺﾞｼｯｸUB" panose="020B0900000000000000" pitchFamily="50" charset="-128"/>
                <a:ea typeface="HGP創英角ｺﾞｼｯｸUB" panose="020B0900000000000000" pitchFamily="50" charset="-128"/>
              </a:rPr>
              <a:t>④　児童生徒が「見方・考え方」</a:t>
            </a:r>
            <a:endParaRPr lang="en-US" altLang="ja-JP" sz="1300" dirty="0">
              <a:solidFill>
                <a:srgbClr val="FF0000"/>
              </a:solidFill>
              <a:latin typeface="HGP創英角ｺﾞｼｯｸUB" panose="020B0900000000000000" pitchFamily="50" charset="-128"/>
              <a:ea typeface="HGP創英角ｺﾞｼｯｸUB" panose="020B0900000000000000" pitchFamily="50" charset="-128"/>
            </a:endParaRPr>
          </a:p>
          <a:p>
            <a:r>
              <a:rPr lang="ja-JP" altLang="en-US" sz="1300" dirty="0">
                <a:solidFill>
                  <a:srgbClr val="FF0000"/>
                </a:solidFill>
                <a:latin typeface="HGP創英角ｺﾞｼｯｸUB" panose="020B0900000000000000" pitchFamily="50" charset="-128"/>
                <a:ea typeface="HGP創英角ｺﾞｼｯｸUB" panose="020B0900000000000000" pitchFamily="50" charset="-128"/>
              </a:rPr>
              <a:t>　　　　　　　　　　　　　　　　　を働かせている姿の例</a:t>
            </a:r>
            <a:endParaRPr lang="en-US" altLang="ja-JP" sz="1300" dirty="0">
              <a:solidFill>
                <a:srgbClr val="FF0000"/>
              </a:solidFill>
              <a:latin typeface="HGP創英角ｺﾞｼｯｸUB" panose="020B0900000000000000" pitchFamily="50" charset="-128"/>
              <a:ea typeface="HGP創英角ｺﾞｼｯｸUB" panose="020B0900000000000000" pitchFamily="50" charset="-128"/>
            </a:endParaRPr>
          </a:p>
        </p:txBody>
      </p:sp>
      <p:sp>
        <p:nvSpPr>
          <p:cNvPr id="25" name="テキスト ボックス 24">
            <a:extLst>
              <a:ext uri="{FF2B5EF4-FFF2-40B4-BE49-F238E27FC236}">
                <a16:creationId xmlns:a16="http://schemas.microsoft.com/office/drawing/2014/main" id="{2DC27A61-EC9E-9FE4-032B-A1014D595D9F}"/>
              </a:ext>
            </a:extLst>
          </p:cNvPr>
          <p:cNvSpPr txBox="1"/>
          <p:nvPr/>
        </p:nvSpPr>
        <p:spPr>
          <a:xfrm>
            <a:off x="4267003" y="3664589"/>
            <a:ext cx="402845" cy="307777"/>
          </a:xfrm>
          <a:prstGeom prst="rect">
            <a:avLst/>
          </a:prstGeom>
          <a:noFill/>
        </p:spPr>
        <p:txBody>
          <a:bodyPr wrap="square" rtlCol="0">
            <a:spAutoFit/>
          </a:bodyPr>
          <a:lstStyle/>
          <a:p>
            <a:r>
              <a:rPr lang="ja-JP" altLang="en-US" sz="1400" b="1" dirty="0">
                <a:solidFill>
                  <a:srgbClr val="FF0000"/>
                </a:solidFill>
                <a:latin typeface="HGP創英角ｺﾞｼｯｸUB" panose="020B0900000000000000" pitchFamily="50" charset="-128"/>
                <a:ea typeface="HGP創英角ｺﾞｼｯｸUB" panose="020B0900000000000000" pitchFamily="50" charset="-128"/>
              </a:rPr>
              <a:t>④</a:t>
            </a:r>
          </a:p>
        </p:txBody>
      </p:sp>
      <p:sp>
        <p:nvSpPr>
          <p:cNvPr id="26" name="テキスト ボックス 25">
            <a:extLst>
              <a:ext uri="{FF2B5EF4-FFF2-40B4-BE49-F238E27FC236}">
                <a16:creationId xmlns:a16="http://schemas.microsoft.com/office/drawing/2014/main" id="{B5C9A398-11FD-E787-AD49-75C8BE476C6F}"/>
              </a:ext>
            </a:extLst>
          </p:cNvPr>
          <p:cNvSpPr txBox="1"/>
          <p:nvPr/>
        </p:nvSpPr>
        <p:spPr>
          <a:xfrm>
            <a:off x="4485817" y="3243392"/>
            <a:ext cx="402845" cy="307777"/>
          </a:xfrm>
          <a:prstGeom prst="rect">
            <a:avLst/>
          </a:prstGeom>
          <a:noFill/>
        </p:spPr>
        <p:txBody>
          <a:bodyPr wrap="square" rtlCol="0">
            <a:spAutoFit/>
          </a:bodyPr>
          <a:lstStyle/>
          <a:p>
            <a:r>
              <a:rPr lang="ja-JP" altLang="en-US" sz="1400" b="1" dirty="0">
                <a:solidFill>
                  <a:srgbClr val="FF0000"/>
                </a:solidFill>
                <a:latin typeface="HGP創英角ｺﾞｼｯｸUB" panose="020B0900000000000000" pitchFamily="50" charset="-128"/>
                <a:ea typeface="HGP創英角ｺﾞｼｯｸUB" panose="020B0900000000000000" pitchFamily="50" charset="-128"/>
              </a:rPr>
              <a:t>⑤</a:t>
            </a:r>
          </a:p>
        </p:txBody>
      </p:sp>
      <p:sp>
        <p:nvSpPr>
          <p:cNvPr id="28" name="テキスト ボックス 27">
            <a:extLst>
              <a:ext uri="{FF2B5EF4-FFF2-40B4-BE49-F238E27FC236}">
                <a16:creationId xmlns:a16="http://schemas.microsoft.com/office/drawing/2014/main" id="{FA37D43E-CD4C-6296-B7EF-EF7570DF8CDD}"/>
              </a:ext>
            </a:extLst>
          </p:cNvPr>
          <p:cNvSpPr txBox="1"/>
          <p:nvPr/>
        </p:nvSpPr>
        <p:spPr>
          <a:xfrm>
            <a:off x="6275039" y="3199322"/>
            <a:ext cx="3561006" cy="938719"/>
          </a:xfrm>
          <a:prstGeom prst="rect">
            <a:avLst/>
          </a:prstGeom>
          <a:noFill/>
        </p:spPr>
        <p:txBody>
          <a:bodyPr wrap="square" rtlCol="0">
            <a:spAutoFit/>
          </a:bodyPr>
          <a:lstStyle/>
          <a:p>
            <a:r>
              <a:rPr lang="ja-JP" altLang="en-US" sz="1100" dirty="0"/>
              <a:t>授業の場面を想定して、児童生徒の発言やキーワードを示してあります。授業で目指す姿を具体的にイメージし、児童生徒が「見方・考え方」を働かせたときには、取り上げて学びを深めたり、フィードバックし、そのよさを自覚できるようにしていきましょう。</a:t>
            </a:r>
            <a:endParaRPr lang="en-US" altLang="ja-JP" sz="1100" dirty="0"/>
          </a:p>
        </p:txBody>
      </p:sp>
      <p:sp>
        <p:nvSpPr>
          <p:cNvPr id="30" name="矢印: 下カーブ 29">
            <a:extLst>
              <a:ext uri="{FF2B5EF4-FFF2-40B4-BE49-F238E27FC236}">
                <a16:creationId xmlns:a16="http://schemas.microsoft.com/office/drawing/2014/main" id="{14CC9BF4-FCE1-3732-CF7D-69F0E48DCE7B}"/>
              </a:ext>
            </a:extLst>
          </p:cNvPr>
          <p:cNvSpPr/>
          <p:nvPr/>
        </p:nvSpPr>
        <p:spPr>
          <a:xfrm rot="18361405">
            <a:off x="5581267" y="2525387"/>
            <a:ext cx="674321" cy="399982"/>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solidFill>
                <a:schemeClr val="tx1"/>
              </a:solidFill>
            </a:endParaRPr>
          </a:p>
        </p:txBody>
      </p:sp>
      <p:sp>
        <p:nvSpPr>
          <p:cNvPr id="2" name="テキスト ボックス 1">
            <a:extLst>
              <a:ext uri="{FF2B5EF4-FFF2-40B4-BE49-F238E27FC236}">
                <a16:creationId xmlns:a16="http://schemas.microsoft.com/office/drawing/2014/main" id="{260E1369-6B1B-11DE-F929-BFFAB4FC4B8B}"/>
              </a:ext>
            </a:extLst>
          </p:cNvPr>
          <p:cNvSpPr txBox="1"/>
          <p:nvPr/>
        </p:nvSpPr>
        <p:spPr>
          <a:xfrm>
            <a:off x="6121231" y="4081812"/>
            <a:ext cx="3272194" cy="292388"/>
          </a:xfrm>
          <a:prstGeom prst="rect">
            <a:avLst/>
          </a:prstGeom>
          <a:noFill/>
        </p:spPr>
        <p:txBody>
          <a:bodyPr wrap="square" rtlCol="0">
            <a:spAutoFit/>
          </a:bodyPr>
          <a:lstStyle/>
          <a:p>
            <a:r>
              <a:rPr lang="ja-JP" altLang="en-US" sz="1300" dirty="0">
                <a:solidFill>
                  <a:srgbClr val="FF0000"/>
                </a:solidFill>
                <a:latin typeface="HGP創英角ｺﾞｼｯｸUB" panose="020B0900000000000000" pitchFamily="50" charset="-128"/>
                <a:ea typeface="HGP創英角ｺﾞｼｯｸUB" panose="020B0900000000000000" pitchFamily="50" charset="-128"/>
              </a:rPr>
              <a:t>⑤　「見方・考え方」を豊かにするポイント例</a:t>
            </a:r>
            <a:endParaRPr lang="en-US" altLang="ja-JP" sz="1300" dirty="0">
              <a:solidFill>
                <a:srgbClr val="FF0000"/>
              </a:solidFill>
              <a:latin typeface="HGP創英角ｺﾞｼｯｸUB" panose="020B0900000000000000" pitchFamily="50" charset="-128"/>
              <a:ea typeface="HGP創英角ｺﾞｼｯｸUB" panose="020B0900000000000000" pitchFamily="50" charset="-128"/>
            </a:endParaRPr>
          </a:p>
        </p:txBody>
      </p:sp>
      <p:sp>
        <p:nvSpPr>
          <p:cNvPr id="3" name="テキスト ボックス 2">
            <a:extLst>
              <a:ext uri="{FF2B5EF4-FFF2-40B4-BE49-F238E27FC236}">
                <a16:creationId xmlns:a16="http://schemas.microsoft.com/office/drawing/2014/main" id="{424F21A2-C8EB-5FD2-263E-A92ABE949452}"/>
              </a:ext>
            </a:extLst>
          </p:cNvPr>
          <p:cNvSpPr txBox="1"/>
          <p:nvPr/>
        </p:nvSpPr>
        <p:spPr>
          <a:xfrm>
            <a:off x="6258481" y="4337682"/>
            <a:ext cx="3537784" cy="600164"/>
          </a:xfrm>
          <a:prstGeom prst="rect">
            <a:avLst/>
          </a:prstGeom>
          <a:noFill/>
        </p:spPr>
        <p:txBody>
          <a:bodyPr wrap="square" rtlCol="0">
            <a:spAutoFit/>
          </a:bodyPr>
          <a:lstStyle/>
          <a:p>
            <a:r>
              <a:rPr lang="ja-JP" altLang="en-US" sz="1100" dirty="0"/>
              <a:t>「見方・考え方」は教師が押し付けるものではありません。④の姿を引き出すためのポイントが示してありますので活動や発問を工夫してみましょう。</a:t>
            </a:r>
            <a:endParaRPr lang="en-US" altLang="ja-JP" sz="1100" dirty="0"/>
          </a:p>
        </p:txBody>
      </p:sp>
      <p:sp>
        <p:nvSpPr>
          <p:cNvPr id="9" name="タイトル 1">
            <a:extLst>
              <a:ext uri="{FF2B5EF4-FFF2-40B4-BE49-F238E27FC236}">
                <a16:creationId xmlns:a16="http://schemas.microsoft.com/office/drawing/2014/main" id="{F33EE377-B995-C286-999C-F74FC3F8FC1D}"/>
              </a:ext>
            </a:extLst>
          </p:cNvPr>
          <p:cNvSpPr txBox="1">
            <a:spLocks/>
          </p:cNvSpPr>
          <p:nvPr/>
        </p:nvSpPr>
        <p:spPr>
          <a:xfrm>
            <a:off x="75838" y="2439149"/>
            <a:ext cx="2951539" cy="391301"/>
          </a:xfrm>
          <a:prstGeom prst="rect">
            <a:avLst/>
          </a:prstGeom>
        </p:spPr>
        <p:txBody>
          <a:bodyPr vert="horz" lIns="74295" tIns="37148" rIns="74295" bIns="37148"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625" dirty="0">
                <a:latin typeface="HGP創英角ｺﾞｼｯｸUB" panose="020B0900000000000000" pitchFamily="50" charset="-128"/>
                <a:ea typeface="HGP創英角ｺﾞｼｯｸUB" panose="020B0900000000000000" pitchFamily="50" charset="-128"/>
              </a:rPr>
              <a:t>つながりハンドブック</a:t>
            </a:r>
          </a:p>
        </p:txBody>
      </p:sp>
      <p:sp>
        <p:nvSpPr>
          <p:cNvPr id="11" name="テキスト ボックス 10">
            <a:extLst>
              <a:ext uri="{FF2B5EF4-FFF2-40B4-BE49-F238E27FC236}">
                <a16:creationId xmlns:a16="http://schemas.microsoft.com/office/drawing/2014/main" id="{C6954A1C-0218-E2B8-E738-7DA44C5560E8}"/>
              </a:ext>
            </a:extLst>
          </p:cNvPr>
          <p:cNvSpPr txBox="1"/>
          <p:nvPr/>
        </p:nvSpPr>
        <p:spPr>
          <a:xfrm>
            <a:off x="6121231" y="253108"/>
            <a:ext cx="2977945" cy="292388"/>
          </a:xfrm>
          <a:prstGeom prst="rect">
            <a:avLst/>
          </a:prstGeom>
          <a:noFill/>
        </p:spPr>
        <p:txBody>
          <a:bodyPr wrap="square" rtlCol="0">
            <a:spAutoFit/>
          </a:bodyPr>
          <a:lstStyle/>
          <a:p>
            <a:r>
              <a:rPr lang="ja-JP" altLang="en-US" sz="1300" dirty="0">
                <a:solidFill>
                  <a:srgbClr val="FF0000"/>
                </a:solidFill>
                <a:latin typeface="HGP創英角ｺﾞｼｯｸUB" panose="020B0900000000000000" pitchFamily="50" charset="-128"/>
                <a:ea typeface="HGP創英角ｺﾞｼｯｸUB" panose="020B0900000000000000" pitchFamily="50" charset="-128"/>
              </a:rPr>
              <a:t>①　「見方・考え方」のつながり</a:t>
            </a:r>
            <a:endParaRPr lang="en-US" altLang="ja-JP" sz="1300" dirty="0">
              <a:solidFill>
                <a:srgbClr val="FF0000"/>
              </a:solidFill>
              <a:latin typeface="HGP創英角ｺﾞｼｯｸUB" panose="020B0900000000000000" pitchFamily="50" charset="-128"/>
              <a:ea typeface="HGP創英角ｺﾞｼｯｸUB" panose="020B0900000000000000" pitchFamily="50" charset="-128"/>
            </a:endParaRPr>
          </a:p>
        </p:txBody>
      </p:sp>
      <p:sp>
        <p:nvSpPr>
          <p:cNvPr id="14" name="テキスト ボックス 13">
            <a:extLst>
              <a:ext uri="{FF2B5EF4-FFF2-40B4-BE49-F238E27FC236}">
                <a16:creationId xmlns:a16="http://schemas.microsoft.com/office/drawing/2014/main" id="{0AF77532-E8D2-B5CA-B417-86A6FF3582A1}"/>
              </a:ext>
            </a:extLst>
          </p:cNvPr>
          <p:cNvSpPr txBox="1"/>
          <p:nvPr/>
        </p:nvSpPr>
        <p:spPr>
          <a:xfrm>
            <a:off x="6268889" y="500920"/>
            <a:ext cx="3555939" cy="769441"/>
          </a:xfrm>
          <a:prstGeom prst="rect">
            <a:avLst/>
          </a:prstGeom>
          <a:noFill/>
        </p:spPr>
        <p:txBody>
          <a:bodyPr wrap="square" rtlCol="0">
            <a:spAutoFit/>
          </a:bodyPr>
          <a:lstStyle/>
          <a:p>
            <a:r>
              <a:rPr lang="ja-JP" altLang="en-US" sz="1100" dirty="0"/>
              <a:t>つながりのある単元が示してあります。「これまで」と「このあとは」の学習を確認し、「ここでは」どのような「見方・考え方」を働かせていけばよいか考えましょう。</a:t>
            </a:r>
            <a:endParaRPr lang="en-US" altLang="ja-JP" sz="1100" dirty="0"/>
          </a:p>
        </p:txBody>
      </p:sp>
      <p:sp>
        <p:nvSpPr>
          <p:cNvPr id="32" name="テキスト ボックス 31">
            <a:extLst>
              <a:ext uri="{FF2B5EF4-FFF2-40B4-BE49-F238E27FC236}">
                <a16:creationId xmlns:a16="http://schemas.microsoft.com/office/drawing/2014/main" id="{91E1C5D8-996D-AB77-43A0-B2B213E0FB8B}"/>
              </a:ext>
            </a:extLst>
          </p:cNvPr>
          <p:cNvSpPr txBox="1"/>
          <p:nvPr/>
        </p:nvSpPr>
        <p:spPr>
          <a:xfrm>
            <a:off x="1350985" y="4711926"/>
            <a:ext cx="402845" cy="307777"/>
          </a:xfrm>
          <a:prstGeom prst="rect">
            <a:avLst/>
          </a:prstGeom>
          <a:noFill/>
        </p:spPr>
        <p:txBody>
          <a:bodyPr wrap="square" rtlCol="0">
            <a:spAutoFit/>
          </a:bodyPr>
          <a:lstStyle/>
          <a:p>
            <a:r>
              <a:rPr lang="ja-JP" altLang="en-US" sz="1400" b="1" dirty="0">
                <a:solidFill>
                  <a:srgbClr val="FF0000"/>
                </a:solidFill>
                <a:latin typeface="HGP創英角ｺﾞｼｯｸUB" panose="020B0900000000000000" pitchFamily="50" charset="-128"/>
                <a:ea typeface="HGP創英角ｺﾞｼｯｸUB" panose="020B0900000000000000" pitchFamily="50" charset="-128"/>
              </a:rPr>
              <a:t>⑥</a:t>
            </a:r>
          </a:p>
        </p:txBody>
      </p:sp>
      <p:sp>
        <p:nvSpPr>
          <p:cNvPr id="7" name="テキスト ボックス 6">
            <a:extLst>
              <a:ext uri="{FF2B5EF4-FFF2-40B4-BE49-F238E27FC236}">
                <a16:creationId xmlns:a16="http://schemas.microsoft.com/office/drawing/2014/main" id="{A9891FAB-29AC-AE2E-F1DF-75409289C406}"/>
              </a:ext>
            </a:extLst>
          </p:cNvPr>
          <p:cNvSpPr txBox="1"/>
          <p:nvPr/>
        </p:nvSpPr>
        <p:spPr>
          <a:xfrm>
            <a:off x="1334306" y="5139345"/>
            <a:ext cx="402845" cy="307777"/>
          </a:xfrm>
          <a:prstGeom prst="rect">
            <a:avLst/>
          </a:prstGeom>
          <a:noFill/>
        </p:spPr>
        <p:txBody>
          <a:bodyPr wrap="square" rtlCol="0">
            <a:spAutoFit/>
          </a:bodyPr>
          <a:lstStyle/>
          <a:p>
            <a:r>
              <a:rPr lang="ja-JP" altLang="en-US" sz="1400" b="1" dirty="0">
                <a:solidFill>
                  <a:srgbClr val="FF0000"/>
                </a:solidFill>
                <a:latin typeface="HGP創英角ｺﾞｼｯｸUB" panose="020B0900000000000000" pitchFamily="50" charset="-128"/>
                <a:ea typeface="HGP創英角ｺﾞｼｯｸUB" panose="020B0900000000000000" pitchFamily="50" charset="-128"/>
              </a:rPr>
              <a:t>⑦</a:t>
            </a:r>
          </a:p>
        </p:txBody>
      </p:sp>
      <p:sp>
        <p:nvSpPr>
          <p:cNvPr id="15" name="テキスト ボックス 14">
            <a:extLst>
              <a:ext uri="{FF2B5EF4-FFF2-40B4-BE49-F238E27FC236}">
                <a16:creationId xmlns:a16="http://schemas.microsoft.com/office/drawing/2014/main" id="{C8A2BD6B-220A-4C4A-7CAD-79D83F6A5930}"/>
              </a:ext>
            </a:extLst>
          </p:cNvPr>
          <p:cNvSpPr txBox="1"/>
          <p:nvPr/>
        </p:nvSpPr>
        <p:spPr>
          <a:xfrm>
            <a:off x="6121231" y="5886627"/>
            <a:ext cx="3740875" cy="492443"/>
          </a:xfrm>
          <a:prstGeom prst="rect">
            <a:avLst/>
          </a:prstGeom>
          <a:noFill/>
        </p:spPr>
        <p:txBody>
          <a:bodyPr wrap="square" rtlCol="0">
            <a:spAutoFit/>
          </a:bodyPr>
          <a:lstStyle/>
          <a:p>
            <a:r>
              <a:rPr lang="ja-JP" altLang="en-US" sz="1300" dirty="0">
                <a:solidFill>
                  <a:srgbClr val="FF0000"/>
                </a:solidFill>
                <a:latin typeface="HGP創英角ｺﾞｼｯｸUB" panose="020B0900000000000000" pitchFamily="50" charset="-128"/>
                <a:ea typeface="HGP創英角ｺﾞｼｯｸUB" panose="020B0900000000000000" pitchFamily="50" charset="-128"/>
              </a:rPr>
              <a:t>⑦　日常生活と関連した探究活動やものづくりの　　　　　　　　　　　　　　　　　　　　　　　　　　　　　　　　　　　　　　</a:t>
            </a:r>
            <a:endParaRPr lang="en-US" altLang="ja-JP" sz="1300" dirty="0">
              <a:solidFill>
                <a:srgbClr val="FF0000"/>
              </a:solidFill>
              <a:latin typeface="HGP創英角ｺﾞｼｯｸUB" panose="020B0900000000000000" pitchFamily="50" charset="-128"/>
              <a:ea typeface="HGP創英角ｺﾞｼｯｸUB" panose="020B0900000000000000" pitchFamily="50" charset="-128"/>
            </a:endParaRPr>
          </a:p>
          <a:p>
            <a:r>
              <a:rPr lang="ja-JP" altLang="en-US" sz="1300" dirty="0">
                <a:solidFill>
                  <a:srgbClr val="FF0000"/>
                </a:solidFill>
                <a:latin typeface="HGP創英角ｺﾞｼｯｸUB" panose="020B0900000000000000" pitchFamily="50" charset="-128"/>
                <a:ea typeface="HGP創英角ｺﾞｼｯｸUB" panose="020B0900000000000000" pitchFamily="50" charset="-128"/>
              </a:rPr>
              <a:t>　　　　　　　　　　　　　　　　　　　　　　　　蓄積や共有</a:t>
            </a:r>
            <a:endParaRPr lang="en-US" altLang="ja-JP" sz="1300" dirty="0">
              <a:solidFill>
                <a:srgbClr val="FF0000"/>
              </a:solidFill>
              <a:latin typeface="HGP創英角ｺﾞｼｯｸUB" panose="020B0900000000000000" pitchFamily="50" charset="-128"/>
              <a:ea typeface="HGP創英角ｺﾞｼｯｸUB" panose="020B0900000000000000" pitchFamily="50" charset="-128"/>
            </a:endParaRPr>
          </a:p>
        </p:txBody>
      </p:sp>
      <p:sp>
        <p:nvSpPr>
          <p:cNvPr id="33" name="テキスト ボックス 32">
            <a:extLst>
              <a:ext uri="{FF2B5EF4-FFF2-40B4-BE49-F238E27FC236}">
                <a16:creationId xmlns:a16="http://schemas.microsoft.com/office/drawing/2014/main" id="{23130097-BC5C-2EF1-5FC9-81572A23AA09}"/>
              </a:ext>
            </a:extLst>
          </p:cNvPr>
          <p:cNvSpPr txBox="1"/>
          <p:nvPr/>
        </p:nvSpPr>
        <p:spPr>
          <a:xfrm>
            <a:off x="6294936" y="6302137"/>
            <a:ext cx="3620819" cy="442557"/>
          </a:xfrm>
          <a:prstGeom prst="rect">
            <a:avLst/>
          </a:prstGeom>
          <a:noFill/>
        </p:spPr>
        <p:txBody>
          <a:bodyPr wrap="square" rtlCol="0">
            <a:spAutoFit/>
          </a:bodyPr>
          <a:lstStyle/>
          <a:p>
            <a:r>
              <a:rPr lang="ja-JP" altLang="en-US" sz="1100" dirty="0"/>
              <a:t>有効だった手立てや活動を蓄積、共有し、次年度以降も活用できるようにしましょう。</a:t>
            </a:r>
            <a:endParaRPr lang="en-US" altLang="ja-JP" sz="1100" dirty="0"/>
          </a:p>
        </p:txBody>
      </p:sp>
      <p:sp>
        <p:nvSpPr>
          <p:cNvPr id="34" name="テキスト ボックス 33">
            <a:extLst>
              <a:ext uri="{FF2B5EF4-FFF2-40B4-BE49-F238E27FC236}">
                <a16:creationId xmlns:a16="http://schemas.microsoft.com/office/drawing/2014/main" id="{91DF8333-5B2C-6DC1-66DB-A71840A8675B}"/>
              </a:ext>
            </a:extLst>
          </p:cNvPr>
          <p:cNvSpPr txBox="1"/>
          <p:nvPr/>
        </p:nvSpPr>
        <p:spPr>
          <a:xfrm>
            <a:off x="9502800" y="6474037"/>
            <a:ext cx="412955"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３</a:t>
            </a:r>
          </a:p>
        </p:txBody>
      </p:sp>
    </p:spTree>
    <p:extLst>
      <p:ext uri="{BB962C8B-B14F-4D97-AF65-F5344CB8AC3E}">
        <p14:creationId xmlns:p14="http://schemas.microsoft.com/office/powerpoint/2010/main" val="3221967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635FE678-1A17-1E66-40BF-C7C8E1519966}"/>
              </a:ext>
            </a:extLst>
          </p:cNvPr>
          <p:cNvSpPr/>
          <p:nvPr/>
        </p:nvSpPr>
        <p:spPr>
          <a:xfrm>
            <a:off x="-1697" y="596587"/>
            <a:ext cx="9906000" cy="6252447"/>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28480" y="1887729"/>
            <a:ext cx="218344" cy="3492982"/>
          </a:xfrm>
          <a:prstGeom prst="downArrow">
            <a:avLst>
              <a:gd name="adj1" fmla="val 50000"/>
              <a:gd name="adj2" fmla="val 7023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39713" y="2017164"/>
            <a:ext cx="4790531" cy="4787175"/>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83033" y="1572311"/>
            <a:ext cx="2513495" cy="400110"/>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ゴムや風の力を使ったゲームで勝つにはどうしたらよいか。</a:t>
            </a:r>
            <a:endParaRPr lang="ja-JP" altLang="en-US" sz="1000" dirty="0">
              <a:latin typeface="游ゴシック" panose="020B0400000000000000" pitchFamily="50" charset="-128"/>
              <a:ea typeface="游ゴシック" panose="020B0400000000000000" pitchFamily="50"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44226" y="765934"/>
            <a:ext cx="4901565" cy="338554"/>
          </a:xfrm>
          <a:prstGeom prst="rect">
            <a:avLst/>
          </a:prstGeom>
          <a:noFill/>
        </p:spPr>
        <p:txBody>
          <a:bodyPr wrap="square" rtlCol="0">
            <a:spAutoFit/>
          </a:bodyPr>
          <a:lstStyle/>
          <a:p>
            <a:r>
              <a:rPr lang="ja-JP" altLang="en-US" sz="1600" dirty="0"/>
              <a:t>小３　「風とゴムの力の働き」　全７時間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73861" y="2095834"/>
            <a:ext cx="260164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ゴムの伸ばし方を変えたときの、車の動き方の違いを調べる方法を考えよう。</a:t>
            </a:r>
            <a:endParaRPr lang="en-US" altLang="ja-JP" sz="100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73861" y="2608833"/>
            <a:ext cx="2609502"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輪ゴムの伸ばす長さを変えたとき、車の進む距離はどうなるのだろうか。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83032" y="3075680"/>
            <a:ext cx="2604017"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輪ゴムの数を増やしたり、輪ゴムの太さを太くすると、車の進む距離はどうなるのだろうか。</a:t>
            </a:r>
            <a:endParaRPr lang="en-US" altLang="ja-JP" sz="1000" dirty="0"/>
          </a:p>
        </p:txBody>
      </p:sp>
      <p:sp>
        <p:nvSpPr>
          <p:cNvPr id="24" name="テキスト ボックス 23">
            <a:extLst>
              <a:ext uri="{FF2B5EF4-FFF2-40B4-BE49-F238E27FC236}">
                <a16:creationId xmlns:a16="http://schemas.microsoft.com/office/drawing/2014/main" id="{7B141501-04FB-BBAE-6DAE-E877B79F225B}"/>
              </a:ext>
            </a:extLst>
          </p:cNvPr>
          <p:cNvSpPr txBox="1"/>
          <p:nvPr/>
        </p:nvSpPr>
        <p:spPr>
          <a:xfrm>
            <a:off x="7603256" y="3918846"/>
            <a:ext cx="2228922" cy="1318118"/>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ゴールに「近い」「遠い」、ゴムを伸ばす長さが「長い」「短い」は人によって異なることに気付かせ、進んだ「距離」やゴムを伸ばした「長さ」をものさしではかる必要性や定量的に調べるよさを確認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112719" y="5380711"/>
            <a:ext cx="2542855" cy="1015663"/>
          </a:xfrm>
          <a:prstGeom prst="rect">
            <a:avLst/>
          </a:prstGeom>
          <a:solidFill>
            <a:schemeClr val="bg1"/>
          </a:solidFill>
          <a:ln w="38100">
            <a:solidFill>
              <a:srgbClr val="0033CC"/>
            </a:solidFill>
          </a:ln>
        </p:spPr>
        <p:txBody>
          <a:bodyPr wrap="square" rtlCol="0">
            <a:spAutoFit/>
          </a:bodyPr>
          <a:lstStyle/>
          <a:p>
            <a:r>
              <a:rPr lang="ja-JP" altLang="en-US" sz="1000" dirty="0"/>
              <a:t>ゴムを長く伸ばすほど、ものの動き方は大きくなる。同じように、風の強さを強くするほど、ものの動き方は大きくなる。このことを使えば、ものを遠くに動かしたり、ねらった目的場所に動かしたりすることができる。</a:t>
            </a:r>
            <a:endParaRPr lang="en-US" altLang="ja-JP" sz="1000" dirty="0"/>
          </a:p>
        </p:txBody>
      </p:sp>
      <p:sp>
        <p:nvSpPr>
          <p:cNvPr id="13" name="テキスト ボックス 12">
            <a:extLst>
              <a:ext uri="{FF2B5EF4-FFF2-40B4-BE49-F238E27FC236}">
                <a16:creationId xmlns:a16="http://schemas.microsoft.com/office/drawing/2014/main" id="{FB0BE846-EB28-C745-1CF5-9663BBBB200F}"/>
              </a:ext>
            </a:extLst>
          </p:cNvPr>
          <p:cNvSpPr txBox="1"/>
          <p:nvPr/>
        </p:nvSpPr>
        <p:spPr>
          <a:xfrm>
            <a:off x="7596222" y="3048990"/>
            <a:ext cx="2227970"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体験を基に、「進んだ距離」が何に関係しているかを考えさせ、２量の変化に着目した予想を立てさせる。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17" name="テキスト ボックス 16">
            <a:extLst>
              <a:ext uri="{FF2B5EF4-FFF2-40B4-BE49-F238E27FC236}">
                <a16:creationId xmlns:a16="http://schemas.microsoft.com/office/drawing/2014/main" id="{F53F928C-FC8B-AF4B-FDDE-437DE87A3166}"/>
              </a:ext>
            </a:extLst>
          </p:cNvPr>
          <p:cNvSpPr txBox="1"/>
          <p:nvPr/>
        </p:nvSpPr>
        <p:spPr>
          <a:xfrm>
            <a:off x="2954166" y="6402960"/>
            <a:ext cx="1474547" cy="392415"/>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a:t>
            </a:r>
            <a:r>
              <a:rPr lang="en-US" altLang="ja-JP" sz="975" dirty="0">
                <a:latin typeface="HG丸ｺﾞｼｯｸM-PRO" panose="020F0600000000000000" pitchFamily="50" charset="-128"/>
                <a:ea typeface="HG丸ｺﾞｼｯｸM-PRO" panose="020F0600000000000000" pitchFamily="50" charset="-128"/>
              </a:rPr>
              <a:t>10</a:t>
            </a:r>
            <a:r>
              <a:rPr lang="ja-JP" altLang="en-US" sz="975" dirty="0">
                <a:latin typeface="HG丸ｺﾞｼｯｸM-PRO" panose="020F0600000000000000" pitchFamily="50" charset="-128"/>
                <a:ea typeface="HG丸ｺﾞｼｯｸM-PRO" panose="020F0600000000000000" pitchFamily="50" charset="-128"/>
              </a:rPr>
              <a:t>㎝　　</a:t>
            </a:r>
            <a:r>
              <a:rPr lang="en-US" altLang="ja-JP" sz="975" dirty="0">
                <a:latin typeface="HG丸ｺﾞｼｯｸM-PRO" panose="020F0600000000000000" pitchFamily="50" charset="-128"/>
                <a:ea typeface="HG丸ｺﾞｼｯｸM-PRO" panose="020F0600000000000000" pitchFamily="50" charset="-128"/>
              </a:rPr>
              <a:t>15</a:t>
            </a:r>
            <a:r>
              <a:rPr lang="ja-JP" altLang="en-US" sz="975" dirty="0">
                <a:latin typeface="HG丸ｺﾞｼｯｸM-PRO" panose="020F0600000000000000" pitchFamily="50" charset="-128"/>
                <a:ea typeface="HG丸ｺﾞｼｯｸM-PRO" panose="020F0600000000000000" pitchFamily="50" charset="-128"/>
              </a:rPr>
              <a:t>㎝　</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ゴムを伸ばした長さ</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39" name="テキスト ボックス 38">
            <a:extLst>
              <a:ext uri="{FF2B5EF4-FFF2-40B4-BE49-F238E27FC236}">
                <a16:creationId xmlns:a16="http://schemas.microsoft.com/office/drawing/2014/main" id="{64CE1C4F-2925-E43B-E7E2-D3C646AF67BD}"/>
              </a:ext>
            </a:extLst>
          </p:cNvPr>
          <p:cNvSpPr txBox="1"/>
          <p:nvPr/>
        </p:nvSpPr>
        <p:spPr>
          <a:xfrm>
            <a:off x="7603256" y="5298964"/>
            <a:ext cx="2246852"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実験を何回行えば正しい結果を得られるかを考えさせたり、結果をプロット図で表したりすることで、再現性を意識して２量の関係を調べさせる。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94559" y="4689469"/>
            <a:ext cx="2579176"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ゴムや風で動くおもちゃを作って遊ぼう。</a:t>
            </a:r>
            <a:endParaRPr lang="en-US" altLang="ja-JP" sz="1000" dirty="0"/>
          </a:p>
        </p:txBody>
      </p:sp>
      <p:sp>
        <p:nvSpPr>
          <p:cNvPr id="44" name="テキスト ボックス 43">
            <a:extLst>
              <a:ext uri="{FF2B5EF4-FFF2-40B4-BE49-F238E27FC236}">
                <a16:creationId xmlns:a16="http://schemas.microsoft.com/office/drawing/2014/main" id="{034C6065-CDAD-1BD6-C26B-1133F31B4847}"/>
              </a:ext>
            </a:extLst>
          </p:cNvPr>
          <p:cNvSpPr txBox="1"/>
          <p:nvPr/>
        </p:nvSpPr>
        <p:spPr>
          <a:xfrm>
            <a:off x="85454" y="3692184"/>
            <a:ext cx="2599032"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風の強さを変えたときの、車の動き方の違いを調べる方法を考えよう。</a:t>
            </a:r>
            <a:endParaRPr lang="en-US" altLang="ja-JP" sz="1000" dirty="0"/>
          </a:p>
        </p:txBody>
      </p:sp>
      <p:sp>
        <p:nvSpPr>
          <p:cNvPr id="45" name="テキスト ボックス 44">
            <a:extLst>
              <a:ext uri="{FF2B5EF4-FFF2-40B4-BE49-F238E27FC236}">
                <a16:creationId xmlns:a16="http://schemas.microsoft.com/office/drawing/2014/main" id="{95EC3DB3-538E-A11B-E4CC-6866FAF17641}"/>
              </a:ext>
            </a:extLst>
          </p:cNvPr>
          <p:cNvSpPr txBox="1"/>
          <p:nvPr/>
        </p:nvSpPr>
        <p:spPr>
          <a:xfrm>
            <a:off x="97466" y="4170149"/>
            <a:ext cx="2587020"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風の強さを変えたとき、車の進む距離はどうなるのだろうか。</a:t>
            </a:r>
            <a:endParaRPr lang="en-US" altLang="ja-JP" sz="1000" dirty="0"/>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605487" y="1523176"/>
            <a:ext cx="2208515" cy="1446550"/>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ゴムや風の力で動くおもちゃの車を作り、車がゴールに止まったときと、止まらなかったときを比較させ、共通点や差異点から疑問や気付きを引き出すことで、「ゴムの伸び」「風の強さ」と「移動距離」の関係に疑問を見いだせるようにす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15" name="四角形: 角を丸くする 14">
            <a:extLst>
              <a:ext uri="{FF2B5EF4-FFF2-40B4-BE49-F238E27FC236}">
                <a16:creationId xmlns:a16="http://schemas.microsoft.com/office/drawing/2014/main" id="{CED19B15-7C6C-C830-3CCB-1D83DD2A735E}"/>
              </a:ext>
            </a:extLst>
          </p:cNvPr>
          <p:cNvSpPr/>
          <p:nvPr/>
        </p:nvSpPr>
        <p:spPr>
          <a:xfrm>
            <a:off x="188424" y="1164325"/>
            <a:ext cx="1303101" cy="26388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8" name="テキスト ボックス 17">
            <a:extLst>
              <a:ext uri="{FF2B5EF4-FFF2-40B4-BE49-F238E27FC236}">
                <a16:creationId xmlns:a16="http://schemas.microsoft.com/office/drawing/2014/main" id="{F626C64A-C978-BEEE-B33E-EE4CA5C1077C}"/>
              </a:ext>
            </a:extLst>
          </p:cNvPr>
          <p:cNvSpPr txBox="1"/>
          <p:nvPr/>
        </p:nvSpPr>
        <p:spPr>
          <a:xfrm>
            <a:off x="272441" y="1159339"/>
            <a:ext cx="1135066" cy="292388"/>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nvGrpSpPr>
          <p:cNvPr id="5" name="グループ化 4">
            <a:extLst>
              <a:ext uri="{FF2B5EF4-FFF2-40B4-BE49-F238E27FC236}">
                <a16:creationId xmlns:a16="http://schemas.microsoft.com/office/drawing/2014/main" id="{C4F41F8D-C079-5618-2B1D-1956ACDDB624}"/>
              </a:ext>
            </a:extLst>
          </p:cNvPr>
          <p:cNvGrpSpPr/>
          <p:nvPr/>
        </p:nvGrpSpPr>
        <p:grpSpPr>
          <a:xfrm>
            <a:off x="2804971" y="2027456"/>
            <a:ext cx="3468770" cy="319055"/>
            <a:chOff x="2819859" y="1852811"/>
            <a:chExt cx="3468770" cy="319055"/>
          </a:xfrm>
        </p:grpSpPr>
        <p:sp>
          <p:nvSpPr>
            <p:cNvPr id="25" name="四角形: 角を丸くする 24">
              <a:extLst>
                <a:ext uri="{FF2B5EF4-FFF2-40B4-BE49-F238E27FC236}">
                  <a16:creationId xmlns:a16="http://schemas.microsoft.com/office/drawing/2014/main" id="{ACBDAA1C-EEBD-A695-B666-8423170DCD51}"/>
                </a:ext>
              </a:extLst>
            </p:cNvPr>
            <p:cNvSpPr/>
            <p:nvPr/>
          </p:nvSpPr>
          <p:spPr>
            <a:xfrm>
              <a:off x="2828683" y="1876816"/>
              <a:ext cx="3383858" cy="29505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6" name="テキスト ボックス 25">
              <a:extLst>
                <a:ext uri="{FF2B5EF4-FFF2-40B4-BE49-F238E27FC236}">
                  <a16:creationId xmlns:a16="http://schemas.microsoft.com/office/drawing/2014/main" id="{EF1161DD-73D1-281E-09FE-362CC8BCA368}"/>
                </a:ext>
              </a:extLst>
            </p:cNvPr>
            <p:cNvSpPr txBox="1"/>
            <p:nvPr/>
          </p:nvSpPr>
          <p:spPr>
            <a:xfrm>
              <a:off x="2819859" y="1852811"/>
              <a:ext cx="3468770" cy="292388"/>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児童が「見方・考え方」を働かせている姿の例</a:t>
              </a:r>
            </a:p>
          </p:txBody>
        </p:sp>
      </p:grpSp>
      <p:sp>
        <p:nvSpPr>
          <p:cNvPr id="27" name="四角形: 角を丸くする 26">
            <a:extLst>
              <a:ext uri="{FF2B5EF4-FFF2-40B4-BE49-F238E27FC236}">
                <a16:creationId xmlns:a16="http://schemas.microsoft.com/office/drawing/2014/main" id="{BD0AF310-DCD2-5AAF-7088-A2FC27ABACF9}"/>
              </a:ext>
            </a:extLst>
          </p:cNvPr>
          <p:cNvSpPr/>
          <p:nvPr/>
        </p:nvSpPr>
        <p:spPr>
          <a:xfrm>
            <a:off x="5548319" y="699971"/>
            <a:ext cx="4246531"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610296" y="641111"/>
            <a:ext cx="3872618" cy="467500"/>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300"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「量的・関係的な視点」「比較する」　</a:t>
            </a:r>
            <a:endParaRPr lang="ja-JP" altLang="en-US" sz="1300" dirty="0">
              <a:latin typeface="HG丸ｺﾞｼｯｸM-PRO" panose="020F0600000000000000" pitchFamily="50" charset="-128"/>
              <a:ea typeface="HG丸ｺﾞｼｯｸM-PRO" panose="020F0600000000000000" pitchFamily="50" charset="-128"/>
            </a:endParaRPr>
          </a:p>
        </p:txBody>
      </p:sp>
      <p:sp>
        <p:nvSpPr>
          <p:cNvPr id="12" name="テキスト ボックス 11">
            <a:extLst>
              <a:ext uri="{FF2B5EF4-FFF2-40B4-BE49-F238E27FC236}">
                <a16:creationId xmlns:a16="http://schemas.microsoft.com/office/drawing/2014/main" id="{ADAD8CBC-7135-56DA-0557-BDF0D93F0A73}"/>
              </a:ext>
            </a:extLst>
          </p:cNvPr>
          <p:cNvSpPr txBox="1"/>
          <p:nvPr/>
        </p:nvSpPr>
        <p:spPr>
          <a:xfrm>
            <a:off x="2747871" y="1137136"/>
            <a:ext cx="4782374" cy="842538"/>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・風の力は，物を動かすことができること。また、風の力の大きさを変えると、物　　</a:t>
            </a:r>
            <a:endParaRPr lang="en-US" altLang="ja-JP" sz="975" dirty="0"/>
          </a:p>
          <a:p>
            <a:r>
              <a:rPr lang="ja-JP" altLang="en-US" sz="975" dirty="0"/>
              <a:t>　が動く様子も変わること。</a:t>
            </a:r>
          </a:p>
          <a:p>
            <a:r>
              <a:rPr lang="ja-JP" altLang="en-US" sz="975" dirty="0"/>
              <a:t>・ゴムの力は、物を動かすことができること。また、ゴムの力の大きさを変えると、　</a:t>
            </a:r>
            <a:endParaRPr lang="en-US" altLang="ja-JP" sz="975" dirty="0"/>
          </a:p>
          <a:p>
            <a:r>
              <a:rPr lang="ja-JP" altLang="en-US" sz="975" dirty="0"/>
              <a:t>　物が動く様子も変わること。</a:t>
            </a:r>
          </a:p>
        </p:txBody>
      </p:sp>
      <p:grpSp>
        <p:nvGrpSpPr>
          <p:cNvPr id="31" name="グループ化 30">
            <a:extLst>
              <a:ext uri="{FF2B5EF4-FFF2-40B4-BE49-F238E27FC236}">
                <a16:creationId xmlns:a16="http://schemas.microsoft.com/office/drawing/2014/main" id="{F2A849F7-4211-B105-0FCB-835C3EEFAA44}"/>
              </a:ext>
            </a:extLst>
          </p:cNvPr>
          <p:cNvGrpSpPr/>
          <p:nvPr/>
        </p:nvGrpSpPr>
        <p:grpSpPr>
          <a:xfrm>
            <a:off x="7663060" y="1077409"/>
            <a:ext cx="2132009" cy="442557"/>
            <a:chOff x="9314025" y="508158"/>
            <a:chExt cx="2624010" cy="544685"/>
          </a:xfrm>
        </p:grpSpPr>
        <p:sp>
          <p:nvSpPr>
            <p:cNvPr id="32" name="四角形: 角を丸くする 31">
              <a:extLst>
                <a:ext uri="{FF2B5EF4-FFF2-40B4-BE49-F238E27FC236}">
                  <a16:creationId xmlns:a16="http://schemas.microsoft.com/office/drawing/2014/main" id="{8C31F513-3806-55DF-BB83-39F2744B15F9}"/>
                </a:ext>
              </a:extLst>
            </p:cNvPr>
            <p:cNvSpPr/>
            <p:nvPr/>
          </p:nvSpPr>
          <p:spPr>
            <a:xfrm>
              <a:off x="9345562" y="549190"/>
              <a:ext cx="2592473" cy="455018"/>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5" name="テキスト ボックス 34">
              <a:extLst>
                <a:ext uri="{FF2B5EF4-FFF2-40B4-BE49-F238E27FC236}">
                  <a16:creationId xmlns:a16="http://schemas.microsoft.com/office/drawing/2014/main" id="{14DD8566-7436-621C-A156-8A0E0767C093}"/>
                </a:ext>
              </a:extLst>
            </p:cNvPr>
            <p:cNvSpPr txBox="1"/>
            <p:nvPr/>
          </p:nvSpPr>
          <p:spPr>
            <a:xfrm>
              <a:off x="9314025" y="508158"/>
              <a:ext cx="2554339" cy="544685"/>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　「見方・考え方」を豊かにする</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ポイントの例</a:t>
              </a:r>
            </a:p>
          </p:txBody>
        </p:sp>
      </p:grpSp>
      <p:pic>
        <p:nvPicPr>
          <p:cNvPr id="43" name="図 42">
            <a:extLst>
              <a:ext uri="{FF2B5EF4-FFF2-40B4-BE49-F238E27FC236}">
                <a16:creationId xmlns:a16="http://schemas.microsoft.com/office/drawing/2014/main" id="{6CDC681B-E753-5EB4-5076-DA062F3861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9058" y="2595084"/>
            <a:ext cx="566728" cy="566728"/>
          </a:xfrm>
          <a:prstGeom prst="rect">
            <a:avLst/>
          </a:prstGeom>
        </p:spPr>
      </p:pic>
      <p:sp>
        <p:nvSpPr>
          <p:cNvPr id="46" name="吹き出し: 角を丸めた四角形 45">
            <a:extLst>
              <a:ext uri="{FF2B5EF4-FFF2-40B4-BE49-F238E27FC236}">
                <a16:creationId xmlns:a16="http://schemas.microsoft.com/office/drawing/2014/main" id="{B65E9E39-F93A-059E-E4A1-D5692F4B4279}"/>
              </a:ext>
            </a:extLst>
          </p:cNvPr>
          <p:cNvSpPr/>
          <p:nvPr/>
        </p:nvSpPr>
        <p:spPr>
          <a:xfrm>
            <a:off x="4619489" y="2631600"/>
            <a:ext cx="2795665" cy="685917"/>
          </a:xfrm>
          <a:prstGeom prst="wedgeRoundRectCallout">
            <a:avLst>
              <a:gd name="adj1" fmla="val -54819"/>
              <a:gd name="adj2" fmla="val -610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ゴムをたくさん伸ばすと車はゴールを通り過ぎてしまうし、短く伸ばすとゴールの手前で止まってしまうな。ゴムを伸ばす長さと車が進む距離は関係していそうだな。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47" name="テキスト ボックス 46">
            <a:extLst>
              <a:ext uri="{FF2B5EF4-FFF2-40B4-BE49-F238E27FC236}">
                <a16:creationId xmlns:a16="http://schemas.microsoft.com/office/drawing/2014/main" id="{D8D2506E-C995-EA8B-94B3-1892906677F6}"/>
              </a:ext>
            </a:extLst>
          </p:cNvPr>
          <p:cNvSpPr txBox="1"/>
          <p:nvPr/>
        </p:nvSpPr>
        <p:spPr>
          <a:xfrm>
            <a:off x="3860619" y="2330988"/>
            <a:ext cx="3554535"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比較して</a:t>
            </a:r>
            <a:r>
              <a:rPr lang="ja-JP" altLang="en-US" sz="1200" dirty="0">
                <a:latin typeface="BIZ UDPゴシック" panose="020B0400000000000000" pitchFamily="50" charset="-128"/>
                <a:ea typeface="BIZ UDPゴシック" panose="020B04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共通点や差異点から問題を見いだす</a:t>
            </a:r>
          </a:p>
        </p:txBody>
      </p:sp>
      <p:grpSp>
        <p:nvGrpSpPr>
          <p:cNvPr id="48" name="グループ化 47">
            <a:extLst>
              <a:ext uri="{FF2B5EF4-FFF2-40B4-BE49-F238E27FC236}">
                <a16:creationId xmlns:a16="http://schemas.microsoft.com/office/drawing/2014/main" id="{30C47DF3-8FC2-5A68-228C-74301C6A81D0}"/>
              </a:ext>
            </a:extLst>
          </p:cNvPr>
          <p:cNvGrpSpPr/>
          <p:nvPr/>
        </p:nvGrpSpPr>
        <p:grpSpPr>
          <a:xfrm>
            <a:off x="2798589" y="2432277"/>
            <a:ext cx="1217072" cy="1292356"/>
            <a:chOff x="0" y="22860"/>
            <a:chExt cx="1196340" cy="1242060"/>
          </a:xfrm>
        </p:grpSpPr>
        <p:sp>
          <p:nvSpPr>
            <p:cNvPr id="49" name="正方形/長方形 48">
              <a:extLst>
                <a:ext uri="{FF2B5EF4-FFF2-40B4-BE49-F238E27FC236}">
                  <a16:creationId xmlns:a16="http://schemas.microsoft.com/office/drawing/2014/main" id="{D71FCAF8-D737-3224-6033-18E589110FFF}"/>
                </a:ext>
              </a:extLst>
            </p:cNvPr>
            <p:cNvSpPr/>
            <p:nvPr/>
          </p:nvSpPr>
          <p:spPr>
            <a:xfrm>
              <a:off x="60960" y="22860"/>
              <a:ext cx="922020" cy="1242060"/>
            </a:xfrm>
            <a:prstGeom prst="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0" name="正方形/長方形 49">
              <a:extLst>
                <a:ext uri="{FF2B5EF4-FFF2-40B4-BE49-F238E27FC236}">
                  <a16:creationId xmlns:a16="http://schemas.microsoft.com/office/drawing/2014/main" id="{26C9E93B-2C49-15FB-6E60-8258E2655C8F}"/>
                </a:ext>
              </a:extLst>
            </p:cNvPr>
            <p:cNvSpPr/>
            <p:nvPr/>
          </p:nvSpPr>
          <p:spPr>
            <a:xfrm>
              <a:off x="0" y="208722"/>
              <a:ext cx="1051560" cy="231967"/>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1" name="テキスト ボックス 4">
              <a:extLst>
                <a:ext uri="{FF2B5EF4-FFF2-40B4-BE49-F238E27FC236}">
                  <a16:creationId xmlns:a16="http://schemas.microsoft.com/office/drawing/2014/main" id="{04927BED-8256-2065-F39F-6D2ED98FC303}"/>
                </a:ext>
              </a:extLst>
            </p:cNvPr>
            <p:cNvSpPr txBox="1"/>
            <p:nvPr/>
          </p:nvSpPr>
          <p:spPr>
            <a:xfrm>
              <a:off x="518160" y="218705"/>
              <a:ext cx="678180" cy="404014"/>
            </a:xfrm>
            <a:prstGeom prst="rect">
              <a:avLst/>
            </a:prstGeom>
            <a:noFill/>
            <a:ln w="6350">
              <a:noFill/>
            </a:ln>
          </p:spPr>
          <p:txBody>
            <a:bodyPr rot="0" spcFirstLastPara="0" vert="horz" wrap="square" lIns="74295" tIns="37148" rIns="74295" bIns="37148" numCol="1" spcCol="0" rtlCol="0" fromWordArt="0" anchor="t" anchorCtr="0" forceAA="0" compatLnSpc="1">
              <a:prstTxWarp prst="textNoShape">
                <a:avLst/>
              </a:prstTxWarp>
              <a:noAutofit/>
            </a:bodyPr>
            <a:lstStyle/>
            <a:p>
              <a:pPr algn="just"/>
              <a:r>
                <a:rPr lang="ja-JP" altLang="en-US" sz="1138" kern="100" dirty="0">
                  <a:latin typeface="游明朝" panose="02020400000000000000" pitchFamily="18" charset="-128"/>
                  <a:ea typeface="HGP創英角ｺﾞｼｯｸUB" panose="020B0900000000000000" pitchFamily="50" charset="-128"/>
                  <a:cs typeface="Times New Roman" panose="02020603050405020304" pitchFamily="18" charset="0"/>
                </a:rPr>
                <a:t>ゴール</a:t>
              </a:r>
              <a:endParaRPr lang="ja-JP" altLang="en-US" sz="894" kern="100" dirty="0">
                <a:latin typeface="游明朝" panose="02020400000000000000" pitchFamily="18" charset="-128"/>
                <a:ea typeface="游明朝" panose="02020400000000000000" pitchFamily="18" charset="-128"/>
                <a:cs typeface="Times New Roman" panose="02020603050405020304" pitchFamily="18" charset="0"/>
              </a:endParaRPr>
            </a:p>
          </p:txBody>
        </p:sp>
        <p:grpSp>
          <p:nvGrpSpPr>
            <p:cNvPr id="52" name="グループ化 51">
              <a:extLst>
                <a:ext uri="{FF2B5EF4-FFF2-40B4-BE49-F238E27FC236}">
                  <a16:creationId xmlns:a16="http://schemas.microsoft.com/office/drawing/2014/main" id="{E14950FB-6B0F-3C5A-AFB5-9917AD6CA670}"/>
                </a:ext>
              </a:extLst>
            </p:cNvPr>
            <p:cNvGrpSpPr/>
            <p:nvPr/>
          </p:nvGrpSpPr>
          <p:grpSpPr>
            <a:xfrm>
              <a:off x="152400" y="304800"/>
              <a:ext cx="297180" cy="411480"/>
              <a:chOff x="0" y="0"/>
              <a:chExt cx="510540" cy="525780"/>
            </a:xfrm>
          </p:grpSpPr>
          <p:pic>
            <p:nvPicPr>
              <p:cNvPr id="59" name="図 58">
                <a:extLst>
                  <a:ext uri="{FF2B5EF4-FFF2-40B4-BE49-F238E27FC236}">
                    <a16:creationId xmlns:a16="http://schemas.microsoft.com/office/drawing/2014/main" id="{AFB39D91-2783-711F-AF1C-0663989FEB6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445" y="65405"/>
                <a:ext cx="493395" cy="398780"/>
              </a:xfrm>
              <a:prstGeom prst="rect">
                <a:avLst/>
              </a:prstGeom>
              <a:noFill/>
              <a:ln>
                <a:noFill/>
              </a:ln>
            </p:spPr>
          </p:pic>
          <p:sp>
            <p:nvSpPr>
              <p:cNvPr id="60" name="四角形: 角を丸くする 59">
                <a:extLst>
                  <a:ext uri="{FF2B5EF4-FFF2-40B4-BE49-F238E27FC236}">
                    <a16:creationId xmlns:a16="http://schemas.microsoft.com/office/drawing/2014/main" id="{06C6AF22-6051-9E88-161B-3857D41BBD7B}"/>
                  </a:ext>
                </a:extLst>
              </p:cNvPr>
              <p:cNvSpPr/>
              <p:nvPr/>
            </p:nvSpPr>
            <p:spPr>
              <a:xfrm>
                <a:off x="411480" y="0"/>
                <a:ext cx="83820" cy="152400"/>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61" name="四角形: 角を丸くする 60">
                <a:extLst>
                  <a:ext uri="{FF2B5EF4-FFF2-40B4-BE49-F238E27FC236}">
                    <a16:creationId xmlns:a16="http://schemas.microsoft.com/office/drawing/2014/main" id="{5623766E-423B-4253-2D16-BE2B18A3BE86}"/>
                  </a:ext>
                </a:extLst>
              </p:cNvPr>
              <p:cNvSpPr/>
              <p:nvPr/>
            </p:nvSpPr>
            <p:spPr>
              <a:xfrm>
                <a:off x="0" y="7620"/>
                <a:ext cx="83820" cy="152400"/>
              </a:xfrm>
              <a:prstGeom prst="roundRect">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62" name="四角形: 角を丸くする 61">
                <a:extLst>
                  <a:ext uri="{FF2B5EF4-FFF2-40B4-BE49-F238E27FC236}">
                    <a16:creationId xmlns:a16="http://schemas.microsoft.com/office/drawing/2014/main" id="{32FCDAB0-37A9-2DFB-495A-C51EAFAEA668}"/>
                  </a:ext>
                </a:extLst>
              </p:cNvPr>
              <p:cNvSpPr/>
              <p:nvPr/>
            </p:nvSpPr>
            <p:spPr>
              <a:xfrm>
                <a:off x="426720" y="373380"/>
                <a:ext cx="83820" cy="152400"/>
              </a:xfrm>
              <a:prstGeom prst="roundRect">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63" name="四角形: 角を丸くする 62">
                <a:extLst>
                  <a:ext uri="{FF2B5EF4-FFF2-40B4-BE49-F238E27FC236}">
                    <a16:creationId xmlns:a16="http://schemas.microsoft.com/office/drawing/2014/main" id="{BE1632AC-6969-F8D0-96F3-1ABAD4056B48}"/>
                  </a:ext>
                </a:extLst>
              </p:cNvPr>
              <p:cNvSpPr/>
              <p:nvPr/>
            </p:nvSpPr>
            <p:spPr>
              <a:xfrm>
                <a:off x="0" y="373380"/>
                <a:ext cx="83820" cy="152400"/>
              </a:xfrm>
              <a:prstGeom prst="roundRect">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grpSp>
          <p:nvGrpSpPr>
            <p:cNvPr id="53" name="グループ化 52">
              <a:extLst>
                <a:ext uri="{FF2B5EF4-FFF2-40B4-BE49-F238E27FC236}">
                  <a16:creationId xmlns:a16="http://schemas.microsoft.com/office/drawing/2014/main" id="{1B59B412-15DF-88FF-FED1-01533385E496}"/>
                </a:ext>
              </a:extLst>
            </p:cNvPr>
            <p:cNvGrpSpPr/>
            <p:nvPr/>
          </p:nvGrpSpPr>
          <p:grpSpPr>
            <a:xfrm>
              <a:off x="518160" y="754380"/>
              <a:ext cx="297180" cy="411480"/>
              <a:chOff x="0" y="0"/>
              <a:chExt cx="510540" cy="525780"/>
            </a:xfrm>
          </p:grpSpPr>
          <p:pic>
            <p:nvPicPr>
              <p:cNvPr id="54" name="図 53">
                <a:extLst>
                  <a:ext uri="{FF2B5EF4-FFF2-40B4-BE49-F238E27FC236}">
                    <a16:creationId xmlns:a16="http://schemas.microsoft.com/office/drawing/2014/main" id="{DE03A7B4-D13B-FF4F-1D38-AC810576DA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445" y="65405"/>
                <a:ext cx="493395" cy="398780"/>
              </a:xfrm>
              <a:prstGeom prst="rect">
                <a:avLst/>
              </a:prstGeom>
              <a:noFill/>
              <a:ln>
                <a:noFill/>
              </a:ln>
            </p:spPr>
          </p:pic>
          <p:sp>
            <p:nvSpPr>
              <p:cNvPr id="55" name="四角形: 角を丸くする 54">
                <a:extLst>
                  <a:ext uri="{FF2B5EF4-FFF2-40B4-BE49-F238E27FC236}">
                    <a16:creationId xmlns:a16="http://schemas.microsoft.com/office/drawing/2014/main" id="{D7B53673-59E1-D62E-5D38-64D9BA1EE4C8}"/>
                  </a:ext>
                </a:extLst>
              </p:cNvPr>
              <p:cNvSpPr/>
              <p:nvPr/>
            </p:nvSpPr>
            <p:spPr>
              <a:xfrm>
                <a:off x="411480" y="0"/>
                <a:ext cx="83820" cy="152400"/>
              </a:xfrm>
              <a:prstGeom prst="roundRect">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6" name="四角形: 角を丸くする 55">
                <a:extLst>
                  <a:ext uri="{FF2B5EF4-FFF2-40B4-BE49-F238E27FC236}">
                    <a16:creationId xmlns:a16="http://schemas.microsoft.com/office/drawing/2014/main" id="{05F7F5F0-165D-3303-3D95-7E0345F2EF0B}"/>
                  </a:ext>
                </a:extLst>
              </p:cNvPr>
              <p:cNvSpPr/>
              <p:nvPr/>
            </p:nvSpPr>
            <p:spPr>
              <a:xfrm>
                <a:off x="0" y="7620"/>
                <a:ext cx="83820" cy="152400"/>
              </a:xfrm>
              <a:prstGeom prst="roundRect">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7" name="四角形: 角を丸くする 56">
                <a:extLst>
                  <a:ext uri="{FF2B5EF4-FFF2-40B4-BE49-F238E27FC236}">
                    <a16:creationId xmlns:a16="http://schemas.microsoft.com/office/drawing/2014/main" id="{F5421E7E-C724-B687-403C-C9861BD2229C}"/>
                  </a:ext>
                </a:extLst>
              </p:cNvPr>
              <p:cNvSpPr/>
              <p:nvPr/>
            </p:nvSpPr>
            <p:spPr>
              <a:xfrm>
                <a:off x="426720" y="373380"/>
                <a:ext cx="83820" cy="152400"/>
              </a:xfrm>
              <a:prstGeom prst="roundRect">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58" name="四角形: 角を丸くする 57">
                <a:extLst>
                  <a:ext uri="{FF2B5EF4-FFF2-40B4-BE49-F238E27FC236}">
                    <a16:creationId xmlns:a16="http://schemas.microsoft.com/office/drawing/2014/main" id="{9D350DB9-5578-DDE6-2F02-5235F71D8096}"/>
                  </a:ext>
                </a:extLst>
              </p:cNvPr>
              <p:cNvSpPr/>
              <p:nvPr/>
            </p:nvSpPr>
            <p:spPr>
              <a:xfrm>
                <a:off x="0" y="373380"/>
                <a:ext cx="83820" cy="152400"/>
              </a:xfrm>
              <a:prstGeom prst="roundRect">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grpSp>
      <p:pic>
        <p:nvPicPr>
          <p:cNvPr id="65" name="図 64">
            <a:extLst>
              <a:ext uri="{FF2B5EF4-FFF2-40B4-BE49-F238E27FC236}">
                <a16:creationId xmlns:a16="http://schemas.microsoft.com/office/drawing/2014/main" id="{5AC96029-9004-12EA-CAC6-0D16459C9A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81468">
            <a:off x="3908337" y="3257081"/>
            <a:ext cx="551995" cy="551995"/>
          </a:xfrm>
          <a:prstGeom prst="rect">
            <a:avLst/>
          </a:prstGeom>
        </p:spPr>
      </p:pic>
      <p:sp>
        <p:nvSpPr>
          <p:cNvPr id="66" name="吹き出し: 角を丸めた四角形 65">
            <a:extLst>
              <a:ext uri="{FF2B5EF4-FFF2-40B4-BE49-F238E27FC236}">
                <a16:creationId xmlns:a16="http://schemas.microsoft.com/office/drawing/2014/main" id="{3FB2708A-5AA6-8DC5-0B78-F3C9B358694E}"/>
              </a:ext>
            </a:extLst>
          </p:cNvPr>
          <p:cNvSpPr/>
          <p:nvPr/>
        </p:nvSpPr>
        <p:spPr>
          <a:xfrm>
            <a:off x="4547856" y="3351783"/>
            <a:ext cx="2922535" cy="557550"/>
          </a:xfrm>
          <a:prstGeom prst="wedgeRoundRectCallout">
            <a:avLst>
              <a:gd name="adj1" fmla="val -54819"/>
              <a:gd name="adj2" fmla="val -610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ゴムを伸ばす長さが同じだと、車が進む距離も同じになるな。車が的にぴったり止まるような、ゴムの伸ばし方、ゴムの長さがあると思う。</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67" name="図 66">
            <a:extLst>
              <a:ext uri="{FF2B5EF4-FFF2-40B4-BE49-F238E27FC236}">
                <a16:creationId xmlns:a16="http://schemas.microsoft.com/office/drawing/2014/main" id="{166F3525-3EF2-BB81-45C5-EC4338DB18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1747" y="4169494"/>
            <a:ext cx="734787" cy="867284"/>
          </a:xfrm>
          <a:prstGeom prst="rect">
            <a:avLst/>
          </a:prstGeom>
        </p:spPr>
      </p:pic>
      <p:sp>
        <p:nvSpPr>
          <p:cNvPr id="68" name="正方形/長方形 67">
            <a:extLst>
              <a:ext uri="{FF2B5EF4-FFF2-40B4-BE49-F238E27FC236}">
                <a16:creationId xmlns:a16="http://schemas.microsoft.com/office/drawing/2014/main" id="{E9A5F695-A748-B419-C67C-7FFBD6146968}"/>
              </a:ext>
            </a:extLst>
          </p:cNvPr>
          <p:cNvSpPr/>
          <p:nvPr/>
        </p:nvSpPr>
        <p:spPr>
          <a:xfrm>
            <a:off x="3484310" y="4207661"/>
            <a:ext cx="3847913" cy="39547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138" b="1" dirty="0">
                <a:latin typeface="HG丸ｺﾞｼｯｸM-PRO" panose="020F0600000000000000" pitchFamily="50" charset="-128"/>
                <a:ea typeface="HG丸ｺﾞｼｯｸM-PRO" panose="020F0600000000000000" pitchFamily="50" charset="-128"/>
              </a:rPr>
              <a:t>ゴムを伸ばす長さ</a:t>
            </a:r>
            <a:r>
              <a:rPr lang="ja-JP" altLang="en-US" sz="1138" dirty="0">
                <a:latin typeface="HG丸ｺﾞｼｯｸM-PRO" panose="020F0600000000000000" pitchFamily="50" charset="-128"/>
                <a:ea typeface="HG丸ｺﾞｼｯｸM-PRO" panose="020F0600000000000000" pitchFamily="50" charset="-128"/>
              </a:rPr>
              <a:t>を長くしていくと、車が</a:t>
            </a:r>
            <a:r>
              <a:rPr lang="ja-JP" altLang="en-US" sz="1138" b="1" dirty="0">
                <a:latin typeface="HG丸ｺﾞｼｯｸM-PRO" panose="020F0600000000000000" pitchFamily="50" charset="-128"/>
                <a:ea typeface="HG丸ｺﾞｼｯｸM-PRO" panose="020F0600000000000000" pitchFamily="50" charset="-128"/>
              </a:rPr>
              <a:t>進んだ距離</a:t>
            </a:r>
            <a:r>
              <a:rPr lang="ja-JP" altLang="en-US" sz="1138" dirty="0">
                <a:latin typeface="HG丸ｺﾞｼｯｸM-PRO" panose="020F0600000000000000" pitchFamily="50" charset="-128"/>
                <a:ea typeface="HG丸ｺﾞｼｯｸM-PRO" panose="020F0600000000000000" pitchFamily="50" charset="-128"/>
              </a:rPr>
              <a:t>も長くなっていくと思う。</a:t>
            </a:r>
          </a:p>
        </p:txBody>
      </p:sp>
      <p:sp>
        <p:nvSpPr>
          <p:cNvPr id="69" name="正方形/長方形 68">
            <a:extLst>
              <a:ext uri="{FF2B5EF4-FFF2-40B4-BE49-F238E27FC236}">
                <a16:creationId xmlns:a16="http://schemas.microsoft.com/office/drawing/2014/main" id="{56E17051-4808-4428-0975-B5A410634550}"/>
              </a:ext>
            </a:extLst>
          </p:cNvPr>
          <p:cNvSpPr/>
          <p:nvPr/>
        </p:nvSpPr>
        <p:spPr>
          <a:xfrm>
            <a:off x="3484310" y="4638457"/>
            <a:ext cx="3847913" cy="39547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138" b="1" dirty="0">
                <a:latin typeface="HG丸ｺﾞｼｯｸM-PRO" panose="020F0600000000000000" pitchFamily="50" charset="-128"/>
                <a:ea typeface="HG丸ｺﾞｼｯｸM-PRO" panose="020F0600000000000000" pitchFamily="50" charset="-128"/>
              </a:rPr>
              <a:t>ゴムの数</a:t>
            </a:r>
            <a:r>
              <a:rPr lang="ja-JP" altLang="en-US" sz="1138" dirty="0">
                <a:latin typeface="HG丸ｺﾞｼｯｸM-PRO" panose="020F0600000000000000" pitchFamily="50" charset="-128"/>
                <a:ea typeface="HG丸ｺﾞｼｯｸM-PRO" panose="020F0600000000000000" pitchFamily="50" charset="-128"/>
              </a:rPr>
              <a:t>を増やしていくと、車が</a:t>
            </a:r>
            <a:r>
              <a:rPr lang="ja-JP" altLang="en-US" sz="1138" b="1" dirty="0">
                <a:latin typeface="HG丸ｺﾞｼｯｸM-PRO" panose="020F0600000000000000" pitchFamily="50" charset="-128"/>
                <a:ea typeface="HG丸ｺﾞｼｯｸM-PRO" panose="020F0600000000000000" pitchFamily="50" charset="-128"/>
              </a:rPr>
              <a:t>進んだ距離</a:t>
            </a:r>
            <a:r>
              <a:rPr lang="ja-JP" altLang="en-US" sz="1138" dirty="0">
                <a:latin typeface="HG丸ｺﾞｼｯｸM-PRO" panose="020F0600000000000000" pitchFamily="50" charset="-128"/>
                <a:ea typeface="HG丸ｺﾞｼｯｸM-PRO" panose="020F0600000000000000" pitchFamily="50" charset="-128"/>
              </a:rPr>
              <a:t>も長くなっていくと思う。</a:t>
            </a:r>
          </a:p>
        </p:txBody>
      </p:sp>
      <p:sp>
        <p:nvSpPr>
          <p:cNvPr id="70" name="テキスト ボックス 69">
            <a:extLst>
              <a:ext uri="{FF2B5EF4-FFF2-40B4-BE49-F238E27FC236}">
                <a16:creationId xmlns:a16="http://schemas.microsoft.com/office/drawing/2014/main" id="{50D037BC-6ADB-BA98-76E3-266B174B5CC4}"/>
              </a:ext>
            </a:extLst>
          </p:cNvPr>
          <p:cNvSpPr txBox="1"/>
          <p:nvPr/>
        </p:nvSpPr>
        <p:spPr>
          <a:xfrm>
            <a:off x="3404936" y="3910618"/>
            <a:ext cx="4198320" cy="292388"/>
          </a:xfrm>
          <a:prstGeom prst="rect">
            <a:avLst/>
          </a:prstGeom>
          <a:noFill/>
        </p:spPr>
        <p:txBody>
          <a:bodyPr wrap="square" rtlCol="0">
            <a:spAutoFit/>
          </a:bodyPr>
          <a:lstStyle/>
          <a:p>
            <a:r>
              <a:rPr lang="ja-JP" altLang="en-US" sz="1300" dirty="0">
                <a:latin typeface="HGPｺﾞｼｯｸE" panose="020B0900000000000000" pitchFamily="50" charset="-128"/>
                <a:ea typeface="HGPｺﾞｼｯｸE" panose="020B0900000000000000" pitchFamily="50" charset="-128"/>
              </a:rPr>
              <a:t>量的・関係的な視点</a:t>
            </a:r>
            <a:r>
              <a:rPr lang="ja-JP" altLang="en-US" sz="1138" dirty="0">
                <a:latin typeface="HG丸ｺﾞｼｯｸM-PRO" panose="020F0600000000000000" pitchFamily="50" charset="-128"/>
                <a:ea typeface="HG丸ｺﾞｼｯｸM-PRO" panose="020F0600000000000000" pitchFamily="50" charset="-128"/>
              </a:rPr>
              <a:t>で予想を立て、実験方法を考える</a:t>
            </a:r>
          </a:p>
        </p:txBody>
      </p:sp>
      <p:sp>
        <p:nvSpPr>
          <p:cNvPr id="71" name="テキスト ボックス 70">
            <a:extLst>
              <a:ext uri="{FF2B5EF4-FFF2-40B4-BE49-F238E27FC236}">
                <a16:creationId xmlns:a16="http://schemas.microsoft.com/office/drawing/2014/main" id="{C869A673-34C1-25D2-720D-3007A8A85519}"/>
              </a:ext>
            </a:extLst>
          </p:cNvPr>
          <p:cNvSpPr txBox="1"/>
          <p:nvPr/>
        </p:nvSpPr>
        <p:spPr>
          <a:xfrm>
            <a:off x="2738989" y="5117386"/>
            <a:ext cx="3379447" cy="292388"/>
          </a:xfrm>
          <a:prstGeom prst="rect">
            <a:avLst/>
          </a:prstGeom>
          <a:noFill/>
        </p:spPr>
        <p:txBody>
          <a:bodyPr wrap="square" rtlCol="0">
            <a:spAutoFit/>
          </a:bodyPr>
          <a:lstStyle/>
          <a:p>
            <a:r>
              <a:rPr lang="ja-JP" altLang="en-US" sz="1300" dirty="0">
                <a:latin typeface="HGPｺﾞｼｯｸE" panose="020B0900000000000000" pitchFamily="50" charset="-128"/>
                <a:ea typeface="HGPｺﾞｼｯｸE" panose="020B0900000000000000" pitchFamily="50" charset="-128"/>
              </a:rPr>
              <a:t>量的・関係的な視点</a:t>
            </a:r>
            <a:r>
              <a:rPr lang="ja-JP" altLang="en-US" sz="1138" dirty="0">
                <a:latin typeface="HG丸ｺﾞｼｯｸM-PRO" panose="020F0600000000000000" pitchFamily="50" charset="-128"/>
                <a:ea typeface="HG丸ｺﾞｼｯｸM-PRO" panose="020F0600000000000000" pitchFamily="50" charset="-128"/>
              </a:rPr>
              <a:t>で結果の表し方を考える</a:t>
            </a:r>
          </a:p>
        </p:txBody>
      </p:sp>
      <p:pic>
        <p:nvPicPr>
          <p:cNvPr id="72" name="図 71">
            <a:extLst>
              <a:ext uri="{FF2B5EF4-FFF2-40B4-BE49-F238E27FC236}">
                <a16:creationId xmlns:a16="http://schemas.microsoft.com/office/drawing/2014/main" id="{76C88A77-03BF-CA1E-7EE8-E4B1C940D408}"/>
              </a:ext>
            </a:extLst>
          </p:cNvPr>
          <p:cNvPicPr>
            <a:picLocks noChangeAspect="1"/>
          </p:cNvPicPr>
          <p:nvPr/>
        </p:nvPicPr>
        <p:blipFill rotWithShape="1">
          <a:blip r:embed="rId6">
            <a:extLst>
              <a:ext uri="{28A0092B-C50C-407E-A947-70E740481C1C}">
                <a14:useLocalDpi xmlns:a14="http://schemas.microsoft.com/office/drawing/2010/main" val="0"/>
              </a:ext>
            </a:extLst>
          </a:blip>
          <a:srcRect l="38607" t="37932" r="38617" b="17830"/>
          <a:stretch/>
        </p:blipFill>
        <p:spPr bwMode="auto">
          <a:xfrm>
            <a:off x="3068153" y="5403389"/>
            <a:ext cx="1123987" cy="1049427"/>
          </a:xfrm>
          <a:prstGeom prst="rect">
            <a:avLst/>
          </a:prstGeom>
          <a:ln>
            <a:noFill/>
          </a:ln>
          <a:extLst>
            <a:ext uri="{53640926-AAD7-44D8-BBD7-CCE9431645EC}">
              <a14:shadowObscured xmlns:a14="http://schemas.microsoft.com/office/drawing/2010/main"/>
            </a:ext>
          </a:extLst>
        </p:spPr>
      </p:pic>
      <p:sp>
        <p:nvSpPr>
          <p:cNvPr id="74" name="テキスト ボックス 73">
            <a:extLst>
              <a:ext uri="{FF2B5EF4-FFF2-40B4-BE49-F238E27FC236}">
                <a16:creationId xmlns:a16="http://schemas.microsoft.com/office/drawing/2014/main" id="{F0F9497F-E923-407A-841A-8AC3A4D20B6E}"/>
              </a:ext>
            </a:extLst>
          </p:cNvPr>
          <p:cNvSpPr txBox="1"/>
          <p:nvPr/>
        </p:nvSpPr>
        <p:spPr>
          <a:xfrm>
            <a:off x="2749191" y="5619389"/>
            <a:ext cx="334707" cy="966477"/>
          </a:xfrm>
          <a:prstGeom prst="rect">
            <a:avLst/>
          </a:prstGeom>
          <a:noFill/>
        </p:spPr>
        <p:txBody>
          <a:bodyPr vert="eaVert"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進んだきょり</a:t>
            </a:r>
          </a:p>
        </p:txBody>
      </p:sp>
      <p:pic>
        <p:nvPicPr>
          <p:cNvPr id="75" name="図 74">
            <a:extLst>
              <a:ext uri="{FF2B5EF4-FFF2-40B4-BE49-F238E27FC236}">
                <a16:creationId xmlns:a16="http://schemas.microsoft.com/office/drawing/2014/main" id="{1D8B6F80-145B-24F5-3C8D-8550D58CE1A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53077" y="5739273"/>
            <a:ext cx="599449" cy="600502"/>
          </a:xfrm>
          <a:prstGeom prst="rect">
            <a:avLst/>
          </a:prstGeom>
        </p:spPr>
      </p:pic>
      <p:sp>
        <p:nvSpPr>
          <p:cNvPr id="76" name="吹き出し: 角を丸めた四角形 75">
            <a:extLst>
              <a:ext uri="{FF2B5EF4-FFF2-40B4-BE49-F238E27FC236}">
                <a16:creationId xmlns:a16="http://schemas.microsoft.com/office/drawing/2014/main" id="{A30A5774-2E26-AA35-0D1F-6F7BA935548F}"/>
              </a:ext>
            </a:extLst>
          </p:cNvPr>
          <p:cNvSpPr/>
          <p:nvPr/>
        </p:nvSpPr>
        <p:spPr>
          <a:xfrm>
            <a:off x="4996128" y="5451115"/>
            <a:ext cx="2374062" cy="1049427"/>
          </a:xfrm>
          <a:prstGeom prst="wedgeRoundRectCallout">
            <a:avLst>
              <a:gd name="adj1" fmla="val -56802"/>
              <a:gd name="adj2" fmla="val -610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実験は何回か繰り返し調べるとより正しく調べられるな。</a:t>
            </a:r>
            <a:endParaRPr lang="en-US" altLang="ja-JP" sz="1000" dirty="0">
              <a:latin typeface="HG丸ｺﾞｼｯｸM-PRO" panose="020F0600000000000000" pitchFamily="50" charset="-128"/>
              <a:ea typeface="HG丸ｺﾞｼｯｸM-PRO" panose="020F0600000000000000" pitchFamily="50" charset="-128"/>
            </a:endParaRPr>
          </a:p>
          <a:p>
            <a:endParaRPr lang="en-US" altLang="ja-JP" sz="1000"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結果を表にして整理したり、プロット図で表したりすると関係が分かりやすいな。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CC3B41BB-0192-7232-5D7F-7318554AC5B5}"/>
              </a:ext>
            </a:extLst>
          </p:cNvPr>
          <p:cNvSpPr txBox="1"/>
          <p:nvPr/>
        </p:nvSpPr>
        <p:spPr>
          <a:xfrm>
            <a:off x="7573924" y="6252448"/>
            <a:ext cx="2305516" cy="617670"/>
          </a:xfrm>
          <a:prstGeom prst="rect">
            <a:avLst/>
          </a:prstGeom>
          <a:noFill/>
        </p:spPr>
        <p:txBody>
          <a:bodyPr wrap="square" rtlCol="0">
            <a:spAutoFit/>
          </a:bodyPr>
          <a:lstStyle/>
          <a:p>
            <a:r>
              <a:rPr lang="ja-JP" altLang="en-US" sz="1140" dirty="0">
                <a:latin typeface="BIZ UDPゴシック" panose="020B0400000000000000" pitchFamily="50" charset="-128"/>
                <a:ea typeface="BIZ UDPゴシック" panose="020B0400000000000000" pitchFamily="50" charset="-128"/>
              </a:rPr>
              <a:t>→小５「振り子の運動」</a:t>
            </a:r>
            <a:endParaRPr lang="en-US" altLang="ja-JP" sz="1140" dirty="0">
              <a:latin typeface="BIZ UDPゴシック" panose="020B0400000000000000" pitchFamily="50" charset="-128"/>
              <a:ea typeface="BIZ UDPゴシック" panose="020B0400000000000000" pitchFamily="50" charset="-128"/>
            </a:endParaRPr>
          </a:p>
          <a:p>
            <a:r>
              <a:rPr lang="ja-JP" altLang="en-US" sz="1140" dirty="0">
                <a:latin typeface="BIZ UDPゴシック" panose="020B0400000000000000" pitchFamily="50" charset="-128"/>
                <a:ea typeface="BIZ UDPゴシック" panose="020B0400000000000000" pitchFamily="50" charset="-128"/>
              </a:rPr>
              <a:t>→中１「力の働き」</a:t>
            </a:r>
            <a:endParaRPr lang="en-US" altLang="ja-JP" sz="1140" dirty="0">
              <a:latin typeface="BIZ UDPゴシック" panose="020B0400000000000000" pitchFamily="50" charset="-128"/>
              <a:ea typeface="BIZ UDPゴシック" panose="020B0400000000000000" pitchFamily="50" charset="-128"/>
            </a:endParaRPr>
          </a:p>
          <a:p>
            <a:r>
              <a:rPr lang="ja-JP" altLang="en-US" sz="1140" dirty="0">
                <a:latin typeface="BIZ UDPゴシック" panose="020B0400000000000000" pitchFamily="50" charset="-128"/>
                <a:ea typeface="BIZ UDPゴシック" panose="020B0400000000000000" pitchFamily="50" charset="-128"/>
              </a:rPr>
              <a:t>→中３「力学的エネルギー」</a:t>
            </a:r>
            <a:endParaRPr lang="en-US" altLang="ja-JP" sz="114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386E8D7D-0A03-EB70-43A0-9A344C40315D}"/>
              </a:ext>
            </a:extLst>
          </p:cNvPr>
          <p:cNvSpPr txBox="1"/>
          <p:nvPr/>
        </p:nvSpPr>
        <p:spPr>
          <a:xfrm>
            <a:off x="9502800" y="6474037"/>
            <a:ext cx="412955"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４</a:t>
            </a:r>
          </a:p>
        </p:txBody>
      </p:sp>
    </p:spTree>
    <p:extLst>
      <p:ext uri="{BB962C8B-B14F-4D97-AF65-F5344CB8AC3E}">
        <p14:creationId xmlns:p14="http://schemas.microsoft.com/office/powerpoint/2010/main" val="847692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635FE678-1A17-1E66-40BF-C7C8E1519966}"/>
              </a:ext>
            </a:extLst>
          </p:cNvPr>
          <p:cNvSpPr/>
          <p:nvPr/>
        </p:nvSpPr>
        <p:spPr>
          <a:xfrm>
            <a:off x="0" y="638531"/>
            <a:ext cx="9906000" cy="6210505"/>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164932" y="1831601"/>
            <a:ext cx="308997" cy="3436811"/>
          </a:xfrm>
          <a:prstGeom prst="downArrow">
            <a:avLst>
              <a:gd name="adj1" fmla="val 50000"/>
              <a:gd name="adj2" fmla="val 7023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07216" y="1663327"/>
            <a:ext cx="4752000" cy="5122955"/>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111718" y="1456499"/>
            <a:ext cx="2564192" cy="400110"/>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ソーラークッカで料理ができるのはなぜか。</a:t>
            </a:r>
            <a:endParaRPr lang="ja-JP" altLang="en-US" sz="1000" dirty="0">
              <a:latin typeface="游ゴシック" panose="020B0400000000000000" pitchFamily="50" charset="-128"/>
              <a:ea typeface="游ゴシック" panose="020B0400000000000000" pitchFamily="50"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44226" y="765934"/>
            <a:ext cx="4901565" cy="338554"/>
          </a:xfrm>
          <a:prstGeom prst="rect">
            <a:avLst/>
          </a:prstGeom>
          <a:noFill/>
        </p:spPr>
        <p:txBody>
          <a:bodyPr wrap="square" rtlCol="0">
            <a:spAutoFit/>
          </a:bodyPr>
          <a:lstStyle/>
          <a:p>
            <a:r>
              <a:rPr lang="ja-JP" altLang="en-US" sz="1600" dirty="0"/>
              <a:t>小３　「光の性質」　全７時間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99364" y="1958739"/>
            <a:ext cx="256419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鏡ではね返した日光は、どのように進むのだろうか。</a:t>
            </a:r>
            <a:endParaRPr lang="en-US" altLang="ja-JP" sz="100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109002" y="2435560"/>
            <a:ext cx="2542284"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日光を集める鏡の数を増やしていくと、暖かさはどのようになるのだろうか。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109002" y="3071524"/>
            <a:ext cx="2551365"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日光を集める鏡の数を増やしていくと、明るさはどのようになるのだろうか。</a:t>
            </a:r>
            <a:endParaRPr lang="en-US" altLang="ja-JP" sz="1000" dirty="0"/>
          </a:p>
        </p:txBody>
      </p:sp>
      <p:sp>
        <p:nvSpPr>
          <p:cNvPr id="24" name="テキスト ボックス 23">
            <a:extLst>
              <a:ext uri="{FF2B5EF4-FFF2-40B4-BE49-F238E27FC236}">
                <a16:creationId xmlns:a16="http://schemas.microsoft.com/office/drawing/2014/main" id="{7B141501-04FB-BBAE-6DAE-E877B79F225B}"/>
              </a:ext>
            </a:extLst>
          </p:cNvPr>
          <p:cNvSpPr txBox="1"/>
          <p:nvPr/>
        </p:nvSpPr>
        <p:spPr>
          <a:xfrm>
            <a:off x="7516502" y="2586580"/>
            <a:ext cx="2313349" cy="1318118"/>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手で感じた暖かさの違い（定性的な見方）が「どのくらいなのかを温度計で確かめたい」と温度の違い（定量的な見方）を調べたくなるように、「暖かさはどのくらい違う？」などと問いかける。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112966" y="5283507"/>
            <a:ext cx="2530332" cy="1015663"/>
          </a:xfrm>
          <a:prstGeom prst="rect">
            <a:avLst/>
          </a:prstGeom>
          <a:solidFill>
            <a:schemeClr val="bg1"/>
          </a:solidFill>
          <a:ln w="38100">
            <a:solidFill>
              <a:srgbClr val="0033CC"/>
            </a:solidFill>
          </a:ln>
        </p:spPr>
        <p:txBody>
          <a:bodyPr wrap="square" rtlCol="0">
            <a:spAutoFit/>
          </a:bodyPr>
          <a:lstStyle/>
          <a:p>
            <a:r>
              <a:rPr lang="ja-JP" altLang="en-US" sz="1000" dirty="0"/>
              <a:t>鏡のように日光をはね返す板で囲んで光を集めている。光がまっすぐ進むことを考えて、板の角度を変えて光をなべに集めている。こうやって光をたくさん集めれば集めるほどあたたかくなるので、料理をすることができる。</a:t>
            </a:r>
            <a:endParaRPr lang="en-US" altLang="ja-JP" sz="1000" dirty="0"/>
          </a:p>
        </p:txBody>
      </p:sp>
      <p:sp>
        <p:nvSpPr>
          <p:cNvPr id="37" name="テキスト ボックス 36">
            <a:extLst>
              <a:ext uri="{FF2B5EF4-FFF2-40B4-BE49-F238E27FC236}">
                <a16:creationId xmlns:a16="http://schemas.microsoft.com/office/drawing/2014/main" id="{CBB54617-6C4A-B0CA-107B-0AE862948554}"/>
              </a:ext>
            </a:extLst>
          </p:cNvPr>
          <p:cNvSpPr txBox="1"/>
          <p:nvPr/>
        </p:nvSpPr>
        <p:spPr>
          <a:xfrm>
            <a:off x="7510481" y="3963625"/>
            <a:ext cx="2325182"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光を集める鏡の数を変えたときの明るさを調べる際、</a:t>
            </a:r>
            <a:r>
              <a:rPr lang="en-US" altLang="ja-JP" sz="1138" dirty="0">
                <a:latin typeface="HG丸ｺﾞｼｯｸM-PRO" panose="020F0600000000000000" pitchFamily="50" charset="-128"/>
                <a:ea typeface="HG丸ｺﾞｼｯｸM-PRO" panose="020F0600000000000000" pitchFamily="50" charset="-128"/>
              </a:rPr>
              <a:t>ICT</a:t>
            </a:r>
            <a:r>
              <a:rPr lang="ja-JP" altLang="en-US" sz="1138" dirty="0">
                <a:latin typeface="HG丸ｺﾞｼｯｸM-PRO" panose="020F0600000000000000" pitchFamily="50" charset="-128"/>
                <a:ea typeface="HG丸ｺﾞｼｯｸM-PRO" panose="020F0600000000000000" pitchFamily="50" charset="-128"/>
              </a:rPr>
              <a:t>端末で記録して可視化することで、客観的に比較することができるようにする。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9" name="テキスト ボックス 38">
            <a:extLst>
              <a:ext uri="{FF2B5EF4-FFF2-40B4-BE49-F238E27FC236}">
                <a16:creationId xmlns:a16="http://schemas.microsoft.com/office/drawing/2014/main" id="{64CE1C4F-2925-E43B-E7E2-D3C646AF67BD}"/>
              </a:ext>
            </a:extLst>
          </p:cNvPr>
          <p:cNvSpPr txBox="1"/>
          <p:nvPr/>
        </p:nvSpPr>
        <p:spPr>
          <a:xfrm>
            <a:off x="7516294" y="4983464"/>
            <a:ext cx="2325183" cy="792781"/>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伴って変わる２量の関係が分かるような表現の仕方を確認する。</a:t>
            </a:r>
            <a:endParaRPr lang="en-US" altLang="ja-JP" sz="1138" dirty="0">
              <a:latin typeface="HG丸ｺﾞｼｯｸM-PRO" panose="020F0600000000000000" pitchFamily="50" charset="-128"/>
              <a:ea typeface="HG丸ｺﾞｼｯｸM-PRO" panose="020F0600000000000000" pitchFamily="50" charset="-128"/>
            </a:endParaRPr>
          </a:p>
          <a:p>
            <a:pPr algn="just"/>
            <a:r>
              <a:rPr lang="ja-JP" altLang="en-US" sz="1138" dirty="0">
                <a:latin typeface="HG丸ｺﾞｼｯｸM-PRO" panose="020F0600000000000000" pitchFamily="50" charset="-128"/>
                <a:ea typeface="HG丸ｺﾞｼｯｸM-PRO" panose="020F0600000000000000" pitchFamily="50" charset="-128"/>
              </a:rPr>
              <a:t>「〇が～と、□になる。」</a:t>
            </a:r>
            <a:endParaRPr lang="en-US" altLang="ja-JP" sz="1138" dirty="0">
              <a:latin typeface="HG丸ｺﾞｼｯｸM-PRO" panose="020F0600000000000000" pitchFamily="50" charset="-128"/>
              <a:ea typeface="HG丸ｺﾞｼｯｸM-PRO" panose="020F0600000000000000" pitchFamily="50" charset="-128"/>
            </a:endParaRPr>
          </a:p>
          <a:p>
            <a:pPr algn="just"/>
            <a:r>
              <a:rPr lang="ja-JP" altLang="en-US" sz="1138" dirty="0">
                <a:latin typeface="HG丸ｺﾞｼｯｸM-PRO" panose="020F0600000000000000" pitchFamily="50" charset="-128"/>
                <a:ea typeface="HG丸ｺﾞｼｯｸM-PRO" panose="020F0600000000000000" pitchFamily="50" charset="-128"/>
              </a:rPr>
              <a:t>「〇が～ほど、□になる。」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107775" y="4401260"/>
            <a:ext cx="2557492"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ソーラークッカーを作って、水がどのくらい温まるか調べよう。</a:t>
            </a:r>
            <a:endParaRPr lang="en-US" altLang="ja-JP" sz="1000" dirty="0"/>
          </a:p>
        </p:txBody>
      </p:sp>
      <p:sp>
        <p:nvSpPr>
          <p:cNvPr id="44" name="テキスト ボックス 43">
            <a:extLst>
              <a:ext uri="{FF2B5EF4-FFF2-40B4-BE49-F238E27FC236}">
                <a16:creationId xmlns:a16="http://schemas.microsoft.com/office/drawing/2014/main" id="{034C6065-CDAD-1BD6-C26B-1133F31B4847}"/>
              </a:ext>
            </a:extLst>
          </p:cNvPr>
          <p:cNvSpPr txBox="1"/>
          <p:nvPr/>
        </p:nvSpPr>
        <p:spPr>
          <a:xfrm>
            <a:off x="109576" y="3723121"/>
            <a:ext cx="2553890" cy="553998"/>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虫めがねでどのように日光を集めると、より明るく、暖かくなるのだろうか。</a:t>
            </a:r>
            <a:endParaRPr lang="en-US" altLang="ja-JP" sz="1000" dirty="0"/>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516294" y="1549568"/>
            <a:ext cx="2313557"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ソーラークッカーで目玉焼きを焼いている動画を見せ、光の反射の仕方や光の量と温度、明るさの関係などに着目して問題を見いだせるようにする。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25" name="四角形: 角を丸くする 24">
            <a:extLst>
              <a:ext uri="{FF2B5EF4-FFF2-40B4-BE49-F238E27FC236}">
                <a16:creationId xmlns:a16="http://schemas.microsoft.com/office/drawing/2014/main" id="{724C505A-A76E-9973-DB21-B3D4D6237DF9}"/>
              </a:ext>
            </a:extLst>
          </p:cNvPr>
          <p:cNvSpPr/>
          <p:nvPr/>
        </p:nvSpPr>
        <p:spPr>
          <a:xfrm>
            <a:off x="130698" y="1114033"/>
            <a:ext cx="1303101" cy="26388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6" name="テキスト ボックス 25">
            <a:extLst>
              <a:ext uri="{FF2B5EF4-FFF2-40B4-BE49-F238E27FC236}">
                <a16:creationId xmlns:a16="http://schemas.microsoft.com/office/drawing/2014/main" id="{DB99183F-C4B6-5D1F-9645-E091D77D4E6E}"/>
              </a:ext>
            </a:extLst>
          </p:cNvPr>
          <p:cNvSpPr txBox="1"/>
          <p:nvPr/>
        </p:nvSpPr>
        <p:spPr>
          <a:xfrm>
            <a:off x="282359" y="1105317"/>
            <a:ext cx="1135066" cy="292388"/>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sp>
        <p:nvSpPr>
          <p:cNvPr id="29" name="四角形: 角を丸くする 28">
            <a:extLst>
              <a:ext uri="{FF2B5EF4-FFF2-40B4-BE49-F238E27FC236}">
                <a16:creationId xmlns:a16="http://schemas.microsoft.com/office/drawing/2014/main" id="{5455C21E-E0E9-D3A5-8DB0-474E7C98CBCA}"/>
              </a:ext>
            </a:extLst>
          </p:cNvPr>
          <p:cNvSpPr/>
          <p:nvPr/>
        </p:nvSpPr>
        <p:spPr>
          <a:xfrm>
            <a:off x="5527261" y="682946"/>
            <a:ext cx="4246531"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603503" y="653606"/>
            <a:ext cx="3910947"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「量的・関係的な視点」「比較する」　</a:t>
            </a:r>
          </a:p>
        </p:txBody>
      </p:sp>
      <p:sp>
        <p:nvSpPr>
          <p:cNvPr id="12" name="テキスト ボックス 11">
            <a:extLst>
              <a:ext uri="{FF2B5EF4-FFF2-40B4-BE49-F238E27FC236}">
                <a16:creationId xmlns:a16="http://schemas.microsoft.com/office/drawing/2014/main" id="{43530DE2-4E3C-072A-1A1F-E8F4794D2AD0}"/>
              </a:ext>
            </a:extLst>
          </p:cNvPr>
          <p:cNvSpPr txBox="1"/>
          <p:nvPr/>
        </p:nvSpPr>
        <p:spPr>
          <a:xfrm>
            <a:off x="2765504" y="1102132"/>
            <a:ext cx="4676635" cy="542456"/>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・日光は直進し、集めたり反射させたりできること。</a:t>
            </a:r>
            <a:endParaRPr lang="en-US" altLang="ja-JP" sz="975" dirty="0"/>
          </a:p>
          <a:p>
            <a:r>
              <a:rPr lang="ja-JP" altLang="en-US" sz="975" dirty="0"/>
              <a:t>・物に日光を当てると、物の明るさや暖かさが変わること。</a:t>
            </a:r>
            <a:endParaRPr lang="en-US" altLang="ja-JP" sz="975" dirty="0"/>
          </a:p>
        </p:txBody>
      </p:sp>
      <p:grpSp>
        <p:nvGrpSpPr>
          <p:cNvPr id="22" name="グループ化 21">
            <a:extLst>
              <a:ext uri="{FF2B5EF4-FFF2-40B4-BE49-F238E27FC236}">
                <a16:creationId xmlns:a16="http://schemas.microsoft.com/office/drawing/2014/main" id="{8FAF8FD6-9B1A-504A-D340-A82DC88CFC27}"/>
              </a:ext>
            </a:extLst>
          </p:cNvPr>
          <p:cNvGrpSpPr/>
          <p:nvPr/>
        </p:nvGrpSpPr>
        <p:grpSpPr>
          <a:xfrm>
            <a:off x="7663060" y="1077409"/>
            <a:ext cx="2132009" cy="442557"/>
            <a:chOff x="9314025" y="508158"/>
            <a:chExt cx="2624010" cy="544685"/>
          </a:xfrm>
        </p:grpSpPr>
        <p:sp>
          <p:nvSpPr>
            <p:cNvPr id="27" name="四角形: 角を丸くする 26">
              <a:extLst>
                <a:ext uri="{FF2B5EF4-FFF2-40B4-BE49-F238E27FC236}">
                  <a16:creationId xmlns:a16="http://schemas.microsoft.com/office/drawing/2014/main" id="{D6F7CB7D-79D3-77E0-7DFA-6C50034E59BD}"/>
                </a:ext>
              </a:extLst>
            </p:cNvPr>
            <p:cNvSpPr/>
            <p:nvPr/>
          </p:nvSpPr>
          <p:spPr>
            <a:xfrm>
              <a:off x="9345562" y="549190"/>
              <a:ext cx="2592473" cy="455018"/>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4" name="テキスト ボックス 33">
              <a:extLst>
                <a:ext uri="{FF2B5EF4-FFF2-40B4-BE49-F238E27FC236}">
                  <a16:creationId xmlns:a16="http://schemas.microsoft.com/office/drawing/2014/main" id="{1268DAFC-7683-08F4-849A-4F1CD00F4DA6}"/>
                </a:ext>
              </a:extLst>
            </p:cNvPr>
            <p:cNvSpPr txBox="1"/>
            <p:nvPr/>
          </p:nvSpPr>
          <p:spPr>
            <a:xfrm>
              <a:off x="9314025" y="508158"/>
              <a:ext cx="2554339" cy="544685"/>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　「見方・考え方」を豊かにする</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ポイントの例</a:t>
              </a:r>
            </a:p>
          </p:txBody>
        </p:sp>
      </p:grpSp>
      <p:grpSp>
        <p:nvGrpSpPr>
          <p:cNvPr id="35" name="グループ化 34">
            <a:extLst>
              <a:ext uri="{FF2B5EF4-FFF2-40B4-BE49-F238E27FC236}">
                <a16:creationId xmlns:a16="http://schemas.microsoft.com/office/drawing/2014/main" id="{6B9E4AF2-5F8F-415F-97D2-92B68671046A}"/>
              </a:ext>
            </a:extLst>
          </p:cNvPr>
          <p:cNvGrpSpPr/>
          <p:nvPr/>
        </p:nvGrpSpPr>
        <p:grpSpPr>
          <a:xfrm>
            <a:off x="3174160" y="1994275"/>
            <a:ext cx="1103239" cy="991794"/>
            <a:chOff x="0" y="0"/>
            <a:chExt cx="1988820" cy="1432560"/>
          </a:xfrm>
        </p:grpSpPr>
        <p:pic>
          <p:nvPicPr>
            <p:cNvPr id="38" name="図 37">
              <a:extLst>
                <a:ext uri="{FF2B5EF4-FFF2-40B4-BE49-F238E27FC236}">
                  <a16:creationId xmlns:a16="http://schemas.microsoft.com/office/drawing/2014/main" id="{A1677FA8-6287-C79A-DFA4-686B21ED7DB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988820" cy="1432560"/>
            </a:xfrm>
            <a:prstGeom prst="rect">
              <a:avLst/>
            </a:prstGeom>
            <a:noFill/>
            <a:ln>
              <a:noFill/>
            </a:ln>
          </p:spPr>
        </p:pic>
        <p:sp>
          <p:nvSpPr>
            <p:cNvPr id="42" name="四角形: 角を丸くする 41">
              <a:extLst>
                <a:ext uri="{FF2B5EF4-FFF2-40B4-BE49-F238E27FC236}">
                  <a16:creationId xmlns:a16="http://schemas.microsoft.com/office/drawing/2014/main" id="{58505400-1094-8954-1D85-DE5F5CDFA2EF}"/>
                </a:ext>
              </a:extLst>
            </p:cNvPr>
            <p:cNvSpPr/>
            <p:nvPr/>
          </p:nvSpPr>
          <p:spPr>
            <a:xfrm>
              <a:off x="243840" y="274320"/>
              <a:ext cx="601980" cy="723900"/>
            </a:xfrm>
            <a:prstGeom prst="roundRect">
              <a:avLst/>
            </a:prstGeom>
            <a:solidFill>
              <a:srgbClr val="FFFF99">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43" name="四角形: 角を丸くする 42">
              <a:extLst>
                <a:ext uri="{FF2B5EF4-FFF2-40B4-BE49-F238E27FC236}">
                  <a16:creationId xmlns:a16="http://schemas.microsoft.com/office/drawing/2014/main" id="{5FF38EA6-5507-144A-A48C-6DE47BAF85C5}"/>
                </a:ext>
              </a:extLst>
            </p:cNvPr>
            <p:cNvSpPr/>
            <p:nvPr/>
          </p:nvSpPr>
          <p:spPr>
            <a:xfrm>
              <a:off x="342900" y="411480"/>
              <a:ext cx="601980" cy="723900"/>
            </a:xfrm>
            <a:prstGeom prst="roundRect">
              <a:avLst/>
            </a:prstGeom>
            <a:solidFill>
              <a:srgbClr val="FFFF99">
                <a:alpha val="50000"/>
              </a:srgbClr>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45" name="四角形: 角を丸くする 44">
              <a:extLst>
                <a:ext uri="{FF2B5EF4-FFF2-40B4-BE49-F238E27FC236}">
                  <a16:creationId xmlns:a16="http://schemas.microsoft.com/office/drawing/2014/main" id="{AA850671-7B15-A520-CC6F-248599DE3B78}"/>
                </a:ext>
              </a:extLst>
            </p:cNvPr>
            <p:cNvSpPr/>
            <p:nvPr/>
          </p:nvSpPr>
          <p:spPr>
            <a:xfrm>
              <a:off x="1112520" y="411480"/>
              <a:ext cx="601980" cy="723900"/>
            </a:xfrm>
            <a:prstGeom prst="roundRect">
              <a:avLst/>
            </a:prstGeom>
            <a:solidFill>
              <a:srgbClr val="FFFF99">
                <a:alpha val="50000"/>
              </a:srgbClr>
            </a:solidFill>
            <a:ln w="12700" cap="flat" cmpd="sng" algn="ctr">
              <a:no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pic>
        <p:nvPicPr>
          <p:cNvPr id="47" name="図 46">
            <a:extLst>
              <a:ext uri="{FF2B5EF4-FFF2-40B4-BE49-F238E27FC236}">
                <a16:creationId xmlns:a16="http://schemas.microsoft.com/office/drawing/2014/main" id="{BD53FA2C-B016-6A6B-1AA0-810BCD66B7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9230" y="2009490"/>
            <a:ext cx="433206" cy="438656"/>
          </a:xfrm>
          <a:prstGeom prst="rect">
            <a:avLst/>
          </a:prstGeom>
        </p:spPr>
      </p:pic>
      <p:sp>
        <p:nvSpPr>
          <p:cNvPr id="50" name="フローチャート: 定義済み処理 49">
            <a:extLst>
              <a:ext uri="{FF2B5EF4-FFF2-40B4-BE49-F238E27FC236}">
                <a16:creationId xmlns:a16="http://schemas.microsoft.com/office/drawing/2014/main" id="{5AF537C6-6828-C521-396F-5B3DFFD65D87}"/>
              </a:ext>
            </a:extLst>
          </p:cNvPr>
          <p:cNvSpPr/>
          <p:nvPr/>
        </p:nvSpPr>
        <p:spPr>
          <a:xfrm>
            <a:off x="2935524" y="2696904"/>
            <a:ext cx="284798" cy="402431"/>
          </a:xfrm>
          <a:prstGeom prst="flowChartPredefinedProcess">
            <a:avLst/>
          </a:prstGeom>
          <a:solidFill>
            <a:schemeClr val="accent5">
              <a:lumMod val="60000"/>
              <a:lumOff val="40000"/>
            </a:schemeClr>
          </a:solidFill>
          <a:ln w="19050">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pic>
        <p:nvPicPr>
          <p:cNvPr id="51" name="図 50">
            <a:extLst>
              <a:ext uri="{FF2B5EF4-FFF2-40B4-BE49-F238E27FC236}">
                <a16:creationId xmlns:a16="http://schemas.microsoft.com/office/drawing/2014/main" id="{3645F25D-673B-0785-60FF-551128480B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8083" y="2253120"/>
            <a:ext cx="535463" cy="535463"/>
          </a:xfrm>
          <a:prstGeom prst="rect">
            <a:avLst/>
          </a:prstGeom>
        </p:spPr>
      </p:pic>
      <p:sp>
        <p:nvSpPr>
          <p:cNvPr id="52" name="吹き出し: 角を丸めた四角形 51">
            <a:extLst>
              <a:ext uri="{FF2B5EF4-FFF2-40B4-BE49-F238E27FC236}">
                <a16:creationId xmlns:a16="http://schemas.microsoft.com/office/drawing/2014/main" id="{35799F45-AC33-1CC2-A278-BB52C2A8F431}"/>
              </a:ext>
            </a:extLst>
          </p:cNvPr>
          <p:cNvSpPr/>
          <p:nvPr/>
        </p:nvSpPr>
        <p:spPr>
          <a:xfrm>
            <a:off x="4882790" y="2374940"/>
            <a:ext cx="2483713" cy="408521"/>
          </a:xfrm>
          <a:prstGeom prst="wedgeRoundRectCallout">
            <a:avLst>
              <a:gd name="adj1" fmla="val -54638"/>
              <a:gd name="adj2" fmla="val 27724"/>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自分の光だけのときよりも、友達の光と重ねたときの方がまぶしく感じたな。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53" name="吹き出し: 角を丸めた四角形 52">
            <a:extLst>
              <a:ext uri="{FF2B5EF4-FFF2-40B4-BE49-F238E27FC236}">
                <a16:creationId xmlns:a16="http://schemas.microsoft.com/office/drawing/2014/main" id="{37310ACD-0D97-5808-322B-C921D22FA235}"/>
              </a:ext>
            </a:extLst>
          </p:cNvPr>
          <p:cNvSpPr/>
          <p:nvPr/>
        </p:nvSpPr>
        <p:spPr>
          <a:xfrm>
            <a:off x="4890988" y="2890032"/>
            <a:ext cx="2483713" cy="510068"/>
          </a:xfrm>
          <a:prstGeom prst="wedgeRoundRectCallout">
            <a:avLst>
              <a:gd name="adj1" fmla="val -54083"/>
              <a:gd name="adj2" fmla="val -412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日なたと日かげの関係のように、光がたくさん当たった方が、暖かくなると思う。　　</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54" name="図 53">
            <a:extLst>
              <a:ext uri="{FF2B5EF4-FFF2-40B4-BE49-F238E27FC236}">
                <a16:creationId xmlns:a16="http://schemas.microsoft.com/office/drawing/2014/main" id="{A5AE0133-0299-426A-4BB0-7E365D0A19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5879" y="2831114"/>
            <a:ext cx="510068" cy="510068"/>
          </a:xfrm>
          <a:prstGeom prst="rect">
            <a:avLst/>
          </a:prstGeom>
        </p:spPr>
      </p:pic>
      <p:sp>
        <p:nvSpPr>
          <p:cNvPr id="55" name="テキスト ボックス 54">
            <a:extLst>
              <a:ext uri="{FF2B5EF4-FFF2-40B4-BE49-F238E27FC236}">
                <a16:creationId xmlns:a16="http://schemas.microsoft.com/office/drawing/2014/main" id="{B7804353-9E8B-8973-C05F-14405B65E7AF}"/>
              </a:ext>
            </a:extLst>
          </p:cNvPr>
          <p:cNvSpPr txBox="1"/>
          <p:nvPr/>
        </p:nvSpPr>
        <p:spPr>
          <a:xfrm>
            <a:off x="4164339" y="1998697"/>
            <a:ext cx="3454712"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比較して</a:t>
            </a:r>
            <a:r>
              <a:rPr lang="ja-JP" altLang="en-US" sz="1200" dirty="0">
                <a:latin typeface="BIZ UDPゴシック" panose="020B0400000000000000" pitchFamily="50" charset="-128"/>
                <a:ea typeface="BIZ UDPゴシック" panose="020B04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共通点や差異点から問題を見いだす</a:t>
            </a:r>
          </a:p>
        </p:txBody>
      </p:sp>
      <p:sp>
        <p:nvSpPr>
          <p:cNvPr id="57" name="テキスト ボックス 56">
            <a:extLst>
              <a:ext uri="{FF2B5EF4-FFF2-40B4-BE49-F238E27FC236}">
                <a16:creationId xmlns:a16="http://schemas.microsoft.com/office/drawing/2014/main" id="{DC0D517E-CD37-91FE-E2C5-E87F58723812}"/>
              </a:ext>
            </a:extLst>
          </p:cNvPr>
          <p:cNvSpPr txBox="1"/>
          <p:nvPr/>
        </p:nvSpPr>
        <p:spPr>
          <a:xfrm>
            <a:off x="3334268" y="3425256"/>
            <a:ext cx="4002860"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で予想を立て、実験方法を考える</a:t>
            </a:r>
          </a:p>
        </p:txBody>
      </p:sp>
      <p:pic>
        <p:nvPicPr>
          <p:cNvPr id="67" name="図 66">
            <a:extLst>
              <a:ext uri="{FF2B5EF4-FFF2-40B4-BE49-F238E27FC236}">
                <a16:creationId xmlns:a16="http://schemas.microsoft.com/office/drawing/2014/main" id="{4BE3AEE3-B2F0-C564-FA31-3D3DFD8795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9734" y="3622742"/>
            <a:ext cx="570462" cy="571465"/>
          </a:xfrm>
          <a:prstGeom prst="rect">
            <a:avLst/>
          </a:prstGeom>
        </p:spPr>
      </p:pic>
      <p:sp>
        <p:nvSpPr>
          <p:cNvPr id="66" name="吹き出し: 角を丸めた四角形 65">
            <a:extLst>
              <a:ext uri="{FF2B5EF4-FFF2-40B4-BE49-F238E27FC236}">
                <a16:creationId xmlns:a16="http://schemas.microsoft.com/office/drawing/2014/main" id="{D7DD55C4-2738-61E3-CED2-AB956205906E}"/>
              </a:ext>
            </a:extLst>
          </p:cNvPr>
          <p:cNvSpPr/>
          <p:nvPr/>
        </p:nvSpPr>
        <p:spPr>
          <a:xfrm>
            <a:off x="3476388" y="3744278"/>
            <a:ext cx="3542977" cy="374252"/>
          </a:xfrm>
          <a:prstGeom prst="wedgeRoundRectCallout">
            <a:avLst>
              <a:gd name="adj1" fmla="val -53664"/>
              <a:gd name="adj2" fmla="val 22247"/>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光を当てたところをさわると、暖かかった。当てていないところと、どのくらい温度がちがうのだろう。　　　</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68" name="図 67">
            <a:extLst>
              <a:ext uri="{FF2B5EF4-FFF2-40B4-BE49-F238E27FC236}">
                <a16:creationId xmlns:a16="http://schemas.microsoft.com/office/drawing/2014/main" id="{15FCBA8A-1D33-3AD1-C328-264938C619C8}"/>
              </a:ext>
            </a:extLst>
          </p:cNvPr>
          <p:cNvPicPr>
            <a:picLocks noChangeAspect="1"/>
          </p:cNvPicPr>
          <p:nvPr/>
        </p:nvPicPr>
        <p:blipFill rotWithShape="1">
          <a:blip r:embed="rId7">
            <a:extLst>
              <a:ext uri="{28A0092B-C50C-407E-A947-70E740481C1C}">
                <a14:useLocalDpi xmlns:a14="http://schemas.microsoft.com/office/drawing/2010/main" val="0"/>
              </a:ext>
            </a:extLst>
          </a:blip>
          <a:srcRect b="16794"/>
          <a:stretch/>
        </p:blipFill>
        <p:spPr>
          <a:xfrm>
            <a:off x="2714178" y="5077471"/>
            <a:ext cx="711513" cy="698774"/>
          </a:xfrm>
          <a:prstGeom prst="rect">
            <a:avLst/>
          </a:prstGeom>
        </p:spPr>
      </p:pic>
      <p:sp>
        <p:nvSpPr>
          <p:cNvPr id="69" name="吹き出し: 角を丸めた四角形 68">
            <a:extLst>
              <a:ext uri="{FF2B5EF4-FFF2-40B4-BE49-F238E27FC236}">
                <a16:creationId xmlns:a16="http://schemas.microsoft.com/office/drawing/2014/main" id="{A5AEE3EA-FC76-427C-F3E0-6A34B625F2F8}"/>
              </a:ext>
            </a:extLst>
          </p:cNvPr>
          <p:cNvSpPr/>
          <p:nvPr/>
        </p:nvSpPr>
        <p:spPr>
          <a:xfrm>
            <a:off x="3520318" y="5307666"/>
            <a:ext cx="3455115" cy="570845"/>
          </a:xfrm>
          <a:prstGeom prst="wedgeRoundRectCallout">
            <a:avLst>
              <a:gd name="adj1" fmla="val -54106"/>
              <a:gd name="adj2" fmla="val -19827"/>
              <a:gd name="adj3" fmla="val 16667"/>
            </a:avLst>
          </a:prstGeom>
          <a:ln w="19050"/>
        </p:spPr>
        <p:style>
          <a:lnRef idx="2">
            <a:schemeClr val="accent4"/>
          </a:lnRef>
          <a:fillRef idx="1">
            <a:schemeClr val="lt1"/>
          </a:fillRef>
          <a:effectRef idx="0">
            <a:schemeClr val="accent4"/>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日光を集める鏡の枚数を変えたときの、明るさや暖かさを比べられるように、ずらして光を当てよう。</a:t>
            </a:r>
            <a:endParaRPr lang="en-US" altLang="ja-JP" sz="10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a:t>
            </a:r>
            <a:r>
              <a:rPr lang="ja-JP" altLang="en-US" sz="1200" dirty="0">
                <a:latin typeface="HGP創英角ｺﾞｼｯｸUB" panose="020B0900000000000000" pitchFamily="50" charset="-128"/>
                <a:ea typeface="HGP創英角ｺﾞｼｯｸUB" panose="020B0900000000000000" pitchFamily="50" charset="-128"/>
              </a:rPr>
              <a:t>鏡１枚の光と鏡２枚の光を比較する</a:t>
            </a:r>
            <a:endParaRPr lang="en-US" altLang="ja-JP" sz="1000" dirty="0">
              <a:latin typeface="HGP創英角ｺﾞｼｯｸUB" panose="020B0900000000000000" pitchFamily="50" charset="-128"/>
              <a:ea typeface="HGP創英角ｺﾞｼｯｸUB" panose="020B0900000000000000" pitchFamily="50" charset="-128"/>
            </a:endParaRPr>
          </a:p>
        </p:txBody>
      </p:sp>
      <p:sp>
        <p:nvSpPr>
          <p:cNvPr id="71" name="テキスト ボックス 70">
            <a:extLst>
              <a:ext uri="{FF2B5EF4-FFF2-40B4-BE49-F238E27FC236}">
                <a16:creationId xmlns:a16="http://schemas.microsoft.com/office/drawing/2014/main" id="{7D0D8D2E-91EE-F6BE-A17D-2026FCCEADEB}"/>
              </a:ext>
            </a:extLst>
          </p:cNvPr>
          <p:cNvSpPr txBox="1"/>
          <p:nvPr/>
        </p:nvSpPr>
        <p:spPr>
          <a:xfrm>
            <a:off x="2794181" y="5865135"/>
            <a:ext cx="2868072"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で考察する</a:t>
            </a:r>
          </a:p>
        </p:txBody>
      </p:sp>
      <p:sp>
        <p:nvSpPr>
          <p:cNvPr id="72" name="正方形/長方形 71">
            <a:extLst>
              <a:ext uri="{FF2B5EF4-FFF2-40B4-BE49-F238E27FC236}">
                <a16:creationId xmlns:a16="http://schemas.microsoft.com/office/drawing/2014/main" id="{BB91C739-1E71-D2BE-5899-0F203CD71012}"/>
              </a:ext>
            </a:extLst>
          </p:cNvPr>
          <p:cNvSpPr/>
          <p:nvPr/>
        </p:nvSpPr>
        <p:spPr>
          <a:xfrm>
            <a:off x="3574771" y="6144207"/>
            <a:ext cx="3794169" cy="570845"/>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050" dirty="0">
                <a:latin typeface="HG丸ｺﾞｼｯｸM-PRO" panose="020F0600000000000000" pitchFamily="50" charset="-128"/>
                <a:ea typeface="HG丸ｺﾞｼｯｸM-PRO" panose="020F0600000000000000" pitchFamily="50" charset="-128"/>
              </a:rPr>
              <a:t>鏡を増やして日光を集めると</a:t>
            </a:r>
            <a:endParaRPr lang="en-US" altLang="ja-JP" sz="105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・鏡の数が多いほど、当てたところは明るくなる。</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・鏡の数が多いほど、当てたところは暖かくなる。</a:t>
            </a:r>
          </a:p>
        </p:txBody>
      </p:sp>
      <p:grpSp>
        <p:nvGrpSpPr>
          <p:cNvPr id="11" name="グループ化 10">
            <a:extLst>
              <a:ext uri="{FF2B5EF4-FFF2-40B4-BE49-F238E27FC236}">
                <a16:creationId xmlns:a16="http://schemas.microsoft.com/office/drawing/2014/main" id="{E91DAF56-17BA-7C3C-8BBC-F70CAEEC5833}"/>
              </a:ext>
            </a:extLst>
          </p:cNvPr>
          <p:cNvGrpSpPr/>
          <p:nvPr/>
        </p:nvGrpSpPr>
        <p:grpSpPr>
          <a:xfrm>
            <a:off x="2794181" y="1703255"/>
            <a:ext cx="3478012" cy="298265"/>
            <a:chOff x="2828683" y="1873601"/>
            <a:chExt cx="3478012" cy="298265"/>
          </a:xfrm>
        </p:grpSpPr>
        <p:sp>
          <p:nvSpPr>
            <p:cNvPr id="15" name="四角形: 角を丸くする 14">
              <a:extLst>
                <a:ext uri="{FF2B5EF4-FFF2-40B4-BE49-F238E27FC236}">
                  <a16:creationId xmlns:a16="http://schemas.microsoft.com/office/drawing/2014/main" id="{74DF8CA1-C812-2C81-552E-870DFBD9C8AC}"/>
                </a:ext>
              </a:extLst>
            </p:cNvPr>
            <p:cNvSpPr/>
            <p:nvPr/>
          </p:nvSpPr>
          <p:spPr>
            <a:xfrm>
              <a:off x="2828683" y="1876816"/>
              <a:ext cx="3383858" cy="29505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6" name="テキスト ボックス 15">
              <a:extLst>
                <a:ext uri="{FF2B5EF4-FFF2-40B4-BE49-F238E27FC236}">
                  <a16:creationId xmlns:a16="http://schemas.microsoft.com/office/drawing/2014/main" id="{492BE2B7-A243-74A5-46B4-D0034F29DCE6}"/>
                </a:ext>
              </a:extLst>
            </p:cNvPr>
            <p:cNvSpPr txBox="1"/>
            <p:nvPr/>
          </p:nvSpPr>
          <p:spPr>
            <a:xfrm>
              <a:off x="2837925" y="1873601"/>
              <a:ext cx="3468770" cy="292388"/>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児童が「見方・考え方」を働かせている姿の例</a:t>
              </a:r>
            </a:p>
          </p:txBody>
        </p:sp>
      </p:grpSp>
      <p:grpSp>
        <p:nvGrpSpPr>
          <p:cNvPr id="64" name="グループ化 63">
            <a:extLst>
              <a:ext uri="{FF2B5EF4-FFF2-40B4-BE49-F238E27FC236}">
                <a16:creationId xmlns:a16="http://schemas.microsoft.com/office/drawing/2014/main" id="{7187E00F-2DD5-EA66-14DF-3E576BAB9D29}"/>
              </a:ext>
            </a:extLst>
          </p:cNvPr>
          <p:cNvGrpSpPr/>
          <p:nvPr/>
        </p:nvGrpSpPr>
        <p:grpSpPr>
          <a:xfrm>
            <a:off x="3931420" y="4180073"/>
            <a:ext cx="3455115" cy="1066253"/>
            <a:chOff x="4810804" y="4275046"/>
            <a:chExt cx="3931440" cy="1136308"/>
          </a:xfrm>
        </p:grpSpPr>
        <p:sp>
          <p:nvSpPr>
            <p:cNvPr id="58" name="正方形/長方形 57">
              <a:extLst>
                <a:ext uri="{FF2B5EF4-FFF2-40B4-BE49-F238E27FC236}">
                  <a16:creationId xmlns:a16="http://schemas.microsoft.com/office/drawing/2014/main" id="{45C0919B-A7BF-5FDF-2B4B-4FA32FB77BED}"/>
                </a:ext>
              </a:extLst>
            </p:cNvPr>
            <p:cNvSpPr/>
            <p:nvPr/>
          </p:nvSpPr>
          <p:spPr>
            <a:xfrm>
              <a:off x="4810804" y="4275046"/>
              <a:ext cx="3931440" cy="1136308"/>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t"/>
            <a:lstStyle/>
            <a:p>
              <a:r>
                <a:rPr lang="ja-JP" altLang="en-US" sz="1200" dirty="0">
                  <a:latin typeface="HG丸ｺﾞｼｯｸM-PRO" panose="020F0600000000000000" pitchFamily="50" charset="-128"/>
                  <a:ea typeface="HG丸ｺﾞｼｯｸM-PRO" panose="020F0600000000000000" pitchFamily="50" charset="-128"/>
                </a:rPr>
                <a:t>「日光が当たるほど、暖かくなるだろう」</a:t>
              </a:r>
              <a:endParaRPr lang="en-US" altLang="ja-JP" sz="1200" dirty="0">
                <a:latin typeface="HG丸ｺﾞｼｯｸM-PRO" panose="020F0600000000000000" pitchFamily="50" charset="-128"/>
                <a:ea typeface="HG丸ｺﾞｼｯｸM-PRO" panose="020F0600000000000000" pitchFamily="50" charset="-128"/>
              </a:endParaRPr>
            </a:p>
            <a:p>
              <a:endParaRPr lang="en-US" altLang="ja-JP" sz="1200" dirty="0">
                <a:latin typeface="HG丸ｺﾞｼｯｸM-PRO" panose="020F0600000000000000" pitchFamily="50" charset="-128"/>
                <a:ea typeface="HG丸ｺﾞｼｯｸM-PRO" panose="020F0600000000000000" pitchFamily="50" charset="-128"/>
              </a:endParaRPr>
            </a:p>
            <a:p>
              <a:endParaRPr lang="en-US" altLang="ja-JP" sz="1200" dirty="0">
                <a:latin typeface="HG丸ｺﾞｼｯｸM-PRO" panose="020F0600000000000000" pitchFamily="50" charset="-128"/>
                <a:ea typeface="HG丸ｺﾞｼｯｸM-PRO" panose="020F0600000000000000" pitchFamily="50" charset="-128"/>
              </a:endParaRPr>
            </a:p>
            <a:p>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量として捉え、数値で表す</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60" name="正方形/長方形 59">
              <a:extLst>
                <a:ext uri="{FF2B5EF4-FFF2-40B4-BE49-F238E27FC236}">
                  <a16:creationId xmlns:a16="http://schemas.microsoft.com/office/drawing/2014/main" id="{265520B7-4F96-05AD-0AE8-7353C8371B18}"/>
                </a:ext>
              </a:extLst>
            </p:cNvPr>
            <p:cNvSpPr/>
            <p:nvPr/>
          </p:nvSpPr>
          <p:spPr>
            <a:xfrm>
              <a:off x="5016495" y="4707320"/>
              <a:ext cx="1775948" cy="373820"/>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200" dirty="0">
                  <a:latin typeface="HG丸ｺﾞｼｯｸM-PRO" panose="020F0600000000000000" pitchFamily="50" charset="-128"/>
                  <a:ea typeface="HG丸ｺﾞｼｯｸM-PRO" panose="020F0600000000000000" pitchFamily="50" charset="-128"/>
                </a:rPr>
                <a:t>日光の量→</a:t>
              </a:r>
              <a:r>
                <a:rPr lang="ja-JP" altLang="en-US" sz="1200" b="1" dirty="0">
                  <a:latin typeface="HG丸ｺﾞｼｯｸM-PRO" panose="020F0600000000000000" pitchFamily="50" charset="-128"/>
                  <a:ea typeface="HG丸ｺﾞｼｯｸM-PRO" panose="020F0600000000000000" pitchFamily="50" charset="-128"/>
                </a:rPr>
                <a:t>鏡の数</a:t>
              </a:r>
              <a:endParaRPr lang="en-US" altLang="ja-JP" sz="1200" b="1" dirty="0">
                <a:latin typeface="HG丸ｺﾞｼｯｸM-PRO" panose="020F0600000000000000" pitchFamily="50" charset="-128"/>
                <a:ea typeface="HG丸ｺﾞｼｯｸM-PRO" panose="020F0600000000000000" pitchFamily="50" charset="-128"/>
              </a:endParaRPr>
            </a:p>
          </p:txBody>
        </p:sp>
        <p:sp>
          <p:nvSpPr>
            <p:cNvPr id="61" name="正方形/長方形 60">
              <a:extLst>
                <a:ext uri="{FF2B5EF4-FFF2-40B4-BE49-F238E27FC236}">
                  <a16:creationId xmlns:a16="http://schemas.microsoft.com/office/drawing/2014/main" id="{6BB20F5E-A5A2-F04C-DF19-A7F660E57B88}"/>
                </a:ext>
              </a:extLst>
            </p:cNvPr>
            <p:cNvSpPr/>
            <p:nvPr/>
          </p:nvSpPr>
          <p:spPr>
            <a:xfrm>
              <a:off x="6871942" y="4705397"/>
              <a:ext cx="1768334" cy="381817"/>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200" dirty="0">
                  <a:latin typeface="HG丸ｺﾞｼｯｸM-PRO" panose="020F0600000000000000" pitchFamily="50" charset="-128"/>
                  <a:ea typeface="HG丸ｺﾞｼｯｸM-PRO" panose="020F0600000000000000" pitchFamily="50" charset="-128"/>
                </a:rPr>
                <a:t>暖かさ→</a:t>
              </a:r>
              <a:r>
                <a:rPr lang="ja-JP" altLang="en-US" sz="1200" b="1" dirty="0">
                  <a:latin typeface="HG丸ｺﾞｼｯｸM-PRO" panose="020F0600000000000000" pitchFamily="50" charset="-128"/>
                  <a:ea typeface="HG丸ｺﾞｼｯｸM-PRO" panose="020F0600000000000000" pitchFamily="50" charset="-128"/>
                </a:rPr>
                <a:t>温度</a:t>
              </a:r>
              <a:endParaRPr lang="en-US" altLang="ja-JP" sz="1200" b="1" dirty="0">
                <a:latin typeface="HG丸ｺﾞｼｯｸM-PRO" panose="020F0600000000000000" pitchFamily="50" charset="-128"/>
                <a:ea typeface="HG丸ｺﾞｼｯｸM-PRO" panose="020F0600000000000000" pitchFamily="50" charset="-128"/>
              </a:endParaRPr>
            </a:p>
          </p:txBody>
        </p:sp>
        <p:sp>
          <p:nvSpPr>
            <p:cNvPr id="62" name="矢印: 下 61">
              <a:extLst>
                <a:ext uri="{FF2B5EF4-FFF2-40B4-BE49-F238E27FC236}">
                  <a16:creationId xmlns:a16="http://schemas.microsoft.com/office/drawing/2014/main" id="{8F5D3941-CE7C-EFC2-D153-F76983C61B1E}"/>
                </a:ext>
              </a:extLst>
            </p:cNvPr>
            <p:cNvSpPr/>
            <p:nvPr/>
          </p:nvSpPr>
          <p:spPr>
            <a:xfrm>
              <a:off x="5626168" y="4552244"/>
              <a:ext cx="296365" cy="221928"/>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ja-JP" altLang="en-US" sz="1600" dirty="0"/>
            </a:p>
          </p:txBody>
        </p:sp>
        <p:sp>
          <p:nvSpPr>
            <p:cNvPr id="63" name="矢印: 下 62">
              <a:extLst>
                <a:ext uri="{FF2B5EF4-FFF2-40B4-BE49-F238E27FC236}">
                  <a16:creationId xmlns:a16="http://schemas.microsoft.com/office/drawing/2014/main" id="{CC05F639-A5C2-03B5-44B5-5D06993302A8}"/>
                </a:ext>
              </a:extLst>
            </p:cNvPr>
            <p:cNvSpPr/>
            <p:nvPr/>
          </p:nvSpPr>
          <p:spPr>
            <a:xfrm>
              <a:off x="7524709" y="4544396"/>
              <a:ext cx="296365" cy="221928"/>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ja-JP" altLang="en-US" sz="1600" dirty="0"/>
            </a:p>
          </p:txBody>
        </p:sp>
      </p:grpSp>
      <p:sp>
        <p:nvSpPr>
          <p:cNvPr id="17" name="テキスト ボックス 16">
            <a:extLst>
              <a:ext uri="{FF2B5EF4-FFF2-40B4-BE49-F238E27FC236}">
                <a16:creationId xmlns:a16="http://schemas.microsoft.com/office/drawing/2014/main" id="{FF7CB286-F9FB-909D-663D-58EC2462DC31}"/>
              </a:ext>
            </a:extLst>
          </p:cNvPr>
          <p:cNvSpPr txBox="1"/>
          <p:nvPr/>
        </p:nvSpPr>
        <p:spPr>
          <a:xfrm>
            <a:off x="7489553" y="5863271"/>
            <a:ext cx="2305516" cy="267446"/>
          </a:xfrm>
          <a:prstGeom prst="rect">
            <a:avLst/>
          </a:prstGeom>
          <a:noFill/>
        </p:spPr>
        <p:txBody>
          <a:bodyPr wrap="square" rtlCol="0">
            <a:spAutoFit/>
          </a:bodyPr>
          <a:lstStyle/>
          <a:p>
            <a:r>
              <a:rPr lang="ja-JP" altLang="en-US" sz="1140" dirty="0">
                <a:latin typeface="BIZ UDPゴシック" panose="020B0400000000000000" pitchFamily="50" charset="-128"/>
                <a:ea typeface="BIZ UDPゴシック" panose="020B0400000000000000" pitchFamily="50" charset="-128"/>
              </a:rPr>
              <a:t>→中１「光と音」</a:t>
            </a:r>
            <a:endParaRPr lang="en-US" altLang="ja-JP" sz="1140"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90CE1F52-BB04-8EAB-2DB5-3E9B36DB6F17}"/>
              </a:ext>
            </a:extLst>
          </p:cNvPr>
          <p:cNvSpPr txBox="1"/>
          <p:nvPr/>
        </p:nvSpPr>
        <p:spPr>
          <a:xfrm>
            <a:off x="9502800" y="6474037"/>
            <a:ext cx="412955"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５</a:t>
            </a:r>
          </a:p>
        </p:txBody>
      </p:sp>
    </p:spTree>
    <p:extLst>
      <p:ext uri="{BB962C8B-B14F-4D97-AF65-F5344CB8AC3E}">
        <p14:creationId xmlns:p14="http://schemas.microsoft.com/office/powerpoint/2010/main" val="2525390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635FE678-1A17-1E66-40BF-C7C8E1519966}"/>
              </a:ext>
            </a:extLst>
          </p:cNvPr>
          <p:cNvSpPr/>
          <p:nvPr/>
        </p:nvSpPr>
        <p:spPr>
          <a:xfrm>
            <a:off x="8313" y="693352"/>
            <a:ext cx="9906000" cy="6206462"/>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276678" y="1848877"/>
            <a:ext cx="216381" cy="2497521"/>
          </a:xfrm>
          <a:prstGeom prst="downArrow">
            <a:avLst>
              <a:gd name="adj1" fmla="val 50000"/>
              <a:gd name="adj2" fmla="val 7023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37542" y="1709359"/>
            <a:ext cx="4782093" cy="5030169"/>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48989" y="1484990"/>
            <a:ext cx="2645521" cy="553998"/>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身近な物で楽器を作り、</a:t>
            </a:r>
            <a:endParaRPr lang="en-US" altLang="ja-JP" sz="1000" dirty="0">
              <a:latin typeface="HG創英角ｺﾞｼｯｸUB" panose="020B0909000000000000" pitchFamily="49" charset="-128"/>
              <a:ea typeface="HG創英角ｺﾞｼｯｸUB" panose="020B0909000000000000" pitchFamily="49" charset="-128"/>
            </a:endParaRPr>
          </a:p>
          <a:p>
            <a:r>
              <a:rPr lang="ja-JP" altLang="en-US" sz="1000" dirty="0">
                <a:latin typeface="HG創英角ｺﾞｼｯｸUB" panose="020B0909000000000000" pitchFamily="49" charset="-128"/>
                <a:ea typeface="HG創英角ｺﾞｼｯｸUB" panose="020B0909000000000000" pitchFamily="49" charset="-128"/>
              </a:rPr>
              <a:t>　強弱やリズムを付けて演奏するには　</a:t>
            </a:r>
            <a:endParaRPr lang="en-US" altLang="ja-JP" sz="1000" dirty="0">
              <a:latin typeface="HG創英角ｺﾞｼｯｸUB" panose="020B0909000000000000" pitchFamily="49" charset="-128"/>
              <a:ea typeface="HG創英角ｺﾞｼｯｸUB" panose="020B0909000000000000" pitchFamily="49" charset="-128"/>
            </a:endParaRPr>
          </a:p>
          <a:p>
            <a:r>
              <a:rPr lang="ja-JP" altLang="en-US" sz="1000" dirty="0">
                <a:latin typeface="HG創英角ｺﾞｼｯｸUB" panose="020B0909000000000000" pitchFamily="49" charset="-128"/>
                <a:ea typeface="HG創英角ｺﾞｼｯｸUB" panose="020B0909000000000000" pitchFamily="49" charset="-128"/>
              </a:rPr>
              <a:t>　どうしたらよいか。</a:t>
            </a: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44226" y="765934"/>
            <a:ext cx="4901565" cy="338554"/>
          </a:xfrm>
          <a:prstGeom prst="rect">
            <a:avLst/>
          </a:prstGeom>
          <a:noFill/>
        </p:spPr>
        <p:txBody>
          <a:bodyPr wrap="square" rtlCol="0">
            <a:spAutoFit/>
          </a:bodyPr>
          <a:lstStyle/>
          <a:p>
            <a:r>
              <a:rPr lang="ja-JP" altLang="en-US" sz="1600" dirty="0"/>
              <a:t>小３　「音の性質」　全６時間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62654" y="2111493"/>
            <a:ext cx="2619676"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音が出ているときの、物の様子　</a:t>
            </a:r>
            <a:endParaRPr lang="en-US" altLang="ja-JP" sz="1000" dirty="0"/>
          </a:p>
          <a:p>
            <a:r>
              <a:rPr lang="ja-JP" altLang="en-US" sz="1000" dirty="0"/>
              <a:t>　はどのようになっているのだろうか。</a:t>
            </a:r>
            <a:endParaRPr lang="en-US" altLang="ja-JP" sz="100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58499" y="2580553"/>
            <a:ext cx="263601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音の大きさと、震え方にはどの　</a:t>
            </a:r>
            <a:endParaRPr lang="en-US" altLang="ja-JP" sz="1000" dirty="0"/>
          </a:p>
          <a:p>
            <a:r>
              <a:rPr lang="ja-JP" altLang="en-US" sz="1000" dirty="0"/>
              <a:t>　ような関係があるのだろうか。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75508" y="3067551"/>
            <a:ext cx="2619002"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糸電話はどのように音が伝わる　</a:t>
            </a:r>
            <a:endParaRPr lang="en-US" altLang="ja-JP" sz="1000" dirty="0"/>
          </a:p>
          <a:p>
            <a:r>
              <a:rPr lang="ja-JP" altLang="en-US" sz="1000" dirty="0"/>
              <a:t>　のだろうか。</a:t>
            </a:r>
            <a:endParaRPr lang="en-US" altLang="ja-JP" sz="1000" dirty="0"/>
          </a:p>
        </p:txBody>
      </p:sp>
      <p:sp>
        <p:nvSpPr>
          <p:cNvPr id="24" name="テキスト ボックス 23">
            <a:extLst>
              <a:ext uri="{FF2B5EF4-FFF2-40B4-BE49-F238E27FC236}">
                <a16:creationId xmlns:a16="http://schemas.microsoft.com/office/drawing/2014/main" id="{7B141501-04FB-BBAE-6DAE-E877B79F225B}"/>
              </a:ext>
            </a:extLst>
          </p:cNvPr>
          <p:cNvSpPr txBox="1"/>
          <p:nvPr/>
        </p:nvSpPr>
        <p:spPr>
          <a:xfrm>
            <a:off x="7547236" y="4282649"/>
            <a:ext cx="2268896" cy="1493229"/>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音が大きくなるほど、震え方は大きくなる。」、「音が大きいときは震え方は大きく、音が小さきときは震え方は小さかった。」など、何と何が関係しているかを分かりやすく伝える表現の仕方を、考察を比べながら話し合わ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97921" y="4367247"/>
            <a:ext cx="2584409" cy="1169551"/>
          </a:xfrm>
          <a:prstGeom prst="rect">
            <a:avLst/>
          </a:prstGeom>
          <a:solidFill>
            <a:schemeClr val="bg1"/>
          </a:solidFill>
          <a:ln w="38100">
            <a:solidFill>
              <a:srgbClr val="0033CC"/>
            </a:solidFill>
          </a:ln>
        </p:spPr>
        <p:txBody>
          <a:bodyPr wrap="square" rtlCol="0">
            <a:spAutoFit/>
          </a:bodyPr>
          <a:lstStyle/>
          <a:p>
            <a:r>
              <a:rPr lang="ja-JP" altLang="en-US" sz="1000" dirty="0"/>
              <a:t>たたいたり、はじいたりして震わせれば、身近な物も楽器になることが分かった。大きい音を出すには強くたたいて大きく震わせて、弱い音を出すには弱くたたいてふるえを小さくすればよい。音を切ってリズムよく演奏したいときには、震えを止めれば上手に演奏できる。</a:t>
            </a:r>
            <a:endParaRPr lang="en-US" altLang="ja-JP" sz="1000" dirty="0"/>
          </a:p>
        </p:txBody>
      </p:sp>
      <p:sp>
        <p:nvSpPr>
          <p:cNvPr id="13" name="テキスト ボックス 12">
            <a:extLst>
              <a:ext uri="{FF2B5EF4-FFF2-40B4-BE49-F238E27FC236}">
                <a16:creationId xmlns:a16="http://schemas.microsoft.com/office/drawing/2014/main" id="{FB0BE846-EB28-C745-1CF5-9663BBBB200F}"/>
              </a:ext>
            </a:extLst>
          </p:cNvPr>
          <p:cNvSpPr txBox="1"/>
          <p:nvPr/>
        </p:nvSpPr>
        <p:spPr>
          <a:xfrm>
            <a:off x="7553340" y="2908676"/>
            <a:ext cx="2308437" cy="1318118"/>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「震え方をどのように変化させていくかな？」「震え方の変化の様子をどのように見るかな？」と問いかけ、叩く強さや動いたビーズの数など量的な視点で計画が立てられるようにする。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83624" y="3570493"/>
            <a:ext cx="2602652"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身近な物で楽器を作り、強弱や　リズムをつけて演奏しよう。</a:t>
            </a:r>
            <a:endParaRPr lang="en-US" altLang="ja-JP" sz="1000" dirty="0"/>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558998" y="1546065"/>
            <a:ext cx="2289047" cy="1277273"/>
          </a:xfrm>
          <a:prstGeom prst="rect">
            <a:avLst/>
          </a:prstGeom>
          <a:solidFill>
            <a:schemeClr val="bg1"/>
          </a:solidFill>
          <a:ln w="28575">
            <a:solidFill>
              <a:srgbClr val="009900"/>
            </a:solidFill>
          </a:ln>
        </p:spPr>
        <p:txBody>
          <a:bodyPr wrap="square" rtlCol="0">
            <a:spAutoFit/>
          </a:bodyPr>
          <a:lstStyle/>
          <a:p>
            <a:pPr algn="just"/>
            <a:r>
              <a:rPr lang="ja-JP" altLang="en-US" sz="1100" dirty="0">
                <a:latin typeface="HG丸ｺﾞｼｯｸM-PRO" panose="020F0600000000000000" pitchFamily="50" charset="-128"/>
                <a:ea typeface="HG丸ｺﾞｼｯｸM-PRO" panose="020F0600000000000000" pitchFamily="50" charset="-128"/>
              </a:rPr>
              <a:t>単元の導入で、身近な楽器で音を出す活動を行う。その際、「どう感じたかな」「楽器を見てみよう」など、物の様子に着目させたり、触ったりさせることで、音と物の震え方の様子について疑問や気付きをもてるようにする。</a:t>
            </a:r>
            <a:endParaRPr lang="en-US" altLang="ja-JP" sz="1100" dirty="0">
              <a:latin typeface="HG丸ｺﾞｼｯｸM-PRO" panose="020F0600000000000000" pitchFamily="50" charset="-128"/>
              <a:ea typeface="HG丸ｺﾞｼｯｸM-PRO" panose="020F0600000000000000" pitchFamily="50" charset="-128"/>
            </a:endParaRPr>
          </a:p>
        </p:txBody>
      </p:sp>
      <p:sp>
        <p:nvSpPr>
          <p:cNvPr id="32" name="テキスト ボックス 31">
            <a:extLst>
              <a:ext uri="{FF2B5EF4-FFF2-40B4-BE49-F238E27FC236}">
                <a16:creationId xmlns:a16="http://schemas.microsoft.com/office/drawing/2014/main" id="{2490A333-C68E-9B7F-0C11-6A446EE420F0}"/>
              </a:ext>
            </a:extLst>
          </p:cNvPr>
          <p:cNvSpPr txBox="1"/>
          <p:nvPr/>
        </p:nvSpPr>
        <p:spPr>
          <a:xfrm>
            <a:off x="94405" y="5798830"/>
            <a:ext cx="2579176" cy="707886"/>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ものづくり例</a:t>
            </a:r>
            <a:r>
              <a:rPr lang="en-US" altLang="ja-JP" sz="1000" dirty="0"/>
              <a:t>】</a:t>
            </a:r>
          </a:p>
          <a:p>
            <a:r>
              <a:rPr lang="ja-JP" altLang="en-US" sz="1000" dirty="0"/>
              <a:t>　・声で動く、くるくる蛇</a:t>
            </a:r>
            <a:endParaRPr lang="en-US" altLang="ja-JP" sz="1000" dirty="0"/>
          </a:p>
          <a:p>
            <a:r>
              <a:rPr lang="ja-JP" altLang="en-US" sz="1000" dirty="0"/>
              <a:t>　・針金糸電話</a:t>
            </a:r>
            <a:endParaRPr lang="en-US" altLang="ja-JP" sz="1000" dirty="0"/>
          </a:p>
          <a:p>
            <a:r>
              <a:rPr lang="ja-JP" altLang="en-US" sz="1000" dirty="0"/>
              <a:t>　・オルゴールのスピーカーづくり</a:t>
            </a:r>
          </a:p>
        </p:txBody>
      </p:sp>
      <p:sp>
        <p:nvSpPr>
          <p:cNvPr id="15" name="四角形: 角を丸くする 14">
            <a:extLst>
              <a:ext uri="{FF2B5EF4-FFF2-40B4-BE49-F238E27FC236}">
                <a16:creationId xmlns:a16="http://schemas.microsoft.com/office/drawing/2014/main" id="{EAF46ABB-78C4-8881-F55B-36BD7ABE2BC8}"/>
              </a:ext>
            </a:extLst>
          </p:cNvPr>
          <p:cNvSpPr/>
          <p:nvPr/>
        </p:nvSpPr>
        <p:spPr>
          <a:xfrm>
            <a:off x="98021" y="1135470"/>
            <a:ext cx="1303101" cy="26388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7" name="テキスト ボックス 16">
            <a:extLst>
              <a:ext uri="{FF2B5EF4-FFF2-40B4-BE49-F238E27FC236}">
                <a16:creationId xmlns:a16="http://schemas.microsoft.com/office/drawing/2014/main" id="{41107632-D88F-52FB-5BBB-EB22ECB07F82}"/>
              </a:ext>
            </a:extLst>
          </p:cNvPr>
          <p:cNvSpPr txBox="1"/>
          <p:nvPr/>
        </p:nvSpPr>
        <p:spPr>
          <a:xfrm>
            <a:off x="249684" y="1126755"/>
            <a:ext cx="1135066" cy="292388"/>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sp>
        <p:nvSpPr>
          <p:cNvPr id="19" name="四角形: 角を丸くする 18">
            <a:extLst>
              <a:ext uri="{FF2B5EF4-FFF2-40B4-BE49-F238E27FC236}">
                <a16:creationId xmlns:a16="http://schemas.microsoft.com/office/drawing/2014/main" id="{3FBF1FF4-EFA5-7D4B-77BB-7F403FF203A3}"/>
              </a:ext>
            </a:extLst>
          </p:cNvPr>
          <p:cNvSpPr/>
          <p:nvPr/>
        </p:nvSpPr>
        <p:spPr>
          <a:xfrm>
            <a:off x="5527261" y="727771"/>
            <a:ext cx="4246531"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587904" y="675514"/>
            <a:ext cx="4273874" cy="467500"/>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300"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「量的・関係的な視点」「比較する」　</a:t>
            </a:r>
          </a:p>
        </p:txBody>
      </p:sp>
      <p:grpSp>
        <p:nvGrpSpPr>
          <p:cNvPr id="29" name="グループ化 28">
            <a:extLst>
              <a:ext uri="{FF2B5EF4-FFF2-40B4-BE49-F238E27FC236}">
                <a16:creationId xmlns:a16="http://schemas.microsoft.com/office/drawing/2014/main" id="{8214A7EA-0DB0-00E4-91FC-CF7E9842FCA6}"/>
              </a:ext>
            </a:extLst>
          </p:cNvPr>
          <p:cNvGrpSpPr/>
          <p:nvPr/>
        </p:nvGrpSpPr>
        <p:grpSpPr>
          <a:xfrm>
            <a:off x="2805120" y="1695439"/>
            <a:ext cx="3664782" cy="297829"/>
            <a:chOff x="3417648" y="1475892"/>
            <a:chExt cx="4510501" cy="366557"/>
          </a:xfrm>
        </p:grpSpPr>
        <p:sp>
          <p:nvSpPr>
            <p:cNvPr id="30" name="四角形: 角を丸くする 29">
              <a:extLst>
                <a:ext uri="{FF2B5EF4-FFF2-40B4-BE49-F238E27FC236}">
                  <a16:creationId xmlns:a16="http://schemas.microsoft.com/office/drawing/2014/main" id="{47078917-AF64-F243-59C4-143C0605AD2E}"/>
                </a:ext>
              </a:extLst>
            </p:cNvPr>
            <p:cNvSpPr/>
            <p:nvPr/>
          </p:nvSpPr>
          <p:spPr>
            <a:xfrm>
              <a:off x="3417648" y="1510175"/>
              <a:ext cx="4510501" cy="332274"/>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4" name="テキスト ボックス 33">
              <a:extLst>
                <a:ext uri="{FF2B5EF4-FFF2-40B4-BE49-F238E27FC236}">
                  <a16:creationId xmlns:a16="http://schemas.microsoft.com/office/drawing/2014/main" id="{37039C7C-1518-078E-6750-F14B4E3B4D46}"/>
                </a:ext>
              </a:extLst>
            </p:cNvPr>
            <p:cNvSpPr txBox="1"/>
            <p:nvPr/>
          </p:nvSpPr>
          <p:spPr>
            <a:xfrm>
              <a:off x="3444321" y="1475892"/>
              <a:ext cx="4229943" cy="359861"/>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児童が「見方・考え方」を働かせている姿の例</a:t>
              </a:r>
            </a:p>
          </p:txBody>
        </p:sp>
      </p:grpSp>
      <p:sp>
        <p:nvSpPr>
          <p:cNvPr id="12" name="テキスト ボックス 11">
            <a:extLst>
              <a:ext uri="{FF2B5EF4-FFF2-40B4-BE49-F238E27FC236}">
                <a16:creationId xmlns:a16="http://schemas.microsoft.com/office/drawing/2014/main" id="{E3C12753-1BB6-BEE5-9429-47843A9A72E0}"/>
              </a:ext>
            </a:extLst>
          </p:cNvPr>
          <p:cNvSpPr txBox="1"/>
          <p:nvPr/>
        </p:nvSpPr>
        <p:spPr>
          <a:xfrm>
            <a:off x="2765502" y="1120062"/>
            <a:ext cx="4738500" cy="542456"/>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・物から音が出たり伝わったりするとき、物は震えていること。</a:t>
            </a:r>
            <a:endParaRPr lang="en-US" altLang="ja-JP" sz="975" dirty="0"/>
          </a:p>
          <a:p>
            <a:r>
              <a:rPr lang="ja-JP" altLang="en-US" sz="975" dirty="0"/>
              <a:t>・音の大きさが変わるとき物の震え方が変わること。</a:t>
            </a:r>
            <a:endParaRPr lang="en-US" altLang="ja-JP" sz="975" dirty="0"/>
          </a:p>
        </p:txBody>
      </p:sp>
      <p:grpSp>
        <p:nvGrpSpPr>
          <p:cNvPr id="21" name="グループ化 20">
            <a:extLst>
              <a:ext uri="{FF2B5EF4-FFF2-40B4-BE49-F238E27FC236}">
                <a16:creationId xmlns:a16="http://schemas.microsoft.com/office/drawing/2014/main" id="{5265E792-24F3-DE89-D7B4-BF3BB7CD70CB}"/>
              </a:ext>
            </a:extLst>
          </p:cNvPr>
          <p:cNvGrpSpPr/>
          <p:nvPr/>
        </p:nvGrpSpPr>
        <p:grpSpPr>
          <a:xfrm>
            <a:off x="7663060" y="1077409"/>
            <a:ext cx="2132009" cy="442557"/>
            <a:chOff x="9314025" y="508158"/>
            <a:chExt cx="2624010" cy="544685"/>
          </a:xfrm>
        </p:grpSpPr>
        <p:sp>
          <p:nvSpPr>
            <p:cNvPr id="22" name="四角形: 角を丸くする 21">
              <a:extLst>
                <a:ext uri="{FF2B5EF4-FFF2-40B4-BE49-F238E27FC236}">
                  <a16:creationId xmlns:a16="http://schemas.microsoft.com/office/drawing/2014/main" id="{A3702877-D65D-CD69-7FE8-14B97063171F}"/>
                </a:ext>
              </a:extLst>
            </p:cNvPr>
            <p:cNvSpPr/>
            <p:nvPr/>
          </p:nvSpPr>
          <p:spPr>
            <a:xfrm>
              <a:off x="9345562" y="549190"/>
              <a:ext cx="2592473" cy="455018"/>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6" name="テキスト ボックス 25">
              <a:extLst>
                <a:ext uri="{FF2B5EF4-FFF2-40B4-BE49-F238E27FC236}">
                  <a16:creationId xmlns:a16="http://schemas.microsoft.com/office/drawing/2014/main" id="{B1A56061-CBC3-3787-BE72-2CB6692DBC36}"/>
                </a:ext>
              </a:extLst>
            </p:cNvPr>
            <p:cNvSpPr txBox="1"/>
            <p:nvPr/>
          </p:nvSpPr>
          <p:spPr>
            <a:xfrm>
              <a:off x="9314025" y="508158"/>
              <a:ext cx="2554339" cy="544685"/>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　「見方・考え方」を豊かにする</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ポイントの例</a:t>
              </a:r>
            </a:p>
          </p:txBody>
        </p:sp>
      </p:grpSp>
      <p:pic>
        <p:nvPicPr>
          <p:cNvPr id="37" name="図 36">
            <a:extLst>
              <a:ext uri="{FF2B5EF4-FFF2-40B4-BE49-F238E27FC236}">
                <a16:creationId xmlns:a16="http://schemas.microsoft.com/office/drawing/2014/main" id="{2CAD4E8B-C1CE-DAC8-2919-D57CD49A4C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5670" y="2435436"/>
            <a:ext cx="566728" cy="566728"/>
          </a:xfrm>
          <a:prstGeom prst="rect">
            <a:avLst/>
          </a:prstGeom>
        </p:spPr>
      </p:pic>
      <p:sp>
        <p:nvSpPr>
          <p:cNvPr id="44" name="思考の吹き出し: 雲形 43">
            <a:extLst>
              <a:ext uri="{FF2B5EF4-FFF2-40B4-BE49-F238E27FC236}">
                <a16:creationId xmlns:a16="http://schemas.microsoft.com/office/drawing/2014/main" id="{AB03ECE7-08D2-A893-D9EA-BA7D22611190}"/>
              </a:ext>
            </a:extLst>
          </p:cNvPr>
          <p:cNvSpPr/>
          <p:nvPr/>
        </p:nvSpPr>
        <p:spPr>
          <a:xfrm>
            <a:off x="2781628" y="2042171"/>
            <a:ext cx="989424" cy="680557"/>
          </a:xfrm>
          <a:prstGeom prst="cloudCallout">
            <a:avLst>
              <a:gd name="adj1" fmla="val 45769"/>
              <a:gd name="adj2" fmla="val 35152"/>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sz="1463"/>
          </a:p>
        </p:txBody>
      </p:sp>
      <p:pic>
        <p:nvPicPr>
          <p:cNvPr id="31" name="図 30">
            <a:extLst>
              <a:ext uri="{FF2B5EF4-FFF2-40B4-BE49-F238E27FC236}">
                <a16:creationId xmlns:a16="http://schemas.microsoft.com/office/drawing/2014/main" id="{E5BA3B00-E5D5-B945-AF47-92A67BE29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7259" y="2159450"/>
            <a:ext cx="535659" cy="425850"/>
          </a:xfrm>
          <a:prstGeom prst="rect">
            <a:avLst/>
          </a:prstGeom>
        </p:spPr>
      </p:pic>
      <p:pic>
        <p:nvPicPr>
          <p:cNvPr id="18" name="図 17">
            <a:extLst>
              <a:ext uri="{FF2B5EF4-FFF2-40B4-BE49-F238E27FC236}">
                <a16:creationId xmlns:a16="http://schemas.microsoft.com/office/drawing/2014/main" id="{63321D12-A545-05A4-0997-B1EADF568F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46569" y="2083227"/>
            <a:ext cx="429771" cy="507854"/>
          </a:xfrm>
          <a:prstGeom prst="rect">
            <a:avLst/>
          </a:prstGeom>
        </p:spPr>
      </p:pic>
      <p:sp>
        <p:nvSpPr>
          <p:cNvPr id="45" name="吹き出し: 角を丸めた四角形 44">
            <a:extLst>
              <a:ext uri="{FF2B5EF4-FFF2-40B4-BE49-F238E27FC236}">
                <a16:creationId xmlns:a16="http://schemas.microsoft.com/office/drawing/2014/main" id="{B45B6E88-1718-DB0C-A4E0-6C0405BB9932}"/>
              </a:ext>
            </a:extLst>
          </p:cNvPr>
          <p:cNvSpPr/>
          <p:nvPr/>
        </p:nvSpPr>
        <p:spPr>
          <a:xfrm>
            <a:off x="4340984" y="2272702"/>
            <a:ext cx="3078598" cy="408521"/>
          </a:xfrm>
          <a:prstGeom prst="wedgeRoundRectCallout">
            <a:avLst>
              <a:gd name="adj1" fmla="val -53767"/>
              <a:gd name="adj2" fmla="val 27332"/>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太鼓で大きな音を出したときと、小さな音にしたときでは、手に伝わる震えの大きさが違ったな。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46" name="吹き出し: 角を丸めた四角形 45">
            <a:extLst>
              <a:ext uri="{FF2B5EF4-FFF2-40B4-BE49-F238E27FC236}">
                <a16:creationId xmlns:a16="http://schemas.microsoft.com/office/drawing/2014/main" id="{5145744D-D304-6F4C-B3C0-60EB3168CCEA}"/>
              </a:ext>
            </a:extLst>
          </p:cNvPr>
          <p:cNvSpPr/>
          <p:nvPr/>
        </p:nvSpPr>
        <p:spPr>
          <a:xfrm>
            <a:off x="4376483" y="2763190"/>
            <a:ext cx="3065574" cy="314240"/>
          </a:xfrm>
          <a:prstGeom prst="wedgeRoundRectCallout">
            <a:avLst>
              <a:gd name="adj1" fmla="val -54272"/>
              <a:gd name="adj2" fmla="val -35264"/>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トライアングルを握ると、音がしなくなったな。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48" name="テキスト ボックス 47">
            <a:extLst>
              <a:ext uri="{FF2B5EF4-FFF2-40B4-BE49-F238E27FC236}">
                <a16:creationId xmlns:a16="http://schemas.microsoft.com/office/drawing/2014/main" id="{3915178E-7E55-2E0D-6543-66EB4BCAF580}"/>
              </a:ext>
            </a:extLst>
          </p:cNvPr>
          <p:cNvSpPr txBox="1"/>
          <p:nvPr/>
        </p:nvSpPr>
        <p:spPr>
          <a:xfrm>
            <a:off x="4224626" y="1980986"/>
            <a:ext cx="3199316"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で問題を見いだす</a:t>
            </a:r>
          </a:p>
        </p:txBody>
      </p:sp>
      <p:sp>
        <p:nvSpPr>
          <p:cNvPr id="50" name="正方形/長方形 49">
            <a:extLst>
              <a:ext uri="{FF2B5EF4-FFF2-40B4-BE49-F238E27FC236}">
                <a16:creationId xmlns:a16="http://schemas.microsoft.com/office/drawing/2014/main" id="{3E186377-E201-6759-ED83-6FC0D82519DD}"/>
              </a:ext>
            </a:extLst>
          </p:cNvPr>
          <p:cNvSpPr/>
          <p:nvPr/>
        </p:nvSpPr>
        <p:spPr>
          <a:xfrm>
            <a:off x="3922484" y="3474707"/>
            <a:ext cx="3519573" cy="845500"/>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t"/>
          <a:lstStyle/>
          <a:p>
            <a:r>
              <a:rPr lang="ja-JP" altLang="en-US" sz="1200" spc="-150" dirty="0">
                <a:latin typeface="HG丸ｺﾞｼｯｸM-PRO" panose="020F0600000000000000" pitchFamily="50" charset="-128"/>
                <a:ea typeface="HG丸ｺﾞｼｯｸM-PRO" panose="020F0600000000000000" pitchFamily="50" charset="-128"/>
              </a:rPr>
              <a:t>「音が大きくなるほど、震え方は大きくなるだろう」</a:t>
            </a:r>
            <a:endParaRPr lang="en-US" altLang="ja-JP" sz="1200" spc="-150" dirty="0">
              <a:latin typeface="HG丸ｺﾞｼｯｸM-PRO" panose="020F0600000000000000" pitchFamily="50" charset="-128"/>
              <a:ea typeface="HG丸ｺﾞｼｯｸM-PRO" panose="020F0600000000000000" pitchFamily="50" charset="-128"/>
            </a:endParaRPr>
          </a:p>
          <a:p>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量として捉え、</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数値で表す</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52" name="正方形/長方形 51">
            <a:extLst>
              <a:ext uri="{FF2B5EF4-FFF2-40B4-BE49-F238E27FC236}">
                <a16:creationId xmlns:a16="http://schemas.microsoft.com/office/drawing/2014/main" id="{3AC7B621-0914-E4BB-FB37-6ED605320D71}"/>
              </a:ext>
            </a:extLst>
          </p:cNvPr>
          <p:cNvSpPr/>
          <p:nvPr/>
        </p:nvSpPr>
        <p:spPr>
          <a:xfrm>
            <a:off x="5341871" y="3898361"/>
            <a:ext cx="1955400" cy="292939"/>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r>
              <a:rPr lang="ja-JP" altLang="en-US" sz="1400" dirty="0">
                <a:solidFill>
                  <a:schemeClr val="tx1"/>
                </a:solidFill>
                <a:latin typeface="HG丸ｺﾞｼｯｸM-PRO" panose="020F0600000000000000" pitchFamily="50" charset="-128"/>
                <a:ea typeface="HG丸ｺﾞｼｯｸM-PRO" panose="020F0600000000000000" pitchFamily="50" charset="-128"/>
              </a:rPr>
              <a:t>震え</a:t>
            </a:r>
            <a:r>
              <a:rPr lang="ja-JP" altLang="en-US" sz="1400" dirty="0">
                <a:latin typeface="HG丸ｺﾞｼｯｸM-PRO" panose="020F0600000000000000" pitchFamily="50" charset="-128"/>
                <a:ea typeface="HG丸ｺﾞｼｯｸM-PRO" panose="020F0600000000000000" pitchFamily="50" charset="-128"/>
              </a:rPr>
              <a:t>方 → ビーズの数</a:t>
            </a:r>
            <a:endParaRPr lang="en-US" altLang="ja-JP" sz="1400" b="1" dirty="0">
              <a:latin typeface="HG丸ｺﾞｼｯｸM-PRO" panose="020F0600000000000000" pitchFamily="50" charset="-128"/>
              <a:ea typeface="HG丸ｺﾞｼｯｸM-PRO" panose="020F0600000000000000" pitchFamily="50" charset="-128"/>
            </a:endParaRPr>
          </a:p>
        </p:txBody>
      </p:sp>
      <p:sp>
        <p:nvSpPr>
          <p:cNvPr id="54" name="矢印: 下 53">
            <a:extLst>
              <a:ext uri="{FF2B5EF4-FFF2-40B4-BE49-F238E27FC236}">
                <a16:creationId xmlns:a16="http://schemas.microsoft.com/office/drawing/2014/main" id="{99D7B5F0-263F-CD4D-7D89-7F425D37A62C}"/>
              </a:ext>
            </a:extLst>
          </p:cNvPr>
          <p:cNvSpPr/>
          <p:nvPr/>
        </p:nvSpPr>
        <p:spPr>
          <a:xfrm>
            <a:off x="6046704" y="3720521"/>
            <a:ext cx="291512" cy="221901"/>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ja-JP" altLang="en-US" sz="1463" dirty="0"/>
          </a:p>
        </p:txBody>
      </p:sp>
      <p:sp>
        <p:nvSpPr>
          <p:cNvPr id="57" name="テキスト ボックス 56">
            <a:extLst>
              <a:ext uri="{FF2B5EF4-FFF2-40B4-BE49-F238E27FC236}">
                <a16:creationId xmlns:a16="http://schemas.microsoft.com/office/drawing/2014/main" id="{CDCF20F0-2D25-7FC2-5129-9CA206CF46C6}"/>
              </a:ext>
            </a:extLst>
          </p:cNvPr>
          <p:cNvSpPr txBox="1"/>
          <p:nvPr/>
        </p:nvSpPr>
        <p:spPr>
          <a:xfrm>
            <a:off x="2781628" y="3099119"/>
            <a:ext cx="4259068"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量的・関係的な視点</a:t>
            </a:r>
            <a:r>
              <a:rPr lang="ja-JP" altLang="en-US" sz="1200" dirty="0">
                <a:latin typeface="HG丸ｺﾞｼｯｸM-PRO" panose="020F0600000000000000" pitchFamily="50" charset="-128"/>
                <a:ea typeface="HG丸ｺﾞｼｯｸM-PRO" panose="020F0600000000000000" pitchFamily="50" charset="-128"/>
              </a:rPr>
              <a:t>で予想を立て、実験方法を考える</a:t>
            </a:r>
          </a:p>
        </p:txBody>
      </p:sp>
      <p:grpSp>
        <p:nvGrpSpPr>
          <p:cNvPr id="58" name="グループ化 57">
            <a:extLst>
              <a:ext uri="{FF2B5EF4-FFF2-40B4-BE49-F238E27FC236}">
                <a16:creationId xmlns:a16="http://schemas.microsoft.com/office/drawing/2014/main" id="{EBC9690A-5F0C-97B2-B2E5-3F4DADA9CEE9}"/>
              </a:ext>
            </a:extLst>
          </p:cNvPr>
          <p:cNvGrpSpPr/>
          <p:nvPr/>
        </p:nvGrpSpPr>
        <p:grpSpPr>
          <a:xfrm>
            <a:off x="2819497" y="3555391"/>
            <a:ext cx="1102987" cy="664413"/>
            <a:chOff x="0" y="0"/>
            <a:chExt cx="1838960" cy="1112202"/>
          </a:xfrm>
        </p:grpSpPr>
        <p:grpSp>
          <p:nvGrpSpPr>
            <p:cNvPr id="59" name="グループ化 58">
              <a:extLst>
                <a:ext uri="{FF2B5EF4-FFF2-40B4-BE49-F238E27FC236}">
                  <a16:creationId xmlns:a16="http://schemas.microsoft.com/office/drawing/2014/main" id="{8BFE299B-18F7-1F20-CEAC-95DB76BB29FF}"/>
                </a:ext>
              </a:extLst>
            </p:cNvPr>
            <p:cNvGrpSpPr/>
            <p:nvPr/>
          </p:nvGrpSpPr>
          <p:grpSpPr>
            <a:xfrm>
              <a:off x="0" y="541020"/>
              <a:ext cx="855980" cy="571182"/>
              <a:chOff x="0" y="0"/>
              <a:chExt cx="855980" cy="571182"/>
            </a:xfrm>
          </p:grpSpPr>
          <p:pic>
            <p:nvPicPr>
              <p:cNvPr id="70" name="図 69">
                <a:extLst>
                  <a:ext uri="{FF2B5EF4-FFF2-40B4-BE49-F238E27FC236}">
                    <a16:creationId xmlns:a16="http://schemas.microsoft.com/office/drawing/2014/main" id="{7D31C429-4E6E-326B-BBDA-6AE6C95005C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6200000" flipH="1">
                <a:off x="149225" y="-135573"/>
                <a:ext cx="557530" cy="855980"/>
              </a:xfrm>
              <a:prstGeom prst="rect">
                <a:avLst/>
              </a:prstGeom>
              <a:noFill/>
              <a:ln>
                <a:noFill/>
              </a:ln>
            </p:spPr>
          </p:pic>
          <p:pic>
            <p:nvPicPr>
              <p:cNvPr id="71" name="図 70">
                <a:extLst>
                  <a:ext uri="{FF2B5EF4-FFF2-40B4-BE49-F238E27FC236}">
                    <a16:creationId xmlns:a16="http://schemas.microsoft.com/office/drawing/2014/main" id="{0B9BABD2-012C-BEB0-D824-D396ADEC8A9F}"/>
                  </a:ext>
                </a:extLst>
              </p:cNvPr>
              <p:cNvPicPr>
                <a:picLocks noChangeAspect="1"/>
              </p:cNvPicPr>
              <p:nvPr/>
            </p:nvPicPr>
            <p:blipFill rotWithShape="1">
              <a:blip r:embed="rId6">
                <a:extLst>
                  <a:ext uri="{28A0092B-C50C-407E-A947-70E740481C1C}">
                    <a14:useLocalDpi xmlns:a14="http://schemas.microsoft.com/office/drawing/2010/main" val="0"/>
                  </a:ext>
                </a:extLst>
              </a:blip>
              <a:srcRect t="-1" r="95458" b="-20000"/>
              <a:stretch/>
            </p:blipFill>
            <p:spPr bwMode="auto">
              <a:xfrm>
                <a:off x="193357" y="0"/>
                <a:ext cx="510540" cy="266700"/>
              </a:xfrm>
              <a:prstGeom prst="rect">
                <a:avLst/>
              </a:prstGeom>
              <a:noFill/>
              <a:ln>
                <a:noFill/>
              </a:ln>
              <a:extLst>
                <a:ext uri="{53640926-AAD7-44D8-BBD7-CCE9431645EC}">
                  <a14:shadowObscured xmlns:a14="http://schemas.microsoft.com/office/drawing/2010/main"/>
                </a:ext>
              </a:extLst>
            </p:spPr>
          </p:pic>
          <p:pic>
            <p:nvPicPr>
              <p:cNvPr id="72" name="図 71">
                <a:extLst>
                  <a:ext uri="{FF2B5EF4-FFF2-40B4-BE49-F238E27FC236}">
                    <a16:creationId xmlns:a16="http://schemas.microsoft.com/office/drawing/2014/main" id="{92B46ACA-4615-6ED1-741E-30F534113450}"/>
                  </a:ext>
                </a:extLst>
              </p:cNvPr>
              <p:cNvPicPr>
                <a:picLocks noChangeAspect="1"/>
              </p:cNvPicPr>
              <p:nvPr/>
            </p:nvPicPr>
            <p:blipFill rotWithShape="1">
              <a:blip r:embed="rId6">
                <a:extLst>
                  <a:ext uri="{28A0092B-C50C-407E-A947-70E740481C1C}">
                    <a14:useLocalDpi xmlns:a14="http://schemas.microsoft.com/office/drawing/2010/main" val="0"/>
                  </a:ext>
                </a:extLst>
              </a:blip>
              <a:srcRect t="-1" r="93627" b="-20000"/>
              <a:stretch/>
            </p:blipFill>
            <p:spPr bwMode="auto">
              <a:xfrm>
                <a:off x="63817" y="0"/>
                <a:ext cx="716280" cy="266700"/>
              </a:xfrm>
              <a:prstGeom prst="rect">
                <a:avLst/>
              </a:prstGeom>
              <a:noFill/>
              <a:ln>
                <a:noFill/>
              </a:ln>
              <a:extLst>
                <a:ext uri="{53640926-AAD7-44D8-BBD7-CCE9431645EC}">
                  <a14:shadowObscured xmlns:a14="http://schemas.microsoft.com/office/drawing/2010/main"/>
                </a:ext>
              </a:extLst>
            </p:spPr>
          </p:pic>
        </p:grpSp>
        <p:grpSp>
          <p:nvGrpSpPr>
            <p:cNvPr id="60" name="グループ化 59">
              <a:extLst>
                <a:ext uri="{FF2B5EF4-FFF2-40B4-BE49-F238E27FC236}">
                  <a16:creationId xmlns:a16="http://schemas.microsoft.com/office/drawing/2014/main" id="{57FE6F67-996F-1D56-EFDC-1584C356A16C}"/>
                </a:ext>
              </a:extLst>
            </p:cNvPr>
            <p:cNvGrpSpPr/>
            <p:nvPr/>
          </p:nvGrpSpPr>
          <p:grpSpPr>
            <a:xfrm>
              <a:off x="982980" y="541020"/>
              <a:ext cx="855980" cy="571182"/>
              <a:chOff x="0" y="0"/>
              <a:chExt cx="855980" cy="571182"/>
            </a:xfrm>
          </p:grpSpPr>
          <p:pic>
            <p:nvPicPr>
              <p:cNvPr id="67" name="図 66">
                <a:extLst>
                  <a:ext uri="{FF2B5EF4-FFF2-40B4-BE49-F238E27FC236}">
                    <a16:creationId xmlns:a16="http://schemas.microsoft.com/office/drawing/2014/main" id="{F58EF1D0-D72E-8DB8-F6B0-F9D98A1936C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6200000" flipH="1">
                <a:off x="149225" y="-135573"/>
                <a:ext cx="557530" cy="855980"/>
              </a:xfrm>
              <a:prstGeom prst="rect">
                <a:avLst/>
              </a:prstGeom>
              <a:noFill/>
              <a:ln>
                <a:noFill/>
              </a:ln>
            </p:spPr>
          </p:pic>
          <p:pic>
            <p:nvPicPr>
              <p:cNvPr id="68" name="図 67">
                <a:extLst>
                  <a:ext uri="{FF2B5EF4-FFF2-40B4-BE49-F238E27FC236}">
                    <a16:creationId xmlns:a16="http://schemas.microsoft.com/office/drawing/2014/main" id="{8BB1638B-4ADF-060F-DDB4-554DA71EF694}"/>
                  </a:ext>
                </a:extLst>
              </p:cNvPr>
              <p:cNvPicPr>
                <a:picLocks noChangeAspect="1"/>
              </p:cNvPicPr>
              <p:nvPr/>
            </p:nvPicPr>
            <p:blipFill rotWithShape="1">
              <a:blip r:embed="rId6">
                <a:extLst>
                  <a:ext uri="{28A0092B-C50C-407E-A947-70E740481C1C}">
                    <a14:useLocalDpi xmlns:a14="http://schemas.microsoft.com/office/drawing/2010/main" val="0"/>
                  </a:ext>
                </a:extLst>
              </a:blip>
              <a:srcRect t="-1" r="95458" b="-20000"/>
              <a:stretch/>
            </p:blipFill>
            <p:spPr bwMode="auto">
              <a:xfrm>
                <a:off x="193357" y="0"/>
                <a:ext cx="510540" cy="266700"/>
              </a:xfrm>
              <a:prstGeom prst="rect">
                <a:avLst/>
              </a:prstGeom>
              <a:noFill/>
              <a:ln>
                <a:noFill/>
              </a:ln>
              <a:extLst>
                <a:ext uri="{53640926-AAD7-44D8-BBD7-CCE9431645EC}">
                  <a14:shadowObscured xmlns:a14="http://schemas.microsoft.com/office/drawing/2010/main"/>
                </a:ext>
              </a:extLst>
            </p:spPr>
          </p:pic>
          <p:pic>
            <p:nvPicPr>
              <p:cNvPr id="69" name="図 68">
                <a:extLst>
                  <a:ext uri="{FF2B5EF4-FFF2-40B4-BE49-F238E27FC236}">
                    <a16:creationId xmlns:a16="http://schemas.microsoft.com/office/drawing/2014/main" id="{1DA0B791-971D-F8B0-6A05-07A088B94445}"/>
                  </a:ext>
                </a:extLst>
              </p:cNvPr>
              <p:cNvPicPr>
                <a:picLocks noChangeAspect="1"/>
              </p:cNvPicPr>
              <p:nvPr/>
            </p:nvPicPr>
            <p:blipFill rotWithShape="1">
              <a:blip r:embed="rId6">
                <a:extLst>
                  <a:ext uri="{28A0092B-C50C-407E-A947-70E740481C1C}">
                    <a14:useLocalDpi xmlns:a14="http://schemas.microsoft.com/office/drawing/2010/main" val="0"/>
                  </a:ext>
                </a:extLst>
              </a:blip>
              <a:srcRect t="-1" r="93627" b="-20000"/>
              <a:stretch/>
            </p:blipFill>
            <p:spPr bwMode="auto">
              <a:xfrm>
                <a:off x="63817" y="0"/>
                <a:ext cx="716280" cy="266700"/>
              </a:xfrm>
              <a:prstGeom prst="rect">
                <a:avLst/>
              </a:prstGeom>
              <a:noFill/>
              <a:ln>
                <a:noFill/>
              </a:ln>
              <a:extLst>
                <a:ext uri="{53640926-AAD7-44D8-BBD7-CCE9431645EC}">
                  <a14:shadowObscured xmlns:a14="http://schemas.microsoft.com/office/drawing/2010/main"/>
                </a:ext>
              </a:extLst>
            </p:spPr>
          </p:pic>
        </p:grpSp>
        <p:pic>
          <p:nvPicPr>
            <p:cNvPr id="61" name="図 60">
              <a:extLst>
                <a:ext uri="{FF2B5EF4-FFF2-40B4-BE49-F238E27FC236}">
                  <a16:creationId xmlns:a16="http://schemas.microsoft.com/office/drawing/2014/main" id="{BD38EB3E-D086-A652-54B1-6A4D4FDC282F}"/>
                </a:ext>
              </a:extLst>
            </p:cNvPr>
            <p:cNvPicPr>
              <a:picLocks noChangeAspect="1"/>
            </p:cNvPicPr>
            <p:nvPr/>
          </p:nvPicPr>
          <p:blipFill rotWithShape="1">
            <a:blip r:embed="rId6">
              <a:extLst>
                <a:ext uri="{28A0092B-C50C-407E-A947-70E740481C1C}">
                  <a14:useLocalDpi xmlns:a14="http://schemas.microsoft.com/office/drawing/2010/main" val="0"/>
                </a:ext>
              </a:extLst>
            </a:blip>
            <a:srcRect t="-2" r="95925" b="7207"/>
            <a:stretch/>
          </p:blipFill>
          <p:spPr bwMode="auto">
            <a:xfrm rot="16200000">
              <a:off x="11430" y="339090"/>
              <a:ext cx="457200" cy="205740"/>
            </a:xfrm>
            <a:prstGeom prst="rect">
              <a:avLst/>
            </a:prstGeom>
            <a:noFill/>
            <a:ln>
              <a:noFill/>
            </a:ln>
            <a:extLst>
              <a:ext uri="{53640926-AAD7-44D8-BBD7-CCE9431645EC}">
                <a14:shadowObscured xmlns:a14="http://schemas.microsoft.com/office/drawing/2010/main"/>
              </a:ext>
            </a:extLst>
          </p:spPr>
        </p:pic>
        <p:pic>
          <p:nvPicPr>
            <p:cNvPr id="62" name="図 61">
              <a:extLst>
                <a:ext uri="{FF2B5EF4-FFF2-40B4-BE49-F238E27FC236}">
                  <a16:creationId xmlns:a16="http://schemas.microsoft.com/office/drawing/2014/main" id="{FCE3625A-2D60-C52B-5F3D-50E8F804744C}"/>
                </a:ext>
              </a:extLst>
            </p:cNvPr>
            <p:cNvPicPr>
              <a:picLocks noChangeAspect="1"/>
            </p:cNvPicPr>
            <p:nvPr/>
          </p:nvPicPr>
          <p:blipFill rotWithShape="1">
            <a:blip r:embed="rId6">
              <a:extLst>
                <a:ext uri="{28A0092B-C50C-407E-A947-70E740481C1C}">
                  <a14:useLocalDpi xmlns:a14="http://schemas.microsoft.com/office/drawing/2010/main" val="0"/>
                </a:ext>
              </a:extLst>
            </a:blip>
            <a:srcRect t="-2" r="95925" b="7207"/>
            <a:stretch/>
          </p:blipFill>
          <p:spPr bwMode="auto">
            <a:xfrm rot="19593161">
              <a:off x="1287780" y="247650"/>
              <a:ext cx="457200" cy="205740"/>
            </a:xfrm>
            <a:prstGeom prst="rect">
              <a:avLst/>
            </a:prstGeom>
            <a:noFill/>
            <a:ln>
              <a:noFill/>
            </a:ln>
            <a:extLst>
              <a:ext uri="{53640926-AAD7-44D8-BBD7-CCE9431645EC}">
                <a14:shadowObscured xmlns:a14="http://schemas.microsoft.com/office/drawing/2010/main"/>
              </a:ext>
            </a:extLst>
          </p:spPr>
        </p:pic>
        <p:pic>
          <p:nvPicPr>
            <p:cNvPr id="63" name="図 62">
              <a:extLst>
                <a:ext uri="{FF2B5EF4-FFF2-40B4-BE49-F238E27FC236}">
                  <a16:creationId xmlns:a16="http://schemas.microsoft.com/office/drawing/2014/main" id="{AA554787-E507-22DB-1D8F-EECC9C320ADF}"/>
                </a:ext>
              </a:extLst>
            </p:cNvPr>
            <p:cNvPicPr>
              <a:picLocks noChangeAspect="1"/>
            </p:cNvPicPr>
            <p:nvPr/>
          </p:nvPicPr>
          <p:blipFill rotWithShape="1">
            <a:blip r:embed="rId6">
              <a:extLst>
                <a:ext uri="{28A0092B-C50C-407E-A947-70E740481C1C}">
                  <a14:useLocalDpi xmlns:a14="http://schemas.microsoft.com/office/drawing/2010/main" val="0"/>
                </a:ext>
              </a:extLst>
            </a:blip>
            <a:srcRect t="-2" r="95925" b="7207"/>
            <a:stretch/>
          </p:blipFill>
          <p:spPr bwMode="auto">
            <a:xfrm rot="18164252">
              <a:off x="1106805" y="249555"/>
              <a:ext cx="457200" cy="205740"/>
            </a:xfrm>
            <a:prstGeom prst="rect">
              <a:avLst/>
            </a:prstGeom>
            <a:noFill/>
            <a:ln>
              <a:noFill/>
            </a:ln>
            <a:extLst>
              <a:ext uri="{53640926-AAD7-44D8-BBD7-CCE9431645EC}">
                <a14:shadowObscured xmlns:a14="http://schemas.microsoft.com/office/drawing/2010/main"/>
              </a:ext>
            </a:extLst>
          </p:spPr>
        </p:pic>
        <p:pic>
          <p:nvPicPr>
            <p:cNvPr id="64" name="図 63">
              <a:extLst>
                <a:ext uri="{FF2B5EF4-FFF2-40B4-BE49-F238E27FC236}">
                  <a16:creationId xmlns:a16="http://schemas.microsoft.com/office/drawing/2014/main" id="{1AA3694F-844A-A89F-681E-FFCDFEDAAFE3}"/>
                </a:ext>
              </a:extLst>
            </p:cNvPr>
            <p:cNvPicPr>
              <a:picLocks noChangeAspect="1"/>
            </p:cNvPicPr>
            <p:nvPr/>
          </p:nvPicPr>
          <p:blipFill rotWithShape="1">
            <a:blip r:embed="rId6">
              <a:extLst>
                <a:ext uri="{28A0092B-C50C-407E-A947-70E740481C1C}">
                  <a14:useLocalDpi xmlns:a14="http://schemas.microsoft.com/office/drawing/2010/main" val="0"/>
                </a:ext>
              </a:extLst>
            </a:blip>
            <a:srcRect t="-2" r="95925" b="7207"/>
            <a:stretch/>
          </p:blipFill>
          <p:spPr bwMode="auto">
            <a:xfrm>
              <a:off x="1150620" y="106680"/>
              <a:ext cx="457200" cy="205740"/>
            </a:xfrm>
            <a:prstGeom prst="rect">
              <a:avLst/>
            </a:prstGeom>
            <a:noFill/>
            <a:ln>
              <a:noFill/>
            </a:ln>
            <a:extLst>
              <a:ext uri="{53640926-AAD7-44D8-BBD7-CCE9431645EC}">
                <a14:shadowObscured xmlns:a14="http://schemas.microsoft.com/office/drawing/2010/main"/>
              </a:ext>
            </a:extLst>
          </p:spPr>
        </p:pic>
        <p:pic>
          <p:nvPicPr>
            <p:cNvPr id="65" name="図 64">
              <a:extLst>
                <a:ext uri="{FF2B5EF4-FFF2-40B4-BE49-F238E27FC236}">
                  <a16:creationId xmlns:a16="http://schemas.microsoft.com/office/drawing/2014/main" id="{A41525F5-6AE9-5029-51E1-24DAE1549F27}"/>
                </a:ext>
              </a:extLst>
            </p:cNvPr>
            <p:cNvPicPr>
              <a:picLocks noChangeAspect="1"/>
            </p:cNvPicPr>
            <p:nvPr/>
          </p:nvPicPr>
          <p:blipFill rotWithShape="1">
            <a:blip r:embed="rId6">
              <a:extLst>
                <a:ext uri="{28A0092B-C50C-407E-A947-70E740481C1C}">
                  <a14:useLocalDpi xmlns:a14="http://schemas.microsoft.com/office/drawing/2010/main" val="0"/>
                </a:ext>
              </a:extLst>
            </a:blip>
            <a:srcRect t="-2" r="95925" b="7207"/>
            <a:stretch/>
          </p:blipFill>
          <p:spPr bwMode="auto">
            <a:xfrm rot="20484554">
              <a:off x="259080" y="350520"/>
              <a:ext cx="457200" cy="205740"/>
            </a:xfrm>
            <a:prstGeom prst="rect">
              <a:avLst/>
            </a:prstGeom>
            <a:noFill/>
            <a:ln>
              <a:noFill/>
            </a:ln>
            <a:extLst>
              <a:ext uri="{53640926-AAD7-44D8-BBD7-CCE9431645EC}">
                <a14:shadowObscured xmlns:a14="http://schemas.microsoft.com/office/drawing/2010/main"/>
              </a:ext>
            </a:extLst>
          </p:spPr>
        </p:pic>
        <p:pic>
          <p:nvPicPr>
            <p:cNvPr id="66" name="図 65">
              <a:extLst>
                <a:ext uri="{FF2B5EF4-FFF2-40B4-BE49-F238E27FC236}">
                  <a16:creationId xmlns:a16="http://schemas.microsoft.com/office/drawing/2014/main" id="{BB2F72AD-D0FF-137A-3563-B1C1B9C69DA2}"/>
                </a:ext>
              </a:extLst>
            </p:cNvPr>
            <p:cNvPicPr>
              <a:picLocks noChangeAspect="1"/>
            </p:cNvPicPr>
            <p:nvPr/>
          </p:nvPicPr>
          <p:blipFill rotWithShape="1">
            <a:blip r:embed="rId6">
              <a:extLst>
                <a:ext uri="{28A0092B-C50C-407E-A947-70E740481C1C}">
                  <a14:useLocalDpi xmlns:a14="http://schemas.microsoft.com/office/drawing/2010/main" val="0"/>
                </a:ext>
              </a:extLst>
            </a:blip>
            <a:srcRect t="-2" r="95925" b="7207"/>
            <a:stretch/>
          </p:blipFill>
          <p:spPr bwMode="auto">
            <a:xfrm>
              <a:off x="1226820" y="0"/>
              <a:ext cx="457200" cy="205740"/>
            </a:xfrm>
            <a:prstGeom prst="rect">
              <a:avLst/>
            </a:prstGeom>
            <a:noFill/>
            <a:ln>
              <a:noFill/>
            </a:ln>
            <a:extLst>
              <a:ext uri="{53640926-AAD7-44D8-BBD7-CCE9431645EC}">
                <a14:shadowObscured xmlns:a14="http://schemas.microsoft.com/office/drawing/2010/main"/>
              </a:ext>
            </a:extLst>
          </p:spPr>
        </p:pic>
      </p:grpSp>
      <p:sp>
        <p:nvSpPr>
          <p:cNvPr id="73" name="テキスト ボックス 72">
            <a:extLst>
              <a:ext uri="{FF2B5EF4-FFF2-40B4-BE49-F238E27FC236}">
                <a16:creationId xmlns:a16="http://schemas.microsoft.com/office/drawing/2014/main" id="{BFBE035B-709D-F688-7F95-DB77C959C8A0}"/>
              </a:ext>
            </a:extLst>
          </p:cNvPr>
          <p:cNvSpPr txBox="1"/>
          <p:nvPr/>
        </p:nvSpPr>
        <p:spPr>
          <a:xfrm>
            <a:off x="2689957" y="4204384"/>
            <a:ext cx="1389379" cy="430887"/>
          </a:xfrm>
          <a:prstGeom prst="rect">
            <a:avLst/>
          </a:prstGeom>
          <a:noFill/>
        </p:spPr>
        <p:txBody>
          <a:bodyPr wrap="square" rtlCol="0">
            <a:spAutoFit/>
          </a:bodyPr>
          <a:lstStyle/>
          <a:p>
            <a:r>
              <a:rPr lang="ja-JP" altLang="en-US" sz="1000" dirty="0">
                <a:latin typeface="HGPｺﾞｼｯｸE" panose="020B0900000000000000" pitchFamily="50" charset="-128"/>
                <a:ea typeface="HGPｺﾞｼｯｸE" panose="020B0900000000000000" pitchFamily="50" charset="-128"/>
              </a:rPr>
              <a:t>　　　音の大きさ</a:t>
            </a:r>
            <a:endParaRPr lang="en-US" altLang="ja-JP" sz="1000" dirty="0">
              <a:latin typeface="HGPｺﾞｼｯｸE" panose="020B0900000000000000" pitchFamily="50" charset="-128"/>
              <a:ea typeface="HGPｺﾞｼｯｸE" panose="020B0900000000000000" pitchFamily="50" charset="-128"/>
            </a:endParaRPr>
          </a:p>
          <a:p>
            <a:r>
              <a:rPr lang="ja-JP" altLang="en-US" sz="1200" dirty="0">
                <a:latin typeface="HGPｺﾞｼｯｸE" panose="020B0900000000000000" pitchFamily="50" charset="-128"/>
                <a:ea typeface="HGPｺﾞｼｯｸE" panose="020B0900000000000000" pitchFamily="50" charset="-128"/>
              </a:rPr>
              <a:t>小さい　　　大きい</a:t>
            </a:r>
            <a:endParaRPr lang="ja-JP" altLang="en-US" sz="1000" dirty="0">
              <a:latin typeface="HG丸ｺﾞｼｯｸM-PRO" panose="020F0600000000000000" pitchFamily="50" charset="-128"/>
              <a:ea typeface="HG丸ｺﾞｼｯｸM-PRO" panose="020F0600000000000000" pitchFamily="50" charset="-128"/>
            </a:endParaRPr>
          </a:p>
        </p:txBody>
      </p:sp>
      <p:pic>
        <p:nvPicPr>
          <p:cNvPr id="74" name="図 73">
            <a:extLst>
              <a:ext uri="{FF2B5EF4-FFF2-40B4-BE49-F238E27FC236}">
                <a16:creationId xmlns:a16="http://schemas.microsoft.com/office/drawing/2014/main" id="{BE46860C-3E46-575C-1FC8-077A1AFAA23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71273" y="4888124"/>
            <a:ext cx="574936" cy="574936"/>
          </a:xfrm>
          <a:prstGeom prst="rect">
            <a:avLst/>
          </a:prstGeom>
        </p:spPr>
      </p:pic>
      <p:sp>
        <p:nvSpPr>
          <p:cNvPr id="75" name="テキスト ボックス 74">
            <a:extLst>
              <a:ext uri="{FF2B5EF4-FFF2-40B4-BE49-F238E27FC236}">
                <a16:creationId xmlns:a16="http://schemas.microsoft.com/office/drawing/2014/main" id="{4B63D4C3-0675-5AD5-5CBB-9A6ECE564423}"/>
              </a:ext>
            </a:extLst>
          </p:cNvPr>
          <p:cNvSpPr txBox="1"/>
          <p:nvPr/>
        </p:nvSpPr>
        <p:spPr>
          <a:xfrm>
            <a:off x="2840183" y="4646165"/>
            <a:ext cx="3798483" cy="307777"/>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結果を</a:t>
            </a:r>
            <a:r>
              <a:rPr lang="ja-JP" altLang="en-US" sz="1400" dirty="0">
                <a:latin typeface="HGPｺﾞｼｯｸE" panose="020B0900000000000000" pitchFamily="50" charset="-128"/>
                <a:ea typeface="HGPｺﾞｼｯｸE" panose="020B0900000000000000" pitchFamily="50" charset="-128"/>
              </a:rPr>
              <a:t>比較して、量的・関係的な視点</a:t>
            </a:r>
            <a:r>
              <a:rPr lang="ja-JP" altLang="en-US" sz="1200" dirty="0">
                <a:latin typeface="HG丸ｺﾞｼｯｸM-PRO" panose="020F0600000000000000" pitchFamily="50" charset="-128"/>
                <a:ea typeface="HG丸ｺﾞｼｯｸM-PRO" panose="020F0600000000000000" pitchFamily="50" charset="-128"/>
              </a:rPr>
              <a:t>で考察する</a:t>
            </a:r>
          </a:p>
        </p:txBody>
      </p:sp>
      <p:sp>
        <p:nvSpPr>
          <p:cNvPr id="76" name="正方形/長方形 75">
            <a:extLst>
              <a:ext uri="{FF2B5EF4-FFF2-40B4-BE49-F238E27FC236}">
                <a16:creationId xmlns:a16="http://schemas.microsoft.com/office/drawing/2014/main" id="{9AE07694-C80B-E64E-E681-FA88087EA191}"/>
              </a:ext>
            </a:extLst>
          </p:cNvPr>
          <p:cNvSpPr/>
          <p:nvPr/>
        </p:nvSpPr>
        <p:spPr>
          <a:xfrm>
            <a:off x="3773810" y="5109298"/>
            <a:ext cx="3613299" cy="297664"/>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r>
              <a:rPr lang="ja-JP" altLang="en-US" sz="1200" dirty="0">
                <a:latin typeface="HG丸ｺﾞｼｯｸM-PRO" panose="020F0600000000000000" pitchFamily="50" charset="-128"/>
                <a:ea typeface="HG丸ｺﾞｼｯｸM-PRO" panose="020F0600000000000000" pitchFamily="50" charset="-128"/>
              </a:rPr>
              <a:t>音が大きくなるほど、物の震え方は大きくなる。</a:t>
            </a:r>
          </a:p>
        </p:txBody>
      </p:sp>
      <p:grpSp>
        <p:nvGrpSpPr>
          <p:cNvPr id="83" name="グループ化 82">
            <a:extLst>
              <a:ext uri="{FF2B5EF4-FFF2-40B4-BE49-F238E27FC236}">
                <a16:creationId xmlns:a16="http://schemas.microsoft.com/office/drawing/2014/main" id="{4299BD72-D03A-2097-D4DB-4061BB9292F6}"/>
              </a:ext>
            </a:extLst>
          </p:cNvPr>
          <p:cNvGrpSpPr/>
          <p:nvPr/>
        </p:nvGrpSpPr>
        <p:grpSpPr>
          <a:xfrm>
            <a:off x="2822267" y="5935010"/>
            <a:ext cx="532963" cy="740370"/>
            <a:chOff x="0" y="0"/>
            <a:chExt cx="655955" cy="911225"/>
          </a:xfrm>
        </p:grpSpPr>
        <p:grpSp>
          <p:nvGrpSpPr>
            <p:cNvPr id="84" name="グループ化 83">
              <a:extLst>
                <a:ext uri="{FF2B5EF4-FFF2-40B4-BE49-F238E27FC236}">
                  <a16:creationId xmlns:a16="http://schemas.microsoft.com/office/drawing/2014/main" id="{84B6AC73-6A08-F2B2-6BC7-C6BD0CFB130A}"/>
                </a:ext>
              </a:extLst>
            </p:cNvPr>
            <p:cNvGrpSpPr/>
            <p:nvPr/>
          </p:nvGrpSpPr>
          <p:grpSpPr>
            <a:xfrm>
              <a:off x="0" y="0"/>
              <a:ext cx="655955" cy="911225"/>
              <a:chOff x="0" y="0"/>
              <a:chExt cx="655955" cy="911225"/>
            </a:xfrm>
          </p:grpSpPr>
          <p:pic>
            <p:nvPicPr>
              <p:cNvPr id="88" name="図 87">
                <a:extLst>
                  <a:ext uri="{FF2B5EF4-FFF2-40B4-BE49-F238E27FC236}">
                    <a16:creationId xmlns:a16="http://schemas.microsoft.com/office/drawing/2014/main" id="{C4A438DF-7618-84CA-22A0-200387DFEDC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400000">
                <a:off x="-127635" y="127635"/>
                <a:ext cx="911225" cy="655955"/>
              </a:xfrm>
              <a:prstGeom prst="rect">
                <a:avLst/>
              </a:prstGeom>
            </p:spPr>
          </p:pic>
          <p:sp>
            <p:nvSpPr>
              <p:cNvPr id="89" name="楕円 88">
                <a:extLst>
                  <a:ext uri="{FF2B5EF4-FFF2-40B4-BE49-F238E27FC236}">
                    <a16:creationId xmlns:a16="http://schemas.microsoft.com/office/drawing/2014/main" id="{45BDDF64-3ED8-ADD4-394C-B712EAD4B27B}"/>
                  </a:ext>
                </a:extLst>
              </p:cNvPr>
              <p:cNvSpPr/>
              <p:nvPr/>
            </p:nvSpPr>
            <p:spPr>
              <a:xfrm>
                <a:off x="136208" y="261937"/>
                <a:ext cx="388620" cy="400458"/>
              </a:xfrm>
              <a:prstGeom prst="ellipse">
                <a:avLst/>
              </a:prstGeom>
            </p:spPr>
            <p:style>
              <a:lnRef idx="2">
                <a:schemeClr val="dk1">
                  <a:shade val="15000"/>
                </a:schemeClr>
              </a:lnRef>
              <a:fillRef idx="1">
                <a:schemeClr val="dk1"/>
              </a:fillRef>
              <a:effectRef idx="0">
                <a:schemeClr val="dk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cxnSp>
          <p:nvCxnSpPr>
            <p:cNvPr id="85" name="直線コネクタ 84">
              <a:extLst>
                <a:ext uri="{FF2B5EF4-FFF2-40B4-BE49-F238E27FC236}">
                  <a16:creationId xmlns:a16="http://schemas.microsoft.com/office/drawing/2014/main" id="{D1BA90DB-936A-6D6F-3062-656DC71564F9}"/>
                </a:ext>
              </a:extLst>
            </p:cNvPr>
            <p:cNvCxnSpPr/>
            <p:nvPr/>
          </p:nvCxnSpPr>
          <p:spPr>
            <a:xfrm>
              <a:off x="224790" y="30480"/>
              <a:ext cx="0" cy="841375"/>
            </a:xfrm>
            <a:prstGeom prst="line">
              <a:avLst/>
            </a:prstGeom>
            <a:ln w="28575"/>
          </p:spPr>
          <p:style>
            <a:lnRef idx="3">
              <a:schemeClr val="accent4"/>
            </a:lnRef>
            <a:fillRef idx="0">
              <a:schemeClr val="accent4"/>
            </a:fillRef>
            <a:effectRef idx="2">
              <a:schemeClr val="accent4"/>
            </a:effectRef>
            <a:fontRef idx="minor">
              <a:schemeClr val="tx1"/>
            </a:fontRef>
          </p:style>
        </p:cxnSp>
        <p:cxnSp>
          <p:nvCxnSpPr>
            <p:cNvPr id="86" name="直線コネクタ 85">
              <a:extLst>
                <a:ext uri="{FF2B5EF4-FFF2-40B4-BE49-F238E27FC236}">
                  <a16:creationId xmlns:a16="http://schemas.microsoft.com/office/drawing/2014/main" id="{35CC31F7-2849-5436-FED3-08A9F3650AA6}"/>
                </a:ext>
              </a:extLst>
            </p:cNvPr>
            <p:cNvCxnSpPr/>
            <p:nvPr/>
          </p:nvCxnSpPr>
          <p:spPr>
            <a:xfrm>
              <a:off x="438150" y="30480"/>
              <a:ext cx="0" cy="841375"/>
            </a:xfrm>
            <a:prstGeom prst="line">
              <a:avLst/>
            </a:prstGeom>
            <a:noFill/>
            <a:ln w="28575" cap="flat" cmpd="sng" algn="ctr">
              <a:solidFill>
                <a:srgbClr val="FFC000"/>
              </a:solidFill>
              <a:prstDash val="solid"/>
              <a:miter lim="800000"/>
            </a:ln>
            <a:effectLst/>
          </p:spPr>
        </p:cxnSp>
        <p:cxnSp>
          <p:nvCxnSpPr>
            <p:cNvPr id="87" name="直線コネクタ 86">
              <a:extLst>
                <a:ext uri="{FF2B5EF4-FFF2-40B4-BE49-F238E27FC236}">
                  <a16:creationId xmlns:a16="http://schemas.microsoft.com/office/drawing/2014/main" id="{A69C4926-8D39-0C61-A8B5-E1BF9F336258}"/>
                </a:ext>
              </a:extLst>
            </p:cNvPr>
            <p:cNvCxnSpPr/>
            <p:nvPr/>
          </p:nvCxnSpPr>
          <p:spPr>
            <a:xfrm>
              <a:off x="331470" y="30480"/>
              <a:ext cx="0" cy="841375"/>
            </a:xfrm>
            <a:prstGeom prst="line">
              <a:avLst/>
            </a:prstGeom>
            <a:noFill/>
            <a:ln w="28575" cap="flat" cmpd="sng" algn="ctr">
              <a:solidFill>
                <a:srgbClr val="FFC000"/>
              </a:solidFill>
              <a:prstDash val="solid"/>
              <a:miter lim="800000"/>
            </a:ln>
            <a:effectLst/>
          </p:spPr>
        </p:cxnSp>
      </p:grpSp>
      <p:sp>
        <p:nvSpPr>
          <p:cNvPr id="92" name="吹き出し: 角を丸めた四角形 91">
            <a:extLst>
              <a:ext uri="{FF2B5EF4-FFF2-40B4-BE49-F238E27FC236}">
                <a16:creationId xmlns:a16="http://schemas.microsoft.com/office/drawing/2014/main" id="{BAA4EFF8-81D5-8A67-A6DC-A7D572EF1A16}"/>
              </a:ext>
            </a:extLst>
          </p:cNvPr>
          <p:cNvSpPr/>
          <p:nvPr/>
        </p:nvSpPr>
        <p:spPr>
          <a:xfrm>
            <a:off x="3795106" y="6011833"/>
            <a:ext cx="1650959" cy="620446"/>
          </a:xfrm>
          <a:prstGeom prst="wedgeRoundRectCallout">
            <a:avLst>
              <a:gd name="adj1" fmla="val -54758"/>
              <a:gd name="adj2" fmla="val -1611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algn="just"/>
            <a:r>
              <a:rPr lang="ja-JP" altLang="en-US" sz="1000" dirty="0">
                <a:latin typeface="HG丸ｺﾞｼｯｸM-PRO" panose="020F0600000000000000" pitchFamily="50" charset="-128"/>
                <a:ea typeface="HG丸ｺﾞｼｯｸM-PRO" panose="020F0600000000000000" pitchFamily="50" charset="-128"/>
              </a:rPr>
              <a:t>大きな音を出すために、ゴムを強くはじいて大きく震えるようにしよう。　</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93" name="テキスト ボックス 92">
            <a:extLst>
              <a:ext uri="{FF2B5EF4-FFF2-40B4-BE49-F238E27FC236}">
                <a16:creationId xmlns:a16="http://schemas.microsoft.com/office/drawing/2014/main" id="{DB5C3CB1-F8B6-555C-8C10-0E489D6FB71E}"/>
              </a:ext>
            </a:extLst>
          </p:cNvPr>
          <p:cNvSpPr txBox="1"/>
          <p:nvPr/>
        </p:nvSpPr>
        <p:spPr>
          <a:xfrm>
            <a:off x="2655651" y="5531695"/>
            <a:ext cx="5241604" cy="276999"/>
          </a:xfrm>
          <a:prstGeom prst="rect">
            <a:avLst/>
          </a:prstGeom>
          <a:noFill/>
        </p:spPr>
        <p:txBody>
          <a:bodyPr wrap="square" rtlCol="0">
            <a:spAutoFit/>
          </a:bodyPr>
          <a:lstStyle/>
          <a:p>
            <a:r>
              <a:rPr lang="ja-JP" altLang="en-US" sz="1200" dirty="0">
                <a:latin typeface="HG丸ｺﾞｼｯｸM-PRO" panose="020F0600000000000000" pitchFamily="50" charset="-128"/>
                <a:ea typeface="HG丸ｺﾞｼｯｸM-PRO" panose="020F0600000000000000" pitchFamily="50" charset="-128"/>
              </a:rPr>
              <a:t>学んだことや働かせてきた見方・考え方を生かしてものづくりをする</a:t>
            </a:r>
            <a:endParaRPr lang="ja-JP" altLang="en-US" sz="1000" dirty="0">
              <a:latin typeface="HG丸ｺﾞｼｯｸM-PRO" panose="020F0600000000000000" pitchFamily="50" charset="-128"/>
              <a:ea typeface="HG丸ｺﾞｼｯｸM-PRO" panose="020F0600000000000000" pitchFamily="50" charset="-128"/>
            </a:endParaRPr>
          </a:p>
        </p:txBody>
      </p:sp>
      <p:pic>
        <p:nvPicPr>
          <p:cNvPr id="94" name="図 93">
            <a:extLst>
              <a:ext uri="{FF2B5EF4-FFF2-40B4-BE49-F238E27FC236}">
                <a16:creationId xmlns:a16="http://schemas.microsoft.com/office/drawing/2014/main" id="{028445E1-6C15-DC2B-64CB-1A99E94F867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16991" y="5824260"/>
            <a:ext cx="576810" cy="577822"/>
          </a:xfrm>
          <a:prstGeom prst="rect">
            <a:avLst/>
          </a:prstGeom>
        </p:spPr>
      </p:pic>
      <p:pic>
        <p:nvPicPr>
          <p:cNvPr id="96" name="図 95">
            <a:extLst>
              <a:ext uri="{FF2B5EF4-FFF2-40B4-BE49-F238E27FC236}">
                <a16:creationId xmlns:a16="http://schemas.microsoft.com/office/drawing/2014/main" id="{B3E5D191-DC84-C157-9F90-39A7796D906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42223" y="5960520"/>
            <a:ext cx="895993" cy="685680"/>
          </a:xfrm>
          <a:prstGeom prst="rect">
            <a:avLst/>
          </a:prstGeom>
        </p:spPr>
      </p:pic>
      <p:sp>
        <p:nvSpPr>
          <p:cNvPr id="97" name="吹き出し: 角を丸めた四角形 96">
            <a:extLst>
              <a:ext uri="{FF2B5EF4-FFF2-40B4-BE49-F238E27FC236}">
                <a16:creationId xmlns:a16="http://schemas.microsoft.com/office/drawing/2014/main" id="{F6C0B7F1-40DD-C1A1-27CB-C2FDE951FA0F}"/>
              </a:ext>
            </a:extLst>
          </p:cNvPr>
          <p:cNvSpPr/>
          <p:nvPr/>
        </p:nvSpPr>
        <p:spPr>
          <a:xfrm>
            <a:off x="6416542" y="6080439"/>
            <a:ext cx="1025515" cy="560080"/>
          </a:xfrm>
          <a:prstGeom prst="wedgeRoundRectCallout">
            <a:avLst>
              <a:gd name="adj1" fmla="val -58338"/>
              <a:gd name="adj2" fmla="val 602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pPr algn="just"/>
            <a:r>
              <a:rPr lang="ja-JP" altLang="en-US" sz="1000" dirty="0">
                <a:latin typeface="HG丸ｺﾞｼｯｸM-PRO" panose="020F0600000000000000" pitchFamily="50" charset="-128"/>
                <a:ea typeface="HG丸ｺﾞｼｯｸM-PRO" panose="020F0600000000000000" pitchFamily="50" charset="-128"/>
              </a:rPr>
              <a:t>４人で話せる糸電話を作ってみよう。</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9176ADF5-CFA5-7B5B-808D-F178DA97F6AA}"/>
              </a:ext>
            </a:extLst>
          </p:cNvPr>
          <p:cNvSpPr txBox="1"/>
          <p:nvPr/>
        </p:nvSpPr>
        <p:spPr>
          <a:xfrm>
            <a:off x="7548002" y="5838999"/>
            <a:ext cx="2305516" cy="276999"/>
          </a:xfrm>
          <a:prstGeom prst="rect">
            <a:avLst/>
          </a:prstGeom>
          <a:noFill/>
        </p:spPr>
        <p:txBody>
          <a:bodyPr wrap="square" rtlCol="0">
            <a:spAutoFit/>
          </a:bodyPr>
          <a:lstStyle/>
          <a:p>
            <a:r>
              <a:rPr lang="ja-JP" altLang="en-US" sz="1140" dirty="0">
                <a:latin typeface="BIZ UDPゴシック" panose="020B0400000000000000" pitchFamily="50" charset="-128"/>
                <a:ea typeface="BIZ UDPゴシック" panose="020B0400000000000000" pitchFamily="50" charset="-128"/>
              </a:rPr>
              <a:t>→中１「音の性質」</a:t>
            </a:r>
            <a:endParaRPr lang="en-US" altLang="ja-JP" sz="114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638C1C6C-77DD-AC2E-D351-CC726622691C}"/>
              </a:ext>
            </a:extLst>
          </p:cNvPr>
          <p:cNvSpPr txBox="1"/>
          <p:nvPr/>
        </p:nvSpPr>
        <p:spPr>
          <a:xfrm>
            <a:off x="9502800" y="6474037"/>
            <a:ext cx="412955"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６</a:t>
            </a:r>
          </a:p>
        </p:txBody>
      </p:sp>
    </p:spTree>
    <p:extLst>
      <p:ext uri="{BB962C8B-B14F-4D97-AF65-F5344CB8AC3E}">
        <p14:creationId xmlns:p14="http://schemas.microsoft.com/office/powerpoint/2010/main" val="3694688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CB4E27C9-65A3-730A-99A7-C7826B07EAE9}"/>
              </a:ext>
            </a:extLst>
          </p:cNvPr>
          <p:cNvSpPr txBox="1"/>
          <p:nvPr/>
        </p:nvSpPr>
        <p:spPr>
          <a:xfrm>
            <a:off x="2844320" y="5034133"/>
            <a:ext cx="4426078" cy="542456"/>
          </a:xfrm>
          <a:prstGeom prst="rect">
            <a:avLst/>
          </a:prstGeom>
          <a:noFill/>
        </p:spPr>
        <p:txBody>
          <a:bodyPr wrap="square" rtlCol="0">
            <a:spAutoFit/>
          </a:bodyPr>
          <a:lstStyle/>
          <a:p>
            <a:r>
              <a:rPr lang="ja-JP" altLang="en-US" sz="975" dirty="0">
                <a:latin typeface="HG丸ｺﾞｼｯｸM-PRO" panose="020F0600000000000000" pitchFamily="50" charset="-128"/>
                <a:ea typeface="HG丸ｺﾞｼｯｸM-PRO" panose="020F0600000000000000" pitchFamily="50" charset="-128"/>
              </a:rPr>
              <a:t>　・虫めがねを紙から遠ざけていくと、光の集まる部分は小さくなって、</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明るくなっていくな。温度も上がっていく気がする。</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　　　　　　　　　　　　　　　　　　　　　　　　（量的・関係的）</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40" name="正方形/長方形 39">
            <a:extLst>
              <a:ext uri="{FF2B5EF4-FFF2-40B4-BE49-F238E27FC236}">
                <a16:creationId xmlns:a16="http://schemas.microsoft.com/office/drawing/2014/main" id="{635FE678-1A17-1E66-40BF-C7C8E1519966}"/>
              </a:ext>
            </a:extLst>
          </p:cNvPr>
          <p:cNvSpPr/>
          <p:nvPr/>
        </p:nvSpPr>
        <p:spPr>
          <a:xfrm>
            <a:off x="-8558" y="646001"/>
            <a:ext cx="9906000" cy="6211999"/>
          </a:xfrm>
          <a:prstGeom prst="rect">
            <a:avLst/>
          </a:prstGeom>
          <a:solidFill>
            <a:srgbClr val="CCECFF"/>
          </a:solidFill>
          <a:ln w="19050"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28" name="矢印: 下 27">
            <a:extLst>
              <a:ext uri="{FF2B5EF4-FFF2-40B4-BE49-F238E27FC236}">
                <a16:creationId xmlns:a16="http://schemas.microsoft.com/office/drawing/2014/main" id="{B7AEDAE3-5D08-E4E5-494A-7022EE25F55D}"/>
              </a:ext>
            </a:extLst>
          </p:cNvPr>
          <p:cNvSpPr/>
          <p:nvPr/>
        </p:nvSpPr>
        <p:spPr>
          <a:xfrm>
            <a:off x="162374" y="1909347"/>
            <a:ext cx="239057" cy="2527482"/>
          </a:xfrm>
          <a:prstGeom prst="downArrow">
            <a:avLst>
              <a:gd name="adj1" fmla="val 50000"/>
              <a:gd name="adj2" fmla="val 646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0" name="正方形/長方形 19">
            <a:extLst>
              <a:ext uri="{FF2B5EF4-FFF2-40B4-BE49-F238E27FC236}">
                <a16:creationId xmlns:a16="http://schemas.microsoft.com/office/drawing/2014/main" id="{39ED0360-7387-4DBF-8434-C2B7CAF735C9}"/>
              </a:ext>
            </a:extLst>
          </p:cNvPr>
          <p:cNvSpPr/>
          <p:nvPr/>
        </p:nvSpPr>
        <p:spPr>
          <a:xfrm>
            <a:off x="2721744" y="1725088"/>
            <a:ext cx="4756496" cy="5080739"/>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dirty="0"/>
          </a:p>
        </p:txBody>
      </p:sp>
      <p:sp>
        <p:nvSpPr>
          <p:cNvPr id="4" name="テキスト ボックス 3">
            <a:extLst>
              <a:ext uri="{FF2B5EF4-FFF2-40B4-BE49-F238E27FC236}">
                <a16:creationId xmlns:a16="http://schemas.microsoft.com/office/drawing/2014/main" id="{2B41D5FB-A079-D272-5901-E3CC831C876C}"/>
              </a:ext>
            </a:extLst>
          </p:cNvPr>
          <p:cNvSpPr txBox="1"/>
          <p:nvPr/>
        </p:nvSpPr>
        <p:spPr>
          <a:xfrm>
            <a:off x="53768" y="1534245"/>
            <a:ext cx="2612213" cy="553998"/>
          </a:xfrm>
          <a:prstGeom prst="rect">
            <a:avLst/>
          </a:prstGeom>
          <a:solidFill>
            <a:schemeClr val="bg1"/>
          </a:solidFill>
          <a:ln w="38100">
            <a:solidFill>
              <a:srgbClr val="0033CC"/>
            </a:solidFill>
          </a:ln>
        </p:spPr>
        <p:txBody>
          <a:bodyPr wrap="square" rtlCol="0">
            <a:spAutoFit/>
          </a:bodyPr>
          <a:lstStyle/>
          <a:p>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単元の課題</a:t>
            </a:r>
            <a:r>
              <a:rPr lang="en-US" altLang="ja-JP" sz="1000" dirty="0">
                <a:latin typeface="HG創英角ｺﾞｼｯｸUB" panose="020B0909000000000000" pitchFamily="49" charset="-128"/>
                <a:ea typeface="HG創英角ｺﾞｼｯｸUB" panose="020B0909000000000000" pitchFamily="49" charset="-128"/>
              </a:rPr>
              <a:t>】</a:t>
            </a:r>
            <a:r>
              <a:rPr lang="ja-JP" altLang="en-US" sz="1000" dirty="0">
                <a:latin typeface="HG創英角ｺﾞｼｯｸUB" panose="020B0909000000000000" pitchFamily="49" charset="-128"/>
                <a:ea typeface="HG創英角ｺﾞｼｯｸUB" panose="020B0909000000000000" pitchFamily="49" charset="-128"/>
              </a:rPr>
              <a:t>豆電球に明かりをつけたり、　</a:t>
            </a:r>
            <a:endParaRPr lang="en-US" altLang="ja-JP" sz="1000" dirty="0">
              <a:latin typeface="HG創英角ｺﾞｼｯｸUB" panose="020B0909000000000000" pitchFamily="49" charset="-128"/>
              <a:ea typeface="HG創英角ｺﾞｼｯｸUB" panose="020B0909000000000000" pitchFamily="49" charset="-128"/>
            </a:endParaRPr>
          </a:p>
          <a:p>
            <a:r>
              <a:rPr lang="ja-JP" altLang="en-US" sz="1000" dirty="0">
                <a:latin typeface="HG創英角ｺﾞｼｯｸUB" panose="020B0909000000000000" pitchFamily="49" charset="-128"/>
                <a:ea typeface="HG創英角ｺﾞｼｯｸUB" panose="020B0909000000000000" pitchFamily="49" charset="-128"/>
              </a:rPr>
              <a:t>消したりできるおもちゃを作るには、どのようにすればよいのだろうか。</a:t>
            </a:r>
            <a:endParaRPr lang="en-US" altLang="ja-JP" sz="1000" dirty="0">
              <a:latin typeface="HG創英角ｺﾞｼｯｸUB" panose="020B0909000000000000" pitchFamily="49" charset="-128"/>
              <a:ea typeface="HG創英角ｺﾞｼｯｸUB" panose="020B0909000000000000" pitchFamily="49" charset="-128"/>
            </a:endParaRPr>
          </a:p>
        </p:txBody>
      </p:sp>
      <p:sp>
        <p:nvSpPr>
          <p:cNvPr id="6" name="テキスト ボックス 5">
            <a:extLst>
              <a:ext uri="{FF2B5EF4-FFF2-40B4-BE49-F238E27FC236}">
                <a16:creationId xmlns:a16="http://schemas.microsoft.com/office/drawing/2014/main" id="{C504440E-2800-F797-4B47-F17F28B796C8}"/>
              </a:ext>
            </a:extLst>
          </p:cNvPr>
          <p:cNvSpPr txBox="1"/>
          <p:nvPr/>
        </p:nvSpPr>
        <p:spPr>
          <a:xfrm>
            <a:off x="44227" y="765934"/>
            <a:ext cx="3791674" cy="338554"/>
          </a:xfrm>
          <a:prstGeom prst="rect">
            <a:avLst/>
          </a:prstGeom>
          <a:noFill/>
        </p:spPr>
        <p:txBody>
          <a:bodyPr wrap="square" rtlCol="0">
            <a:spAutoFit/>
          </a:bodyPr>
          <a:lstStyle/>
          <a:p>
            <a:r>
              <a:rPr lang="ja-JP" altLang="en-US" sz="1600" dirty="0"/>
              <a:t>小３　「電気の通り道」　全９時間　</a:t>
            </a:r>
          </a:p>
        </p:txBody>
      </p:sp>
      <p:sp>
        <p:nvSpPr>
          <p:cNvPr id="7" name="テキスト ボックス 6">
            <a:extLst>
              <a:ext uri="{FF2B5EF4-FFF2-40B4-BE49-F238E27FC236}">
                <a16:creationId xmlns:a16="http://schemas.microsoft.com/office/drawing/2014/main" id="{E135FCC6-63FF-B548-C040-2FC917B56006}"/>
              </a:ext>
            </a:extLst>
          </p:cNvPr>
          <p:cNvSpPr txBox="1"/>
          <p:nvPr/>
        </p:nvSpPr>
        <p:spPr>
          <a:xfrm>
            <a:off x="63697" y="2163831"/>
            <a:ext cx="2607881"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乾電池と豆電球を導線でどのようにつなげると、明かりがつくのだろうか。</a:t>
            </a:r>
            <a:endParaRPr lang="en-US" altLang="ja-JP" sz="1000" dirty="0"/>
          </a:p>
        </p:txBody>
      </p:sp>
      <p:sp>
        <p:nvSpPr>
          <p:cNvPr id="9" name="テキスト ボックス 8">
            <a:extLst>
              <a:ext uri="{FF2B5EF4-FFF2-40B4-BE49-F238E27FC236}">
                <a16:creationId xmlns:a16="http://schemas.microsoft.com/office/drawing/2014/main" id="{0EAC6C34-D62E-C80E-7056-B9E719346AA9}"/>
              </a:ext>
            </a:extLst>
          </p:cNvPr>
          <p:cNvSpPr txBox="1"/>
          <p:nvPr/>
        </p:nvSpPr>
        <p:spPr>
          <a:xfrm>
            <a:off x="60457" y="2639529"/>
            <a:ext cx="2592955"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ソケットなしで明かりをつけるにはどのようにつなげばよいだろうか。</a:t>
            </a:r>
            <a:endParaRPr lang="en-US" altLang="ja-JP" sz="1000" dirty="0"/>
          </a:p>
        </p:txBody>
      </p:sp>
      <p:sp>
        <p:nvSpPr>
          <p:cNvPr id="10" name="テキスト ボックス 9">
            <a:extLst>
              <a:ext uri="{FF2B5EF4-FFF2-40B4-BE49-F238E27FC236}">
                <a16:creationId xmlns:a16="http://schemas.microsoft.com/office/drawing/2014/main" id="{CB6CAB6C-9476-D3FC-F844-8124F19DA392}"/>
              </a:ext>
            </a:extLst>
          </p:cNvPr>
          <p:cNvSpPr txBox="1"/>
          <p:nvPr/>
        </p:nvSpPr>
        <p:spPr>
          <a:xfrm>
            <a:off x="69258" y="3119597"/>
            <a:ext cx="2590419" cy="400110"/>
          </a:xfrm>
          <a:prstGeom prst="rect">
            <a:avLst/>
          </a:prstGeom>
          <a:solidFill>
            <a:schemeClr val="bg1"/>
          </a:solidFill>
          <a:ln>
            <a:solidFill>
              <a:schemeClr val="tx1"/>
            </a:solidFill>
          </a:ln>
        </p:spPr>
        <p:txBody>
          <a:bodyPr wrap="square" rtlCol="0">
            <a:spAutoFit/>
          </a:bodyPr>
          <a:lstStyle/>
          <a:p>
            <a:r>
              <a:rPr lang="en-US" altLang="ja-JP" sz="1000" dirty="0"/>
              <a:t>【</a:t>
            </a:r>
            <a:r>
              <a:rPr lang="ja-JP" altLang="en-US" sz="1000" dirty="0"/>
              <a:t>問題</a:t>
            </a:r>
            <a:r>
              <a:rPr lang="en-US" altLang="ja-JP" sz="1000" dirty="0"/>
              <a:t>】</a:t>
            </a:r>
            <a:r>
              <a:rPr lang="ja-JP" altLang="en-US" sz="1000" dirty="0"/>
              <a:t>どのようなものが電気を通すのだろうか。</a:t>
            </a:r>
            <a:endParaRPr lang="en-US" altLang="ja-JP" sz="1000" dirty="0"/>
          </a:p>
        </p:txBody>
      </p:sp>
      <p:sp>
        <p:nvSpPr>
          <p:cNvPr id="36" name="テキスト ボックス 35">
            <a:extLst>
              <a:ext uri="{FF2B5EF4-FFF2-40B4-BE49-F238E27FC236}">
                <a16:creationId xmlns:a16="http://schemas.microsoft.com/office/drawing/2014/main" id="{7C948899-FAF5-68D2-50C1-D8988D8B10CE}"/>
              </a:ext>
            </a:extLst>
          </p:cNvPr>
          <p:cNvSpPr txBox="1"/>
          <p:nvPr/>
        </p:nvSpPr>
        <p:spPr>
          <a:xfrm>
            <a:off x="67226" y="4506486"/>
            <a:ext cx="2557492" cy="1015663"/>
          </a:xfrm>
          <a:prstGeom prst="rect">
            <a:avLst/>
          </a:prstGeom>
          <a:solidFill>
            <a:schemeClr val="bg1"/>
          </a:solidFill>
          <a:ln w="38100">
            <a:solidFill>
              <a:srgbClr val="0033CC"/>
            </a:solidFill>
          </a:ln>
        </p:spPr>
        <p:txBody>
          <a:bodyPr wrap="square" rtlCol="0">
            <a:spAutoFit/>
          </a:bodyPr>
          <a:lstStyle/>
          <a:p>
            <a:r>
              <a:rPr lang="ja-JP" altLang="en-US" sz="1000" dirty="0"/>
              <a:t>豆電球をつけるために、おもちゃの中に回路を作ればよいことが分かった。回路の途中にスイッチを作ったり、回路の途中に電気を通す物と通さない物を交互に挟んだりすることで、豆電球をつけたり消したりできるように工夫しよう。</a:t>
            </a:r>
            <a:endParaRPr lang="en-US" altLang="ja-JP" sz="1000" dirty="0"/>
          </a:p>
        </p:txBody>
      </p:sp>
      <p:sp>
        <p:nvSpPr>
          <p:cNvPr id="13" name="テキスト ボックス 12">
            <a:extLst>
              <a:ext uri="{FF2B5EF4-FFF2-40B4-BE49-F238E27FC236}">
                <a16:creationId xmlns:a16="http://schemas.microsoft.com/office/drawing/2014/main" id="{FB0BE846-EB28-C745-1CF5-9663BBBB200F}"/>
              </a:ext>
            </a:extLst>
          </p:cNvPr>
          <p:cNvSpPr txBox="1"/>
          <p:nvPr/>
        </p:nvSpPr>
        <p:spPr>
          <a:xfrm>
            <a:off x="7527625" y="5092642"/>
            <a:ext cx="2302470"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電気を通すかを調べる際、はさみなど異なる物質からできている物を用意し、電気を通すかどうかは、何でできているかによって違うことに気付かせる。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37" name="テキスト ボックス 36">
            <a:extLst>
              <a:ext uri="{FF2B5EF4-FFF2-40B4-BE49-F238E27FC236}">
                <a16:creationId xmlns:a16="http://schemas.microsoft.com/office/drawing/2014/main" id="{CBB54617-6C4A-B0CA-107B-0AE862948554}"/>
              </a:ext>
            </a:extLst>
          </p:cNvPr>
          <p:cNvSpPr txBox="1"/>
          <p:nvPr/>
        </p:nvSpPr>
        <p:spPr>
          <a:xfrm>
            <a:off x="7518120" y="2877370"/>
            <a:ext cx="2302469" cy="1143005"/>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電気を通すときと、通さないときのつなぎ方を比較させ、「違うところはどこかな？」と共通点や差異点に着目させながら、回路になるときの決まりを見付ける。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41" name="テキスト ボックス 40">
            <a:extLst>
              <a:ext uri="{FF2B5EF4-FFF2-40B4-BE49-F238E27FC236}">
                <a16:creationId xmlns:a16="http://schemas.microsoft.com/office/drawing/2014/main" id="{FFBFC1ED-50FA-F191-4085-9A0636D63EE4}"/>
              </a:ext>
            </a:extLst>
          </p:cNvPr>
          <p:cNvSpPr txBox="1"/>
          <p:nvPr/>
        </p:nvSpPr>
        <p:spPr>
          <a:xfrm>
            <a:off x="70587" y="3612986"/>
            <a:ext cx="2588578" cy="400110"/>
          </a:xfrm>
          <a:prstGeom prst="rect">
            <a:avLst/>
          </a:prstGeom>
          <a:solidFill>
            <a:schemeClr val="bg1"/>
          </a:solidFill>
          <a:ln w="28575">
            <a:solidFill>
              <a:srgbClr val="FFC000"/>
            </a:solidFill>
          </a:ln>
        </p:spPr>
        <p:txBody>
          <a:bodyPr wrap="square" rtlCol="0">
            <a:spAutoFit/>
          </a:bodyPr>
          <a:lstStyle/>
          <a:p>
            <a:r>
              <a:rPr lang="en-US" altLang="ja-JP" sz="1000" dirty="0"/>
              <a:t>【</a:t>
            </a:r>
            <a:r>
              <a:rPr lang="ja-JP" altLang="en-US" sz="1000" dirty="0"/>
              <a:t>めあて</a:t>
            </a:r>
            <a:r>
              <a:rPr lang="en-US" altLang="ja-JP" sz="1000" dirty="0"/>
              <a:t>】</a:t>
            </a:r>
            <a:r>
              <a:rPr lang="ja-JP" altLang="en-US" sz="1000" dirty="0"/>
              <a:t>豆電球を使ったおもちゃを作り、工夫を説明しよう。</a:t>
            </a:r>
            <a:endParaRPr lang="en-US" altLang="ja-JP" sz="1000" dirty="0"/>
          </a:p>
        </p:txBody>
      </p:sp>
      <p:sp>
        <p:nvSpPr>
          <p:cNvPr id="8" name="テキスト ボックス 7">
            <a:extLst>
              <a:ext uri="{FF2B5EF4-FFF2-40B4-BE49-F238E27FC236}">
                <a16:creationId xmlns:a16="http://schemas.microsoft.com/office/drawing/2014/main" id="{5D83A11B-B8EF-6F3A-8C4D-EFA165FD3903}"/>
              </a:ext>
            </a:extLst>
          </p:cNvPr>
          <p:cNvSpPr txBox="1"/>
          <p:nvPr/>
        </p:nvSpPr>
        <p:spPr>
          <a:xfrm>
            <a:off x="7519276" y="1511362"/>
            <a:ext cx="2302469" cy="1318118"/>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単元の導入で豆電球の明かりがついたり、消えたりするおもちゃで遊び、単元の最後には自分で考えたおもちゃを作ることを伝え、どのような仕組みで豆電球に明かりがつくか興味がもてるようにする。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24" name="テキスト ボックス 23">
            <a:extLst>
              <a:ext uri="{FF2B5EF4-FFF2-40B4-BE49-F238E27FC236}">
                <a16:creationId xmlns:a16="http://schemas.microsoft.com/office/drawing/2014/main" id="{6F984ECE-8CAC-781A-9235-F8D685DEF408}"/>
              </a:ext>
            </a:extLst>
          </p:cNvPr>
          <p:cNvSpPr txBox="1"/>
          <p:nvPr/>
        </p:nvSpPr>
        <p:spPr>
          <a:xfrm>
            <a:off x="7526788" y="4066239"/>
            <a:ext cx="2293801" cy="967894"/>
          </a:xfrm>
          <a:prstGeom prst="rect">
            <a:avLst/>
          </a:prstGeom>
          <a:solidFill>
            <a:schemeClr val="bg1"/>
          </a:solidFill>
          <a:ln w="28575">
            <a:solidFill>
              <a:srgbClr val="009900"/>
            </a:solidFill>
          </a:ln>
        </p:spPr>
        <p:txBody>
          <a:bodyPr wrap="square" rtlCol="0">
            <a:spAutoFit/>
          </a:bodyPr>
          <a:lstStyle/>
          <a:p>
            <a:pPr algn="just"/>
            <a:r>
              <a:rPr lang="ja-JP" altLang="en-US" sz="1138" dirty="0">
                <a:latin typeface="HG丸ｺﾞｼｯｸM-PRO" panose="020F0600000000000000" pitchFamily="50" charset="-128"/>
                <a:ea typeface="HG丸ｺﾞｼｯｸM-PRO" panose="020F0600000000000000" pitchFamily="50" charset="-128"/>
              </a:rPr>
              <a:t>乾電池の極にセロハンテープを付けた物や、ビニルをむかない導線を使った回路を用意し、比較させることで、問題を見付けることができるようにする。</a:t>
            </a:r>
            <a:endParaRPr lang="en-US" altLang="ja-JP" sz="1138" dirty="0">
              <a:latin typeface="HG丸ｺﾞｼｯｸM-PRO" panose="020F0600000000000000" pitchFamily="50" charset="-128"/>
              <a:ea typeface="HG丸ｺﾞｼｯｸM-PRO" panose="020F0600000000000000" pitchFamily="50" charset="-128"/>
            </a:endParaRPr>
          </a:p>
        </p:txBody>
      </p:sp>
      <p:sp>
        <p:nvSpPr>
          <p:cNvPr id="15" name="四角形: 角を丸くする 14">
            <a:extLst>
              <a:ext uri="{FF2B5EF4-FFF2-40B4-BE49-F238E27FC236}">
                <a16:creationId xmlns:a16="http://schemas.microsoft.com/office/drawing/2014/main" id="{D2373445-4304-2DFB-9F36-6D1E0A467392}"/>
              </a:ext>
            </a:extLst>
          </p:cNvPr>
          <p:cNvSpPr/>
          <p:nvPr/>
        </p:nvSpPr>
        <p:spPr>
          <a:xfrm>
            <a:off x="140656" y="1164474"/>
            <a:ext cx="1303101" cy="263880"/>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6" name="テキスト ボックス 15">
            <a:extLst>
              <a:ext uri="{FF2B5EF4-FFF2-40B4-BE49-F238E27FC236}">
                <a16:creationId xmlns:a16="http://schemas.microsoft.com/office/drawing/2014/main" id="{2566187C-7ED4-FBBA-ABE9-0C9738D05ED3}"/>
              </a:ext>
            </a:extLst>
          </p:cNvPr>
          <p:cNvSpPr txBox="1"/>
          <p:nvPr/>
        </p:nvSpPr>
        <p:spPr>
          <a:xfrm>
            <a:off x="292319" y="1155758"/>
            <a:ext cx="1135066" cy="292388"/>
          </a:xfrm>
          <a:prstGeom prst="rect">
            <a:avLst/>
          </a:prstGeom>
          <a:noFill/>
        </p:spPr>
        <p:txBody>
          <a:bodyPr wrap="square" rtlCol="0">
            <a:spAutoFit/>
          </a:bodyPr>
          <a:lstStyle/>
          <a:p>
            <a:r>
              <a:rPr lang="ja-JP" altLang="en-US" sz="1300" dirty="0">
                <a:latin typeface="HGP創英角ｺﾞｼｯｸUB" panose="020B0900000000000000" pitchFamily="50" charset="-128"/>
                <a:ea typeface="HGP創英角ｺﾞｼｯｸUB" panose="020B0900000000000000" pitchFamily="50" charset="-128"/>
              </a:rPr>
              <a:t>単元構想例</a:t>
            </a:r>
            <a:endParaRPr lang="en-US" altLang="ja-JP" sz="1300" dirty="0">
              <a:latin typeface="HGP創英角ｺﾞｼｯｸUB" panose="020B0900000000000000" pitchFamily="50" charset="-128"/>
              <a:ea typeface="HGP創英角ｺﾞｼｯｸUB" panose="020B0900000000000000" pitchFamily="50" charset="-128"/>
            </a:endParaRPr>
          </a:p>
        </p:txBody>
      </p:sp>
      <p:grpSp>
        <p:nvGrpSpPr>
          <p:cNvPr id="18" name="グループ化 17">
            <a:extLst>
              <a:ext uri="{FF2B5EF4-FFF2-40B4-BE49-F238E27FC236}">
                <a16:creationId xmlns:a16="http://schemas.microsoft.com/office/drawing/2014/main" id="{278B4ABA-5391-1BC3-6858-EEBBB7138102}"/>
              </a:ext>
            </a:extLst>
          </p:cNvPr>
          <p:cNvGrpSpPr/>
          <p:nvPr/>
        </p:nvGrpSpPr>
        <p:grpSpPr>
          <a:xfrm>
            <a:off x="2798428" y="1710406"/>
            <a:ext cx="3503951" cy="292388"/>
            <a:chOff x="3417648" y="1486514"/>
            <a:chExt cx="4312555" cy="359861"/>
          </a:xfrm>
        </p:grpSpPr>
        <p:sp>
          <p:nvSpPr>
            <p:cNvPr id="26" name="四角形: 角を丸くする 25">
              <a:extLst>
                <a:ext uri="{FF2B5EF4-FFF2-40B4-BE49-F238E27FC236}">
                  <a16:creationId xmlns:a16="http://schemas.microsoft.com/office/drawing/2014/main" id="{0475C352-ED37-8052-D8B2-F3973B3DEBA7}"/>
                </a:ext>
              </a:extLst>
            </p:cNvPr>
            <p:cNvSpPr/>
            <p:nvPr/>
          </p:nvSpPr>
          <p:spPr>
            <a:xfrm>
              <a:off x="3417648" y="1510175"/>
              <a:ext cx="4312555" cy="335099"/>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27" name="テキスト ボックス 26">
              <a:extLst>
                <a:ext uri="{FF2B5EF4-FFF2-40B4-BE49-F238E27FC236}">
                  <a16:creationId xmlns:a16="http://schemas.microsoft.com/office/drawing/2014/main" id="{F7B94376-1509-75C9-2AFA-AEDC2357152F}"/>
                </a:ext>
              </a:extLst>
            </p:cNvPr>
            <p:cNvSpPr txBox="1"/>
            <p:nvPr/>
          </p:nvSpPr>
          <p:spPr>
            <a:xfrm>
              <a:off x="3485614" y="1486514"/>
              <a:ext cx="4229943" cy="359861"/>
            </a:xfrm>
            <a:prstGeom prst="rect">
              <a:avLst/>
            </a:prstGeom>
            <a:noFill/>
          </p:spPr>
          <p:txBody>
            <a:bodyPr wrap="square" rtlCol="0">
              <a:spAutoFit/>
            </a:bodyPr>
            <a:lstStyle/>
            <a:p>
              <a:r>
                <a:rPr lang="ja-JP" altLang="en-US" sz="1300" dirty="0">
                  <a:latin typeface="BIZ UDPゴシック" panose="020B0400000000000000" pitchFamily="50" charset="-128"/>
                  <a:ea typeface="BIZ UDPゴシック" panose="020B0400000000000000" pitchFamily="50" charset="-128"/>
                </a:rPr>
                <a:t>児童が「見方・考え方」を働かせている姿の例</a:t>
              </a:r>
            </a:p>
          </p:txBody>
        </p:sp>
      </p:grpSp>
      <p:sp>
        <p:nvSpPr>
          <p:cNvPr id="29" name="四角形: 角を丸くする 28">
            <a:extLst>
              <a:ext uri="{FF2B5EF4-FFF2-40B4-BE49-F238E27FC236}">
                <a16:creationId xmlns:a16="http://schemas.microsoft.com/office/drawing/2014/main" id="{D9ECF4DC-7C78-4303-169F-C3EC64F9A406}"/>
              </a:ext>
            </a:extLst>
          </p:cNvPr>
          <p:cNvSpPr/>
          <p:nvPr/>
        </p:nvSpPr>
        <p:spPr>
          <a:xfrm>
            <a:off x="5374835" y="699971"/>
            <a:ext cx="4420016" cy="369703"/>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14" name="テキスト ボックス 13">
            <a:extLst>
              <a:ext uri="{FF2B5EF4-FFF2-40B4-BE49-F238E27FC236}">
                <a16:creationId xmlns:a16="http://schemas.microsoft.com/office/drawing/2014/main" id="{9306DF7F-63A9-D0CC-E5E3-4F4ED8921661}"/>
              </a:ext>
            </a:extLst>
          </p:cNvPr>
          <p:cNvSpPr txBox="1"/>
          <p:nvPr/>
        </p:nvSpPr>
        <p:spPr>
          <a:xfrm>
            <a:off x="5374834" y="641066"/>
            <a:ext cx="4828831" cy="442557"/>
          </a:xfrm>
          <a:prstGeom prst="rect">
            <a:avLst/>
          </a:prstGeom>
          <a:noFill/>
        </p:spPr>
        <p:txBody>
          <a:bodyPr wrap="square" rtlCol="0">
            <a:spAutoFit/>
          </a:bodyPr>
          <a:lstStyle/>
          <a:p>
            <a:r>
              <a:rPr lang="ja-JP" altLang="en-US" sz="1138" dirty="0">
                <a:latin typeface="HGP創英角ｺﾞｼｯｸUB" panose="020B0900000000000000" pitchFamily="50" charset="-128"/>
                <a:ea typeface="HGP創英角ｺﾞｼｯｸUB" panose="020B0900000000000000" pitchFamily="50" charset="-128"/>
              </a:rPr>
              <a:t>主として働かせたい「見方・考え方」</a:t>
            </a:r>
            <a:endParaRPr lang="en-US" altLang="ja-JP" sz="1138" dirty="0">
              <a:latin typeface="HGP創英角ｺﾞｼｯｸUB" panose="020B0900000000000000" pitchFamily="50" charset="-128"/>
              <a:ea typeface="HGP創英角ｺﾞｼｯｸUB" panose="020B0900000000000000" pitchFamily="50" charset="-128"/>
            </a:endParaRPr>
          </a:p>
          <a:p>
            <a:r>
              <a:rPr lang="ja-JP" altLang="en-US" sz="1138" dirty="0">
                <a:latin typeface="HGP創英角ｺﾞｼｯｸUB" panose="020B0900000000000000" pitchFamily="50" charset="-128"/>
                <a:ea typeface="HGP創英角ｺﾞｼｯｸUB" panose="020B0900000000000000" pitchFamily="50" charset="-128"/>
              </a:rPr>
              <a:t>　　</a:t>
            </a:r>
            <a:r>
              <a:rPr lang="ja-JP" altLang="en-US" sz="1138" dirty="0">
                <a:latin typeface="HG丸ｺﾞｼｯｸM-PRO" panose="020F0600000000000000" pitchFamily="50" charset="-128"/>
                <a:ea typeface="HG丸ｺﾞｼｯｸM-PRO" panose="020F0600000000000000" pitchFamily="50" charset="-128"/>
              </a:rPr>
              <a:t>「量的・関係的な視点」「質的・実体的な視点」「比較する」　</a:t>
            </a:r>
          </a:p>
        </p:txBody>
      </p:sp>
      <p:grpSp>
        <p:nvGrpSpPr>
          <p:cNvPr id="12" name="グループ化 11">
            <a:extLst>
              <a:ext uri="{FF2B5EF4-FFF2-40B4-BE49-F238E27FC236}">
                <a16:creationId xmlns:a16="http://schemas.microsoft.com/office/drawing/2014/main" id="{C0DC1638-9904-70F7-D7D6-D3FDA12D3136}"/>
              </a:ext>
            </a:extLst>
          </p:cNvPr>
          <p:cNvGrpSpPr/>
          <p:nvPr/>
        </p:nvGrpSpPr>
        <p:grpSpPr>
          <a:xfrm>
            <a:off x="7671584" y="1060431"/>
            <a:ext cx="2132009" cy="442557"/>
            <a:chOff x="9314025" y="508158"/>
            <a:chExt cx="2624010" cy="544685"/>
          </a:xfrm>
        </p:grpSpPr>
        <p:sp>
          <p:nvSpPr>
            <p:cNvPr id="22" name="四角形: 角を丸くする 21">
              <a:extLst>
                <a:ext uri="{FF2B5EF4-FFF2-40B4-BE49-F238E27FC236}">
                  <a16:creationId xmlns:a16="http://schemas.microsoft.com/office/drawing/2014/main" id="{535D53EF-FDAF-8D08-2082-0A0FAAB5D847}"/>
                </a:ext>
              </a:extLst>
            </p:cNvPr>
            <p:cNvSpPr/>
            <p:nvPr/>
          </p:nvSpPr>
          <p:spPr>
            <a:xfrm>
              <a:off x="9345562" y="549190"/>
              <a:ext cx="2592473" cy="455018"/>
            </a:xfrm>
            <a:prstGeom prst="roundRect">
              <a:avLst/>
            </a:prstGeom>
            <a:gradFill>
              <a:gsLst>
                <a:gs pos="7200">
                  <a:srgbClr val="FFC10F"/>
                </a:gs>
                <a:gs pos="100000">
                  <a:srgbClr val="FFC000"/>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ja-JP" altLang="en-US" sz="1463" dirty="0"/>
            </a:p>
          </p:txBody>
        </p:sp>
        <p:sp>
          <p:nvSpPr>
            <p:cNvPr id="31" name="テキスト ボックス 30">
              <a:extLst>
                <a:ext uri="{FF2B5EF4-FFF2-40B4-BE49-F238E27FC236}">
                  <a16:creationId xmlns:a16="http://schemas.microsoft.com/office/drawing/2014/main" id="{CCED1E46-91FB-77D3-E18B-C15C5C644445}"/>
                </a:ext>
              </a:extLst>
            </p:cNvPr>
            <p:cNvSpPr txBox="1"/>
            <p:nvPr/>
          </p:nvSpPr>
          <p:spPr>
            <a:xfrm>
              <a:off x="9314025" y="508158"/>
              <a:ext cx="2554339" cy="544685"/>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　「見方・考え方」を豊かにする</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　　　　　　　　　　　ポイントの例</a:t>
              </a:r>
            </a:p>
          </p:txBody>
        </p:sp>
      </p:grpSp>
      <p:sp>
        <p:nvSpPr>
          <p:cNvPr id="34" name="テキスト ボックス 33">
            <a:extLst>
              <a:ext uri="{FF2B5EF4-FFF2-40B4-BE49-F238E27FC236}">
                <a16:creationId xmlns:a16="http://schemas.microsoft.com/office/drawing/2014/main" id="{BA708FB7-2221-0250-0247-50275C278D18}"/>
              </a:ext>
            </a:extLst>
          </p:cNvPr>
          <p:cNvSpPr txBox="1"/>
          <p:nvPr/>
        </p:nvSpPr>
        <p:spPr>
          <a:xfrm>
            <a:off x="2709000" y="1129856"/>
            <a:ext cx="4780286" cy="542456"/>
          </a:xfrm>
          <a:prstGeom prst="rect">
            <a:avLst/>
          </a:prstGeom>
          <a:solidFill>
            <a:schemeClr val="bg1"/>
          </a:solidFill>
          <a:ln w="28575">
            <a:solidFill>
              <a:schemeClr val="tx1"/>
            </a:solidFill>
          </a:ln>
        </p:spPr>
        <p:txBody>
          <a:bodyPr wrap="square" rtlCol="0">
            <a:spAutoFit/>
          </a:bodyPr>
          <a:lstStyle/>
          <a:p>
            <a:r>
              <a:rPr lang="en-US" altLang="ja-JP" sz="975" dirty="0"/>
              <a:t>【</a:t>
            </a:r>
            <a:r>
              <a:rPr lang="ja-JP" altLang="en-US" sz="975" dirty="0"/>
              <a:t>単元で身に付けさせたいこと</a:t>
            </a:r>
            <a:r>
              <a:rPr lang="en-US" altLang="ja-JP" sz="975" dirty="0"/>
              <a:t>】</a:t>
            </a:r>
          </a:p>
          <a:p>
            <a:r>
              <a:rPr lang="ja-JP" altLang="en-US" sz="975" dirty="0"/>
              <a:t>・電気を通すつなぎ方と通さないつなぎ方があること。</a:t>
            </a:r>
            <a:endParaRPr lang="en-US" altLang="ja-JP" sz="975" dirty="0"/>
          </a:p>
          <a:p>
            <a:r>
              <a:rPr lang="ja-JP" altLang="en-US" sz="975" dirty="0"/>
              <a:t>・電気を通す物と通さない物があること。</a:t>
            </a:r>
            <a:endParaRPr lang="en-US" altLang="ja-JP" sz="975" dirty="0"/>
          </a:p>
        </p:txBody>
      </p:sp>
      <p:pic>
        <p:nvPicPr>
          <p:cNvPr id="61" name="図 60">
            <a:extLst>
              <a:ext uri="{FF2B5EF4-FFF2-40B4-BE49-F238E27FC236}">
                <a16:creationId xmlns:a16="http://schemas.microsoft.com/office/drawing/2014/main" id="{EBA84DE1-621A-4E17-39F4-A230EB5EB0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7100" y="2044685"/>
            <a:ext cx="592650" cy="592650"/>
          </a:xfrm>
          <a:prstGeom prst="rect">
            <a:avLst/>
          </a:prstGeom>
        </p:spPr>
      </p:pic>
      <p:grpSp>
        <p:nvGrpSpPr>
          <p:cNvPr id="71" name="グループ化 70">
            <a:extLst>
              <a:ext uri="{FF2B5EF4-FFF2-40B4-BE49-F238E27FC236}">
                <a16:creationId xmlns:a16="http://schemas.microsoft.com/office/drawing/2014/main" id="{5F9FA8B5-4FC1-DF25-3A16-15F291962AD8}"/>
              </a:ext>
            </a:extLst>
          </p:cNvPr>
          <p:cNvGrpSpPr/>
          <p:nvPr/>
        </p:nvGrpSpPr>
        <p:grpSpPr>
          <a:xfrm>
            <a:off x="2821104" y="2789455"/>
            <a:ext cx="1467326" cy="178021"/>
            <a:chOff x="0" y="0"/>
            <a:chExt cx="1805940" cy="268605"/>
          </a:xfrm>
        </p:grpSpPr>
        <p:sp>
          <p:nvSpPr>
            <p:cNvPr id="72" name="正方形/長方形 71">
              <a:extLst>
                <a:ext uri="{FF2B5EF4-FFF2-40B4-BE49-F238E27FC236}">
                  <a16:creationId xmlns:a16="http://schemas.microsoft.com/office/drawing/2014/main" id="{CDD39637-317D-F516-D9A2-AB0AA7CB54F3}"/>
                </a:ext>
              </a:extLst>
            </p:cNvPr>
            <p:cNvSpPr/>
            <p:nvPr/>
          </p:nvSpPr>
          <p:spPr>
            <a:xfrm>
              <a:off x="0" y="0"/>
              <a:ext cx="1805940" cy="268605"/>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73" name="正方形/長方形 72">
              <a:extLst>
                <a:ext uri="{FF2B5EF4-FFF2-40B4-BE49-F238E27FC236}">
                  <a16:creationId xmlns:a16="http://schemas.microsoft.com/office/drawing/2014/main" id="{380B9D2E-C483-94AA-938F-FD03A951B5D6}"/>
                </a:ext>
              </a:extLst>
            </p:cNvPr>
            <p:cNvSpPr/>
            <p:nvPr/>
          </p:nvSpPr>
          <p:spPr>
            <a:xfrm>
              <a:off x="320040" y="0"/>
              <a:ext cx="441960" cy="268605"/>
            </a:xfrm>
            <a:prstGeom prst="rect">
              <a:avLst/>
            </a:prstGeom>
            <a:solidFill>
              <a:schemeClr val="bg1"/>
            </a:solidFill>
            <a:ln w="12700" cap="flat" cmpd="sng" algn="ctr">
              <a:solidFill>
                <a:srgbClr val="4472C4">
                  <a:shade val="15000"/>
                </a:srgbClr>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74" name="正方形/長方形 73">
              <a:extLst>
                <a:ext uri="{FF2B5EF4-FFF2-40B4-BE49-F238E27FC236}">
                  <a16:creationId xmlns:a16="http://schemas.microsoft.com/office/drawing/2014/main" id="{E4CFFAA6-F9B4-CB1A-7C0D-923F52160667}"/>
                </a:ext>
              </a:extLst>
            </p:cNvPr>
            <p:cNvSpPr/>
            <p:nvPr/>
          </p:nvSpPr>
          <p:spPr>
            <a:xfrm>
              <a:off x="1074420" y="0"/>
              <a:ext cx="434340" cy="268605"/>
            </a:xfrm>
            <a:prstGeom prst="rect">
              <a:avLst/>
            </a:prstGeom>
            <a:solidFill>
              <a:sysClr val="window" lastClr="FFFFFF"/>
            </a:solidFill>
            <a:ln w="12700" cap="flat" cmpd="sng" algn="ctr">
              <a:solidFill>
                <a:srgbClr val="4472C4">
                  <a:shade val="15000"/>
                </a:srgbClr>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grpSp>
        <p:nvGrpSpPr>
          <p:cNvPr id="62" name="グループ化 61">
            <a:extLst>
              <a:ext uri="{FF2B5EF4-FFF2-40B4-BE49-F238E27FC236}">
                <a16:creationId xmlns:a16="http://schemas.microsoft.com/office/drawing/2014/main" id="{DC197138-DA25-DD8A-97BF-71C5D35C0070}"/>
              </a:ext>
            </a:extLst>
          </p:cNvPr>
          <p:cNvGrpSpPr/>
          <p:nvPr/>
        </p:nvGrpSpPr>
        <p:grpSpPr>
          <a:xfrm>
            <a:off x="2804294" y="2121539"/>
            <a:ext cx="957064" cy="711994"/>
            <a:chOff x="0" y="0"/>
            <a:chExt cx="1178243" cy="876617"/>
          </a:xfrm>
        </p:grpSpPr>
        <p:grpSp>
          <p:nvGrpSpPr>
            <p:cNvPr id="63" name="グループ化 62">
              <a:extLst>
                <a:ext uri="{FF2B5EF4-FFF2-40B4-BE49-F238E27FC236}">
                  <a16:creationId xmlns:a16="http://schemas.microsoft.com/office/drawing/2014/main" id="{1D6FB39C-ABF2-341C-1D56-00C6C5C9ABA6}"/>
                </a:ext>
              </a:extLst>
            </p:cNvPr>
            <p:cNvGrpSpPr/>
            <p:nvPr/>
          </p:nvGrpSpPr>
          <p:grpSpPr>
            <a:xfrm>
              <a:off x="0" y="0"/>
              <a:ext cx="1178243" cy="876617"/>
              <a:chOff x="0" y="0"/>
              <a:chExt cx="1178243" cy="876617"/>
            </a:xfrm>
          </p:grpSpPr>
          <p:sp>
            <p:nvSpPr>
              <p:cNvPr id="65" name="正方形/長方形 64">
                <a:extLst>
                  <a:ext uri="{FF2B5EF4-FFF2-40B4-BE49-F238E27FC236}">
                    <a16:creationId xmlns:a16="http://schemas.microsoft.com/office/drawing/2014/main" id="{F645FB83-EDDF-7BFB-D132-DD07DBC6B6A9}"/>
                  </a:ext>
                </a:extLst>
              </p:cNvPr>
              <p:cNvSpPr/>
              <p:nvPr/>
            </p:nvSpPr>
            <p:spPr>
              <a:xfrm>
                <a:off x="0" y="121920"/>
                <a:ext cx="1104900" cy="662940"/>
              </a:xfrm>
              <a:prstGeom prst="rect">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pic>
            <p:nvPicPr>
              <p:cNvPr id="66" name="図 65">
                <a:extLst>
                  <a:ext uri="{FF2B5EF4-FFF2-40B4-BE49-F238E27FC236}">
                    <a16:creationId xmlns:a16="http://schemas.microsoft.com/office/drawing/2014/main" id="{0CFD3A69-E5FA-46CC-BBC7-CB0B6509AB7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 y="118110"/>
                <a:ext cx="937260" cy="654685"/>
              </a:xfrm>
              <a:prstGeom prst="rect">
                <a:avLst/>
              </a:prstGeom>
              <a:noFill/>
              <a:ln>
                <a:noFill/>
              </a:ln>
              <a:scene3d>
                <a:camera prst="orthographicFront">
                  <a:rot lat="0" lon="0" rev="0"/>
                </a:camera>
                <a:lightRig rig="threePt" dir="t"/>
              </a:scene3d>
            </p:spPr>
          </p:pic>
          <p:pic>
            <p:nvPicPr>
              <p:cNvPr id="67" name="図 66">
                <a:extLst>
                  <a:ext uri="{FF2B5EF4-FFF2-40B4-BE49-F238E27FC236}">
                    <a16:creationId xmlns:a16="http://schemas.microsoft.com/office/drawing/2014/main" id="{EE60923A-716B-AA49-4EF5-C90A00DCE49A}"/>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8637" t="58696" r="60207" b="34783"/>
              <a:stretch/>
            </p:blipFill>
            <p:spPr bwMode="auto">
              <a:xfrm rot="5400000">
                <a:off x="597218" y="294322"/>
                <a:ext cx="834390" cy="327660"/>
              </a:xfrm>
              <a:prstGeom prst="rect">
                <a:avLst/>
              </a:prstGeom>
              <a:ln>
                <a:noFill/>
              </a:ln>
              <a:extLst>
                <a:ext uri="{53640926-AAD7-44D8-BBD7-CCE9431645EC}">
                  <a14:shadowObscured xmlns:a14="http://schemas.microsoft.com/office/drawing/2010/main"/>
                </a:ext>
              </a:extLst>
            </p:spPr>
          </p:pic>
          <p:sp>
            <p:nvSpPr>
              <p:cNvPr id="68" name="正方形/長方形 67">
                <a:extLst>
                  <a:ext uri="{FF2B5EF4-FFF2-40B4-BE49-F238E27FC236}">
                    <a16:creationId xmlns:a16="http://schemas.microsoft.com/office/drawing/2014/main" id="{4DA5666B-3953-46AE-F46A-6B93F053A2A6}"/>
                  </a:ext>
                </a:extLst>
              </p:cNvPr>
              <p:cNvSpPr/>
              <p:nvPr/>
            </p:nvSpPr>
            <p:spPr>
              <a:xfrm>
                <a:off x="464945" y="746490"/>
                <a:ext cx="296848" cy="130127"/>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mc:AlternateContent xmlns:mc="http://schemas.openxmlformats.org/markup-compatibility/2006" xmlns:p14="http://schemas.microsoft.com/office/powerpoint/2010/main">
            <mc:Choice Requires="p14">
              <p:contentPart p14:bwMode="auto" r:id="rId5">
                <p14:nvContentPartPr>
                  <p14:cNvPr id="69" name="インク 68">
                    <a:extLst>
                      <a:ext uri="{FF2B5EF4-FFF2-40B4-BE49-F238E27FC236}">
                        <a16:creationId xmlns:a16="http://schemas.microsoft.com/office/drawing/2014/main" id="{104C1C55-69C7-5960-7EC8-AA33BCBDB153}"/>
                      </a:ext>
                    </a:extLst>
                  </p14:cNvPr>
                  <p14:cNvContentPartPr/>
                  <p14:nvPr/>
                </p14:nvContentPartPr>
                <p14:xfrm>
                  <a:off x="532765" y="52070"/>
                  <a:ext cx="480240" cy="197640"/>
                </p14:xfrm>
              </p:contentPart>
            </mc:Choice>
            <mc:Fallback xmlns="">
              <p:pic>
                <p:nvPicPr>
                  <p:cNvPr id="69" name="インク 68">
                    <a:extLst>
                      <a:ext uri="{FF2B5EF4-FFF2-40B4-BE49-F238E27FC236}">
                        <a16:creationId xmlns:a16="http://schemas.microsoft.com/office/drawing/2014/main" id="{104C1C55-69C7-5960-7EC8-AA33BCBDB153}"/>
                      </a:ext>
                    </a:extLst>
                  </p:cNvPr>
                  <p:cNvPicPr/>
                  <p:nvPr/>
                </p:nvPicPr>
                <p:blipFill>
                  <a:blip r:embed="rId6"/>
                  <a:stretch>
                    <a:fillRect/>
                  </a:stretch>
                </p:blipFill>
                <p:spPr>
                  <a:xfrm>
                    <a:off x="523765" y="43070"/>
                    <a:ext cx="497880" cy="215280"/>
                  </a:xfrm>
                  <a:prstGeom prst="rect">
                    <a:avLst/>
                  </a:prstGeom>
                </p:spPr>
              </p:pic>
            </mc:Fallback>
          </mc:AlternateContent>
          <p:pic>
            <p:nvPicPr>
              <p:cNvPr id="70" name="図 69">
                <a:extLst>
                  <a:ext uri="{FF2B5EF4-FFF2-40B4-BE49-F238E27FC236}">
                    <a16:creationId xmlns:a16="http://schemas.microsoft.com/office/drawing/2014/main" id="{076769F7-6B1A-6DD2-7E41-7216F84BD1B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4266" r="12500"/>
              <a:stretch/>
            </p:blipFill>
            <p:spPr bwMode="auto">
              <a:xfrm>
                <a:off x="426720" y="0"/>
                <a:ext cx="248285" cy="320040"/>
              </a:xfrm>
              <a:prstGeom prst="rect">
                <a:avLst/>
              </a:prstGeom>
              <a:noFill/>
              <a:ln>
                <a:noFill/>
              </a:ln>
            </p:spPr>
          </p:pic>
        </p:grpSp>
        <mc:AlternateContent xmlns:mc="http://schemas.openxmlformats.org/markup-compatibility/2006" xmlns:p14="http://schemas.microsoft.com/office/powerpoint/2010/main">
          <mc:Choice Requires="p14">
            <p:contentPart p14:bwMode="auto" r:id="rId8">
              <p14:nvContentPartPr>
                <p14:cNvPr id="64" name="インク 63">
                  <a:extLst>
                    <a:ext uri="{FF2B5EF4-FFF2-40B4-BE49-F238E27FC236}">
                      <a16:creationId xmlns:a16="http://schemas.microsoft.com/office/drawing/2014/main" id="{7D2CA19A-253C-1679-E541-4A9F64DD9A96}"/>
                    </a:ext>
                  </a:extLst>
                </p14:cNvPr>
                <p14:cNvContentPartPr/>
                <p14:nvPr/>
              </p14:nvContentPartPr>
              <p14:xfrm>
                <a:off x="753110" y="791845"/>
                <a:ext cx="252360" cy="31320"/>
              </p14:xfrm>
            </p:contentPart>
          </mc:Choice>
          <mc:Fallback xmlns="">
            <p:pic>
              <p:nvPicPr>
                <p:cNvPr id="64" name="インク 63">
                  <a:extLst>
                    <a:ext uri="{FF2B5EF4-FFF2-40B4-BE49-F238E27FC236}">
                      <a16:creationId xmlns:a16="http://schemas.microsoft.com/office/drawing/2014/main" id="{7D2CA19A-253C-1679-E541-4A9F64DD9A96}"/>
                    </a:ext>
                  </a:extLst>
                </p:cNvPr>
                <p:cNvPicPr/>
                <p:nvPr/>
              </p:nvPicPr>
              <p:blipFill>
                <a:blip r:embed="rId9"/>
                <a:stretch>
                  <a:fillRect/>
                </a:stretch>
              </p:blipFill>
              <p:spPr>
                <a:xfrm>
                  <a:off x="744123" y="782845"/>
                  <a:ext cx="269975" cy="48960"/>
                </a:xfrm>
                <a:prstGeom prst="rect">
                  <a:avLst/>
                </a:prstGeom>
              </p:spPr>
            </p:pic>
          </mc:Fallback>
        </mc:AlternateContent>
      </p:grpSp>
      <p:sp>
        <p:nvSpPr>
          <p:cNvPr id="75" name="吹き出し: 角を丸めた四角形 74">
            <a:extLst>
              <a:ext uri="{FF2B5EF4-FFF2-40B4-BE49-F238E27FC236}">
                <a16:creationId xmlns:a16="http://schemas.microsoft.com/office/drawing/2014/main" id="{84FDEEF3-8947-CBE7-ACA5-147E0CB6DE69}"/>
              </a:ext>
            </a:extLst>
          </p:cNvPr>
          <p:cNvSpPr/>
          <p:nvPr/>
        </p:nvSpPr>
        <p:spPr>
          <a:xfrm>
            <a:off x="4424705" y="2714461"/>
            <a:ext cx="2979141" cy="517397"/>
          </a:xfrm>
          <a:prstGeom prst="wedgeRoundRectCallout">
            <a:avLst>
              <a:gd name="adj1" fmla="val -55330"/>
              <a:gd name="adj2" fmla="val -48836"/>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975" dirty="0">
                <a:latin typeface="HG丸ｺﾞｼｯｸM-PRO" panose="020F0600000000000000" pitchFamily="50" charset="-128"/>
                <a:ea typeface="HG丸ｺﾞｼｯｸM-PRO" panose="020F0600000000000000" pitchFamily="50" charset="-128"/>
              </a:rPr>
              <a:t>豆電球がついたり、消えたりするということは、</a:t>
            </a:r>
            <a:endParaRPr lang="en-US" altLang="ja-JP" sz="975" dirty="0">
              <a:latin typeface="HG丸ｺﾞｼｯｸM-PRO" panose="020F0600000000000000" pitchFamily="50" charset="-128"/>
              <a:ea typeface="HG丸ｺﾞｼｯｸM-PRO" panose="020F0600000000000000" pitchFamily="50" charset="-128"/>
            </a:endParaRPr>
          </a:p>
          <a:p>
            <a:r>
              <a:rPr lang="ja-JP" altLang="en-US" sz="975" dirty="0">
                <a:latin typeface="HG丸ｺﾞｼｯｸM-PRO" panose="020F0600000000000000" pitchFamily="50" charset="-128"/>
                <a:ea typeface="HG丸ｺﾞｼｯｸM-PRO" panose="020F0600000000000000" pitchFamily="50" charset="-128"/>
              </a:rPr>
              <a:t>どこかにスイッチがあるのかな？部屋のスイッチとは仕組みが違うのかな？　　</a:t>
            </a:r>
            <a:endParaRPr lang="en-US" altLang="ja-JP" sz="975" dirty="0">
              <a:latin typeface="HG丸ｺﾞｼｯｸM-PRO" panose="020F0600000000000000" pitchFamily="50" charset="-128"/>
              <a:ea typeface="HG丸ｺﾞｼｯｸM-PRO" panose="020F0600000000000000" pitchFamily="50" charset="-128"/>
            </a:endParaRPr>
          </a:p>
        </p:txBody>
      </p:sp>
      <p:sp>
        <p:nvSpPr>
          <p:cNvPr id="76" name="テキスト ボックス 75">
            <a:extLst>
              <a:ext uri="{FF2B5EF4-FFF2-40B4-BE49-F238E27FC236}">
                <a16:creationId xmlns:a16="http://schemas.microsoft.com/office/drawing/2014/main" id="{92C9D0CF-A808-19FB-FFB7-CBB52C735811}"/>
              </a:ext>
            </a:extLst>
          </p:cNvPr>
          <p:cNvSpPr txBox="1"/>
          <p:nvPr/>
        </p:nvSpPr>
        <p:spPr>
          <a:xfrm>
            <a:off x="4188343" y="2016134"/>
            <a:ext cx="3422441"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比較して</a:t>
            </a:r>
            <a:r>
              <a:rPr lang="ja-JP" altLang="en-US" sz="1200" dirty="0">
                <a:latin typeface="BIZ UDPゴシック" panose="020B0400000000000000" pitchFamily="50" charset="-128"/>
                <a:ea typeface="BIZ UDPゴシック" panose="020B04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共通点や差異点から問題を見い出す</a:t>
            </a:r>
          </a:p>
        </p:txBody>
      </p:sp>
      <p:sp>
        <p:nvSpPr>
          <p:cNvPr id="77" name="吹き出し: 角を丸めた四角形 76">
            <a:extLst>
              <a:ext uri="{FF2B5EF4-FFF2-40B4-BE49-F238E27FC236}">
                <a16:creationId xmlns:a16="http://schemas.microsoft.com/office/drawing/2014/main" id="{5E19E885-D30B-5D9B-4736-768236C9272E}"/>
              </a:ext>
            </a:extLst>
          </p:cNvPr>
          <p:cNvSpPr/>
          <p:nvPr/>
        </p:nvSpPr>
        <p:spPr>
          <a:xfrm>
            <a:off x="4412439" y="2333457"/>
            <a:ext cx="2857960" cy="351432"/>
          </a:xfrm>
          <a:prstGeom prst="wedgeRoundRectCallout">
            <a:avLst>
              <a:gd name="adj1" fmla="val -54782"/>
              <a:gd name="adj2" fmla="val -10965"/>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975" dirty="0">
                <a:latin typeface="HG丸ｺﾞｼｯｸM-PRO" panose="020F0600000000000000" pitchFamily="50" charset="-128"/>
                <a:ea typeface="HG丸ｺﾞｼｯｸM-PRO" panose="020F0600000000000000" pitchFamily="50" charset="-128"/>
              </a:rPr>
              <a:t>豆電球がつくときと、つかないときは何が違うのだろう。　　</a:t>
            </a:r>
            <a:endParaRPr lang="en-US" altLang="ja-JP" sz="975" dirty="0">
              <a:latin typeface="HG丸ｺﾞｼｯｸM-PRO" panose="020F0600000000000000" pitchFamily="50" charset="-128"/>
              <a:ea typeface="HG丸ｺﾞｼｯｸM-PRO" panose="020F0600000000000000" pitchFamily="50" charset="-128"/>
            </a:endParaRPr>
          </a:p>
        </p:txBody>
      </p:sp>
      <p:graphicFrame>
        <p:nvGraphicFramePr>
          <p:cNvPr id="83" name="表 82">
            <a:extLst>
              <a:ext uri="{FF2B5EF4-FFF2-40B4-BE49-F238E27FC236}">
                <a16:creationId xmlns:a16="http://schemas.microsoft.com/office/drawing/2014/main" id="{930033D8-CAA4-E722-7983-7F0D432E6414}"/>
              </a:ext>
            </a:extLst>
          </p:cNvPr>
          <p:cNvGraphicFramePr>
            <a:graphicFrameLocks noGrp="1"/>
          </p:cNvGraphicFramePr>
          <p:nvPr>
            <p:extLst>
              <p:ext uri="{D42A27DB-BD31-4B8C-83A1-F6EECF244321}">
                <p14:modId xmlns:p14="http://schemas.microsoft.com/office/powerpoint/2010/main" val="2132344316"/>
              </p:ext>
            </p:extLst>
          </p:nvPr>
        </p:nvGraphicFramePr>
        <p:xfrm>
          <a:off x="2787148" y="3119597"/>
          <a:ext cx="1576418" cy="1527114"/>
        </p:xfrm>
        <a:graphic>
          <a:graphicData uri="http://schemas.openxmlformats.org/drawingml/2006/table">
            <a:tbl>
              <a:tblPr firstRow="1" bandRow="1">
                <a:tableStyleId>{5940675A-B579-460E-94D1-54222C63F5DA}</a:tableStyleId>
              </a:tblPr>
              <a:tblGrid>
                <a:gridCol w="788209">
                  <a:extLst>
                    <a:ext uri="{9D8B030D-6E8A-4147-A177-3AD203B41FA5}">
                      <a16:colId xmlns:a16="http://schemas.microsoft.com/office/drawing/2014/main" val="3423467298"/>
                    </a:ext>
                  </a:extLst>
                </a:gridCol>
                <a:gridCol w="788209">
                  <a:extLst>
                    <a:ext uri="{9D8B030D-6E8A-4147-A177-3AD203B41FA5}">
                      <a16:colId xmlns:a16="http://schemas.microsoft.com/office/drawing/2014/main" val="407208180"/>
                    </a:ext>
                  </a:extLst>
                </a:gridCol>
              </a:tblGrid>
              <a:tr h="1527114">
                <a:tc>
                  <a:txBody>
                    <a:bodyPr/>
                    <a:lstStyle/>
                    <a:p>
                      <a:endParaRPr kumimoji="1" lang="ja-JP" altLang="en-US" sz="1100" dirty="0"/>
                    </a:p>
                  </a:txBody>
                  <a:tcPr marL="74295" marR="74295" marT="37148" marB="37148"/>
                </a:tc>
                <a:tc>
                  <a:txBody>
                    <a:bodyPr/>
                    <a:lstStyle/>
                    <a:p>
                      <a:endParaRPr kumimoji="1" lang="ja-JP" altLang="en-US" sz="1100" dirty="0"/>
                    </a:p>
                  </a:txBody>
                  <a:tcPr marL="74295" marR="74295" marT="37148" marB="37148"/>
                </a:tc>
                <a:extLst>
                  <a:ext uri="{0D108BD9-81ED-4DB2-BD59-A6C34878D82A}">
                    <a16:rowId xmlns:a16="http://schemas.microsoft.com/office/drawing/2014/main" val="855786913"/>
                  </a:ext>
                </a:extLst>
              </a:tr>
            </a:tbl>
          </a:graphicData>
        </a:graphic>
      </p:graphicFrame>
      <p:grpSp>
        <p:nvGrpSpPr>
          <p:cNvPr id="51" name="グループ化 50">
            <a:extLst>
              <a:ext uri="{FF2B5EF4-FFF2-40B4-BE49-F238E27FC236}">
                <a16:creationId xmlns:a16="http://schemas.microsoft.com/office/drawing/2014/main" id="{582CC7D2-80DA-650C-86A7-6242A642B0B2}"/>
              </a:ext>
            </a:extLst>
          </p:cNvPr>
          <p:cNvGrpSpPr/>
          <p:nvPr/>
        </p:nvGrpSpPr>
        <p:grpSpPr>
          <a:xfrm>
            <a:off x="2871492" y="3396207"/>
            <a:ext cx="534886" cy="634281"/>
            <a:chOff x="4890760" y="1938387"/>
            <a:chExt cx="870920" cy="1211001"/>
          </a:xfrm>
        </p:grpSpPr>
        <p:grpSp>
          <p:nvGrpSpPr>
            <p:cNvPr id="46" name="グループ化 45">
              <a:extLst>
                <a:ext uri="{FF2B5EF4-FFF2-40B4-BE49-F238E27FC236}">
                  <a16:creationId xmlns:a16="http://schemas.microsoft.com/office/drawing/2014/main" id="{3A212C45-F6D7-C293-F1CD-C03D16DDDDC7}"/>
                </a:ext>
              </a:extLst>
            </p:cNvPr>
            <p:cNvGrpSpPr/>
            <p:nvPr/>
          </p:nvGrpSpPr>
          <p:grpSpPr>
            <a:xfrm>
              <a:off x="4904430" y="1938387"/>
              <a:ext cx="857250" cy="1055370"/>
              <a:chOff x="0" y="0"/>
              <a:chExt cx="857250" cy="1055494"/>
            </a:xfrm>
          </p:grpSpPr>
          <p:sp>
            <p:nvSpPr>
              <p:cNvPr id="47" name="フリーフォーム: 図形 46">
                <a:extLst>
                  <a:ext uri="{FF2B5EF4-FFF2-40B4-BE49-F238E27FC236}">
                    <a16:creationId xmlns:a16="http://schemas.microsoft.com/office/drawing/2014/main" id="{985FAD90-F24F-5A3A-8250-CE1E1AADFAC3}"/>
                  </a:ext>
                </a:extLst>
              </p:cNvPr>
              <p:cNvSpPr/>
              <p:nvPr/>
            </p:nvSpPr>
            <p:spPr>
              <a:xfrm>
                <a:off x="0" y="392430"/>
                <a:ext cx="465166" cy="655320"/>
              </a:xfrm>
              <a:custGeom>
                <a:avLst/>
                <a:gdLst>
                  <a:gd name="connsiteX0" fmla="*/ 441960 w 465166"/>
                  <a:gd name="connsiteY0" fmla="*/ 0 h 655320"/>
                  <a:gd name="connsiteX1" fmla="*/ 464820 w 465166"/>
                  <a:gd name="connsiteY1" fmla="*/ 38100 h 655320"/>
                  <a:gd name="connsiteX2" fmla="*/ 449580 w 465166"/>
                  <a:gd name="connsiteY2" fmla="*/ 106680 h 655320"/>
                  <a:gd name="connsiteX3" fmla="*/ 327660 w 465166"/>
                  <a:gd name="connsiteY3" fmla="*/ 182880 h 655320"/>
                  <a:gd name="connsiteX4" fmla="*/ 281940 w 465166"/>
                  <a:gd name="connsiteY4" fmla="*/ 213360 h 655320"/>
                  <a:gd name="connsiteX5" fmla="*/ 259080 w 465166"/>
                  <a:gd name="connsiteY5" fmla="*/ 228600 h 655320"/>
                  <a:gd name="connsiteX6" fmla="*/ 167640 w 465166"/>
                  <a:gd name="connsiteY6" fmla="*/ 266700 h 655320"/>
                  <a:gd name="connsiteX7" fmla="*/ 144780 w 465166"/>
                  <a:gd name="connsiteY7" fmla="*/ 289560 h 655320"/>
                  <a:gd name="connsiteX8" fmla="*/ 68580 w 465166"/>
                  <a:gd name="connsiteY8" fmla="*/ 327660 h 655320"/>
                  <a:gd name="connsiteX9" fmla="*/ 0 w 465166"/>
                  <a:gd name="connsiteY9" fmla="*/ 403860 h 655320"/>
                  <a:gd name="connsiteX10" fmla="*/ 22860 w 465166"/>
                  <a:gd name="connsiteY10" fmla="*/ 617220 h 655320"/>
                  <a:gd name="connsiteX11" fmla="*/ 38100 w 465166"/>
                  <a:gd name="connsiteY11" fmla="*/ 640080 h 655320"/>
                  <a:gd name="connsiteX12" fmla="*/ 60960 w 465166"/>
                  <a:gd name="connsiteY12" fmla="*/ 655320 h 65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5166" h="655320">
                    <a:moveTo>
                      <a:pt x="441960" y="0"/>
                    </a:moveTo>
                    <a:cubicBezTo>
                      <a:pt x="449580" y="12700"/>
                      <a:pt x="463765" y="23327"/>
                      <a:pt x="464820" y="38100"/>
                    </a:cubicBezTo>
                    <a:cubicBezTo>
                      <a:pt x="466488" y="61458"/>
                      <a:pt x="462243" y="86982"/>
                      <a:pt x="449580" y="106680"/>
                    </a:cubicBezTo>
                    <a:cubicBezTo>
                      <a:pt x="437248" y="125863"/>
                      <a:pt x="340792" y="175001"/>
                      <a:pt x="327660" y="182880"/>
                    </a:cubicBezTo>
                    <a:cubicBezTo>
                      <a:pt x="311954" y="192304"/>
                      <a:pt x="297180" y="203200"/>
                      <a:pt x="281940" y="213360"/>
                    </a:cubicBezTo>
                    <a:cubicBezTo>
                      <a:pt x="274320" y="218440"/>
                      <a:pt x="267271" y="224504"/>
                      <a:pt x="259080" y="228600"/>
                    </a:cubicBezTo>
                    <a:cubicBezTo>
                      <a:pt x="209189" y="253545"/>
                      <a:pt x="239236" y="239852"/>
                      <a:pt x="167640" y="266700"/>
                    </a:cubicBezTo>
                    <a:cubicBezTo>
                      <a:pt x="160020" y="274320"/>
                      <a:pt x="153958" y="283912"/>
                      <a:pt x="144780" y="289560"/>
                    </a:cubicBezTo>
                    <a:cubicBezTo>
                      <a:pt x="120595" y="304443"/>
                      <a:pt x="90755" y="309920"/>
                      <a:pt x="68580" y="327660"/>
                    </a:cubicBezTo>
                    <a:cubicBezTo>
                      <a:pt x="16177" y="369582"/>
                      <a:pt x="39502" y="344608"/>
                      <a:pt x="0" y="403860"/>
                    </a:cubicBezTo>
                    <a:cubicBezTo>
                      <a:pt x="7620" y="474980"/>
                      <a:pt x="11471" y="546606"/>
                      <a:pt x="22860" y="617220"/>
                    </a:cubicBezTo>
                    <a:cubicBezTo>
                      <a:pt x="24318" y="626261"/>
                      <a:pt x="31624" y="633604"/>
                      <a:pt x="38100" y="640080"/>
                    </a:cubicBezTo>
                    <a:cubicBezTo>
                      <a:pt x="44576" y="646556"/>
                      <a:pt x="60960" y="655320"/>
                      <a:pt x="60960" y="655320"/>
                    </a:cubicBezTo>
                  </a:path>
                </a:pathLst>
              </a:custGeom>
              <a:ln w="28575">
                <a:solidFill>
                  <a:srgbClr val="FF0000"/>
                </a:solidFill>
              </a:ln>
            </p:spPr>
            <p:style>
              <a:lnRef idx="3">
                <a:schemeClr val="dk1"/>
              </a:lnRef>
              <a:fillRef idx="0">
                <a:schemeClr val="dk1"/>
              </a:fillRef>
              <a:effectRef idx="2">
                <a:schemeClr val="dk1"/>
              </a:effectRef>
              <a:fontRef idx="minor">
                <a:schemeClr val="tx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48" name="フリーフォーム: 図形 47">
                <a:extLst>
                  <a:ext uri="{FF2B5EF4-FFF2-40B4-BE49-F238E27FC236}">
                    <a16:creationId xmlns:a16="http://schemas.microsoft.com/office/drawing/2014/main" id="{0CC6DE2E-FC21-7036-4A12-013467F3FBBF}"/>
                  </a:ext>
                </a:extLst>
              </p:cNvPr>
              <p:cNvSpPr/>
              <p:nvPr/>
            </p:nvSpPr>
            <p:spPr>
              <a:xfrm>
                <a:off x="461010" y="392430"/>
                <a:ext cx="396240" cy="663064"/>
              </a:xfrm>
              <a:custGeom>
                <a:avLst/>
                <a:gdLst>
                  <a:gd name="connsiteX0" fmla="*/ 0 w 396240"/>
                  <a:gd name="connsiteY0" fmla="*/ 15364 h 663064"/>
                  <a:gd name="connsiteX1" fmla="*/ 45720 w 396240"/>
                  <a:gd name="connsiteY1" fmla="*/ 124 h 663064"/>
                  <a:gd name="connsiteX2" fmla="*/ 99060 w 396240"/>
                  <a:gd name="connsiteY2" fmla="*/ 45844 h 663064"/>
                  <a:gd name="connsiteX3" fmla="*/ 160020 w 396240"/>
                  <a:gd name="connsiteY3" fmla="*/ 99184 h 663064"/>
                  <a:gd name="connsiteX4" fmla="*/ 182880 w 396240"/>
                  <a:gd name="connsiteY4" fmla="*/ 106804 h 663064"/>
                  <a:gd name="connsiteX5" fmla="*/ 243840 w 396240"/>
                  <a:gd name="connsiteY5" fmla="*/ 152524 h 663064"/>
                  <a:gd name="connsiteX6" fmla="*/ 266700 w 396240"/>
                  <a:gd name="connsiteY6" fmla="*/ 183004 h 663064"/>
                  <a:gd name="connsiteX7" fmla="*/ 281940 w 396240"/>
                  <a:gd name="connsiteY7" fmla="*/ 205864 h 663064"/>
                  <a:gd name="connsiteX8" fmla="*/ 335280 w 396240"/>
                  <a:gd name="connsiteY8" fmla="*/ 266824 h 663064"/>
                  <a:gd name="connsiteX9" fmla="*/ 350520 w 396240"/>
                  <a:gd name="connsiteY9" fmla="*/ 304924 h 663064"/>
                  <a:gd name="connsiteX10" fmla="*/ 381000 w 396240"/>
                  <a:gd name="connsiteY10" fmla="*/ 358264 h 663064"/>
                  <a:gd name="connsiteX11" fmla="*/ 396240 w 396240"/>
                  <a:gd name="connsiteY11" fmla="*/ 411604 h 663064"/>
                  <a:gd name="connsiteX12" fmla="*/ 388620 w 396240"/>
                  <a:gd name="connsiteY12" fmla="*/ 564004 h 663064"/>
                  <a:gd name="connsiteX13" fmla="*/ 365760 w 396240"/>
                  <a:gd name="connsiteY13" fmla="*/ 594484 h 663064"/>
                  <a:gd name="connsiteX14" fmla="*/ 320040 w 396240"/>
                  <a:gd name="connsiteY14" fmla="*/ 632584 h 663064"/>
                  <a:gd name="connsiteX15" fmla="*/ 289560 w 396240"/>
                  <a:gd name="connsiteY15" fmla="*/ 663064 h 66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40" h="663064">
                    <a:moveTo>
                      <a:pt x="0" y="15364"/>
                    </a:moveTo>
                    <a:cubicBezTo>
                      <a:pt x="15240" y="10284"/>
                      <a:pt x="29722" y="-1330"/>
                      <a:pt x="45720" y="124"/>
                    </a:cubicBezTo>
                    <a:cubicBezTo>
                      <a:pt x="82312" y="3451"/>
                      <a:pt x="81393" y="25653"/>
                      <a:pt x="99060" y="45844"/>
                    </a:cubicBezTo>
                    <a:cubicBezTo>
                      <a:pt x="114509" y="63500"/>
                      <a:pt x="137068" y="87708"/>
                      <a:pt x="160020" y="99184"/>
                    </a:cubicBezTo>
                    <a:cubicBezTo>
                      <a:pt x="167204" y="102776"/>
                      <a:pt x="175260" y="104264"/>
                      <a:pt x="182880" y="106804"/>
                    </a:cubicBezTo>
                    <a:cubicBezTo>
                      <a:pt x="203200" y="122044"/>
                      <a:pt x="228600" y="132204"/>
                      <a:pt x="243840" y="152524"/>
                    </a:cubicBezTo>
                    <a:cubicBezTo>
                      <a:pt x="251460" y="162684"/>
                      <a:pt x="259318" y="172670"/>
                      <a:pt x="266700" y="183004"/>
                    </a:cubicBezTo>
                    <a:cubicBezTo>
                      <a:pt x="272023" y="190456"/>
                      <a:pt x="275980" y="198911"/>
                      <a:pt x="281940" y="205864"/>
                    </a:cubicBezTo>
                    <a:cubicBezTo>
                      <a:pt x="305541" y="233398"/>
                      <a:pt x="317817" y="235391"/>
                      <a:pt x="335280" y="266824"/>
                    </a:cubicBezTo>
                    <a:cubicBezTo>
                      <a:pt x="341923" y="278781"/>
                      <a:pt x="344403" y="292690"/>
                      <a:pt x="350520" y="304924"/>
                    </a:cubicBezTo>
                    <a:cubicBezTo>
                      <a:pt x="388784" y="381451"/>
                      <a:pt x="340923" y="264750"/>
                      <a:pt x="381000" y="358264"/>
                    </a:cubicBezTo>
                    <a:cubicBezTo>
                      <a:pt x="387559" y="373568"/>
                      <a:pt x="392373" y="396137"/>
                      <a:pt x="396240" y="411604"/>
                    </a:cubicBezTo>
                    <a:cubicBezTo>
                      <a:pt x="393700" y="462404"/>
                      <a:pt x="396982" y="513833"/>
                      <a:pt x="388620" y="564004"/>
                    </a:cubicBezTo>
                    <a:cubicBezTo>
                      <a:pt x="386532" y="576531"/>
                      <a:pt x="374025" y="584841"/>
                      <a:pt x="365760" y="594484"/>
                    </a:cubicBezTo>
                    <a:cubicBezTo>
                      <a:pt x="343290" y="620699"/>
                      <a:pt x="346032" y="614019"/>
                      <a:pt x="320040" y="632584"/>
                    </a:cubicBezTo>
                    <a:cubicBezTo>
                      <a:pt x="287528" y="655807"/>
                      <a:pt x="289560" y="642976"/>
                      <a:pt x="289560" y="663064"/>
                    </a:cubicBezTo>
                  </a:path>
                </a:pathLst>
              </a:cu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pic>
            <p:nvPicPr>
              <p:cNvPr id="49" name="図 48">
                <a:extLst>
                  <a:ext uri="{FF2B5EF4-FFF2-40B4-BE49-F238E27FC236}">
                    <a16:creationId xmlns:a16="http://schemas.microsoft.com/office/drawing/2014/main" id="{DEEBC945-FC5C-0319-4907-881EEB85280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800" y="0"/>
                <a:ext cx="365760" cy="480695"/>
              </a:xfrm>
              <a:prstGeom prst="rect">
                <a:avLst/>
              </a:prstGeom>
              <a:noFill/>
              <a:ln>
                <a:noFill/>
              </a:ln>
            </p:spPr>
          </p:pic>
        </p:grpSp>
        <p:pic>
          <p:nvPicPr>
            <p:cNvPr id="50" name="図 49">
              <a:extLst>
                <a:ext uri="{FF2B5EF4-FFF2-40B4-BE49-F238E27FC236}">
                  <a16:creationId xmlns:a16="http://schemas.microsoft.com/office/drawing/2014/main" id="{EE60923A-716B-AA49-4EF5-C90A00DCE49A}"/>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8637" t="58696" r="60207" b="34783"/>
            <a:stretch/>
          </p:blipFill>
          <p:spPr bwMode="auto">
            <a:xfrm>
              <a:off x="4890760" y="2821728"/>
              <a:ext cx="834390" cy="327660"/>
            </a:xfrm>
            <a:prstGeom prst="rect">
              <a:avLst/>
            </a:prstGeom>
            <a:ln>
              <a:noFill/>
            </a:ln>
            <a:extLst>
              <a:ext uri="{53640926-AAD7-44D8-BBD7-CCE9431645EC}">
                <a14:shadowObscured xmlns:a14="http://schemas.microsoft.com/office/drawing/2010/main"/>
              </a:ext>
            </a:extLst>
          </p:spPr>
        </p:pic>
      </p:grpSp>
      <p:grpSp>
        <p:nvGrpSpPr>
          <p:cNvPr id="78" name="グループ化 77">
            <a:extLst>
              <a:ext uri="{FF2B5EF4-FFF2-40B4-BE49-F238E27FC236}">
                <a16:creationId xmlns:a16="http://schemas.microsoft.com/office/drawing/2014/main" id="{1B907E98-F6D3-0C38-6663-64103EE3B88D}"/>
              </a:ext>
            </a:extLst>
          </p:cNvPr>
          <p:cNvGrpSpPr/>
          <p:nvPr/>
        </p:nvGrpSpPr>
        <p:grpSpPr>
          <a:xfrm>
            <a:off x="3667262" y="3417832"/>
            <a:ext cx="581083" cy="580875"/>
            <a:chOff x="0" y="0"/>
            <a:chExt cx="833755" cy="1089025"/>
          </a:xfrm>
        </p:grpSpPr>
        <p:pic>
          <p:nvPicPr>
            <p:cNvPr id="79" name="図 78">
              <a:extLst>
                <a:ext uri="{FF2B5EF4-FFF2-40B4-BE49-F238E27FC236}">
                  <a16:creationId xmlns:a16="http://schemas.microsoft.com/office/drawing/2014/main" id="{EE60923A-716B-AA49-4EF5-C90A00DCE49A}"/>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8637" t="58696" r="60207" b="34783"/>
            <a:stretch/>
          </p:blipFill>
          <p:spPr bwMode="auto">
            <a:xfrm>
              <a:off x="0" y="762000"/>
              <a:ext cx="833755" cy="327025"/>
            </a:xfrm>
            <a:prstGeom prst="rect">
              <a:avLst/>
            </a:prstGeom>
            <a:ln>
              <a:noFill/>
            </a:ln>
            <a:extLst>
              <a:ext uri="{53640926-AAD7-44D8-BBD7-CCE9431645EC}">
                <a14:shadowObscured xmlns:a14="http://schemas.microsoft.com/office/drawing/2010/main"/>
              </a:ext>
            </a:extLst>
          </p:spPr>
        </p:pic>
        <p:sp>
          <p:nvSpPr>
            <p:cNvPr id="80" name="フリーフォーム: 図形 79">
              <a:extLst>
                <a:ext uri="{FF2B5EF4-FFF2-40B4-BE49-F238E27FC236}">
                  <a16:creationId xmlns:a16="http://schemas.microsoft.com/office/drawing/2014/main" id="{65D4CBEF-B155-C0EA-4524-706692E5A5AB}"/>
                </a:ext>
              </a:extLst>
            </p:cNvPr>
            <p:cNvSpPr/>
            <p:nvPr/>
          </p:nvSpPr>
          <p:spPr>
            <a:xfrm>
              <a:off x="179070" y="346710"/>
              <a:ext cx="254626" cy="518160"/>
            </a:xfrm>
            <a:custGeom>
              <a:avLst/>
              <a:gdLst>
                <a:gd name="connsiteX0" fmla="*/ 254626 w 254626"/>
                <a:gd name="connsiteY0" fmla="*/ 0 h 518160"/>
                <a:gd name="connsiteX1" fmla="*/ 224146 w 254626"/>
                <a:gd name="connsiteY1" fmla="*/ 38100 h 518160"/>
                <a:gd name="connsiteX2" fmla="*/ 178426 w 254626"/>
                <a:gd name="connsiteY2" fmla="*/ 106680 h 518160"/>
                <a:gd name="connsiteX3" fmla="*/ 155566 w 254626"/>
                <a:gd name="connsiteY3" fmla="*/ 137160 h 518160"/>
                <a:gd name="connsiteX4" fmla="*/ 117466 w 254626"/>
                <a:gd name="connsiteY4" fmla="*/ 198120 h 518160"/>
                <a:gd name="connsiteX5" fmla="*/ 64126 w 254626"/>
                <a:gd name="connsiteY5" fmla="*/ 274320 h 518160"/>
                <a:gd name="connsiteX6" fmla="*/ 10786 w 254626"/>
                <a:gd name="connsiteY6" fmla="*/ 350520 h 518160"/>
                <a:gd name="connsiteX7" fmla="*/ 10786 w 254626"/>
                <a:gd name="connsiteY7" fmla="*/ 472440 h 518160"/>
                <a:gd name="connsiteX8" fmla="*/ 18406 w 254626"/>
                <a:gd name="connsiteY8" fmla="*/ 518160 h 51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626" h="518160">
                  <a:moveTo>
                    <a:pt x="254626" y="0"/>
                  </a:moveTo>
                  <a:cubicBezTo>
                    <a:pt x="244466" y="12700"/>
                    <a:pt x="233599" y="24865"/>
                    <a:pt x="224146" y="38100"/>
                  </a:cubicBezTo>
                  <a:cubicBezTo>
                    <a:pt x="208177" y="60457"/>
                    <a:pt x="194911" y="84701"/>
                    <a:pt x="178426" y="106680"/>
                  </a:cubicBezTo>
                  <a:cubicBezTo>
                    <a:pt x="170806" y="116840"/>
                    <a:pt x="162948" y="126826"/>
                    <a:pt x="155566" y="137160"/>
                  </a:cubicBezTo>
                  <a:cubicBezTo>
                    <a:pt x="140906" y="157684"/>
                    <a:pt x="130813" y="175875"/>
                    <a:pt x="117466" y="198120"/>
                  </a:cubicBezTo>
                  <a:cubicBezTo>
                    <a:pt x="97243" y="279011"/>
                    <a:pt x="132430" y="160480"/>
                    <a:pt x="64126" y="274320"/>
                  </a:cubicBezTo>
                  <a:cubicBezTo>
                    <a:pt x="32898" y="326366"/>
                    <a:pt x="50518" y="300855"/>
                    <a:pt x="10786" y="350520"/>
                  </a:cubicBezTo>
                  <a:cubicBezTo>
                    <a:pt x="-6641" y="402801"/>
                    <a:pt x="-195" y="373608"/>
                    <a:pt x="10786" y="472440"/>
                  </a:cubicBezTo>
                  <a:cubicBezTo>
                    <a:pt x="18904" y="545503"/>
                    <a:pt x="18406" y="491220"/>
                    <a:pt x="18406" y="518160"/>
                  </a:cubicBezTo>
                </a:path>
              </a:pathLst>
            </a:custGeom>
            <a:ln w="28575">
              <a:solidFill>
                <a:srgbClr val="FF0000"/>
              </a:solidFill>
            </a:ln>
          </p:spPr>
          <p:style>
            <a:lnRef idx="3">
              <a:schemeClr val="accent2"/>
            </a:lnRef>
            <a:fillRef idx="0">
              <a:schemeClr val="accent2"/>
            </a:fillRef>
            <a:effectRef idx="2">
              <a:schemeClr val="accent2"/>
            </a:effectRef>
            <a:fontRef idx="minor">
              <a:schemeClr val="tx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81" name="フリーフォーム: 図形 80">
              <a:extLst>
                <a:ext uri="{FF2B5EF4-FFF2-40B4-BE49-F238E27FC236}">
                  <a16:creationId xmlns:a16="http://schemas.microsoft.com/office/drawing/2014/main" id="{517A9155-7D95-F107-7BD5-FD120B73C9F0}"/>
                </a:ext>
              </a:extLst>
            </p:cNvPr>
            <p:cNvSpPr/>
            <p:nvPr/>
          </p:nvSpPr>
          <p:spPr>
            <a:xfrm>
              <a:off x="438150" y="361950"/>
              <a:ext cx="129540" cy="556260"/>
            </a:xfrm>
            <a:custGeom>
              <a:avLst/>
              <a:gdLst>
                <a:gd name="connsiteX0" fmla="*/ 0 w 129540"/>
                <a:gd name="connsiteY0" fmla="*/ 0 h 556260"/>
                <a:gd name="connsiteX1" fmla="*/ 30480 w 129540"/>
                <a:gd name="connsiteY1" fmla="*/ 45720 h 556260"/>
                <a:gd name="connsiteX2" fmla="*/ 38100 w 129540"/>
                <a:gd name="connsiteY2" fmla="*/ 68580 h 556260"/>
                <a:gd name="connsiteX3" fmla="*/ 91440 w 129540"/>
                <a:gd name="connsiteY3" fmla="*/ 137160 h 556260"/>
                <a:gd name="connsiteX4" fmla="*/ 106680 w 129540"/>
                <a:gd name="connsiteY4" fmla="*/ 167640 h 556260"/>
                <a:gd name="connsiteX5" fmla="*/ 114300 w 129540"/>
                <a:gd name="connsiteY5" fmla="*/ 198120 h 556260"/>
                <a:gd name="connsiteX6" fmla="*/ 129540 w 129540"/>
                <a:gd name="connsiteY6" fmla="*/ 251460 h 556260"/>
                <a:gd name="connsiteX7" fmla="*/ 114300 w 129540"/>
                <a:gd name="connsiteY7" fmla="*/ 556260 h 55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540" h="556260">
                  <a:moveTo>
                    <a:pt x="0" y="0"/>
                  </a:moveTo>
                  <a:cubicBezTo>
                    <a:pt x="10160" y="15240"/>
                    <a:pt x="21585" y="29709"/>
                    <a:pt x="30480" y="45720"/>
                  </a:cubicBezTo>
                  <a:cubicBezTo>
                    <a:pt x="34381" y="52741"/>
                    <a:pt x="33645" y="61897"/>
                    <a:pt x="38100" y="68580"/>
                  </a:cubicBezTo>
                  <a:cubicBezTo>
                    <a:pt x="54164" y="92677"/>
                    <a:pt x="78488" y="111257"/>
                    <a:pt x="91440" y="137160"/>
                  </a:cubicBezTo>
                  <a:cubicBezTo>
                    <a:pt x="96520" y="147320"/>
                    <a:pt x="102692" y="157004"/>
                    <a:pt x="106680" y="167640"/>
                  </a:cubicBezTo>
                  <a:cubicBezTo>
                    <a:pt x="110357" y="177446"/>
                    <a:pt x="111423" y="188050"/>
                    <a:pt x="114300" y="198120"/>
                  </a:cubicBezTo>
                  <a:cubicBezTo>
                    <a:pt x="136164" y="274642"/>
                    <a:pt x="105719" y="156175"/>
                    <a:pt x="129540" y="251460"/>
                  </a:cubicBezTo>
                  <a:cubicBezTo>
                    <a:pt x="110161" y="464632"/>
                    <a:pt x="114300" y="362990"/>
                    <a:pt x="114300" y="556260"/>
                  </a:cubicBezTo>
                </a:path>
              </a:pathLst>
            </a:custGeom>
            <a:ln w="28575"/>
          </p:spPr>
          <p:style>
            <a:lnRef idx="3">
              <a:schemeClr val="dk1"/>
            </a:lnRef>
            <a:fillRef idx="0">
              <a:schemeClr val="dk1"/>
            </a:fillRef>
            <a:effectRef idx="2">
              <a:schemeClr val="dk1"/>
            </a:effectRef>
            <a:fontRef idx="minor">
              <a:schemeClr val="tx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pic>
          <p:nvPicPr>
            <p:cNvPr id="82" name="図 81">
              <a:extLst>
                <a:ext uri="{FF2B5EF4-FFF2-40B4-BE49-F238E27FC236}">
                  <a16:creationId xmlns:a16="http://schemas.microsoft.com/office/drawing/2014/main" id="{BB47094C-8733-8914-8DBB-659F6FBB5B1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4266" r="12500"/>
            <a:stretch/>
          </p:blipFill>
          <p:spPr bwMode="auto">
            <a:xfrm>
              <a:off x="243840" y="0"/>
              <a:ext cx="320040" cy="412115"/>
            </a:xfrm>
            <a:prstGeom prst="rect">
              <a:avLst/>
            </a:prstGeom>
            <a:noFill/>
            <a:ln>
              <a:noFill/>
            </a:ln>
          </p:spPr>
        </p:pic>
      </p:grpSp>
      <p:grpSp>
        <p:nvGrpSpPr>
          <p:cNvPr id="39" name="グループ化 38">
            <a:extLst>
              <a:ext uri="{FF2B5EF4-FFF2-40B4-BE49-F238E27FC236}">
                <a16:creationId xmlns:a16="http://schemas.microsoft.com/office/drawing/2014/main" id="{E8F3D45A-DDC4-A8D8-FE12-51B6312F02CE}"/>
              </a:ext>
            </a:extLst>
          </p:cNvPr>
          <p:cNvGrpSpPr/>
          <p:nvPr/>
        </p:nvGrpSpPr>
        <p:grpSpPr>
          <a:xfrm>
            <a:off x="3690280" y="4016046"/>
            <a:ext cx="581081" cy="585012"/>
            <a:chOff x="0" y="67262"/>
            <a:chExt cx="842010" cy="1167178"/>
          </a:xfrm>
        </p:grpSpPr>
        <p:sp>
          <p:nvSpPr>
            <p:cNvPr id="42" name="フリーフォーム: 図形 41">
              <a:extLst>
                <a:ext uri="{FF2B5EF4-FFF2-40B4-BE49-F238E27FC236}">
                  <a16:creationId xmlns:a16="http://schemas.microsoft.com/office/drawing/2014/main" id="{7828EECF-46D3-5F95-B9C7-8B4C5247010F}"/>
                </a:ext>
              </a:extLst>
            </p:cNvPr>
            <p:cNvSpPr/>
            <p:nvPr/>
          </p:nvSpPr>
          <p:spPr>
            <a:xfrm>
              <a:off x="0" y="407670"/>
              <a:ext cx="465166" cy="655320"/>
            </a:xfrm>
            <a:custGeom>
              <a:avLst/>
              <a:gdLst>
                <a:gd name="connsiteX0" fmla="*/ 441960 w 465166"/>
                <a:gd name="connsiteY0" fmla="*/ 0 h 655320"/>
                <a:gd name="connsiteX1" fmla="*/ 464820 w 465166"/>
                <a:gd name="connsiteY1" fmla="*/ 38100 h 655320"/>
                <a:gd name="connsiteX2" fmla="*/ 449580 w 465166"/>
                <a:gd name="connsiteY2" fmla="*/ 106680 h 655320"/>
                <a:gd name="connsiteX3" fmla="*/ 327660 w 465166"/>
                <a:gd name="connsiteY3" fmla="*/ 182880 h 655320"/>
                <a:gd name="connsiteX4" fmla="*/ 281940 w 465166"/>
                <a:gd name="connsiteY4" fmla="*/ 213360 h 655320"/>
                <a:gd name="connsiteX5" fmla="*/ 259080 w 465166"/>
                <a:gd name="connsiteY5" fmla="*/ 228600 h 655320"/>
                <a:gd name="connsiteX6" fmla="*/ 167640 w 465166"/>
                <a:gd name="connsiteY6" fmla="*/ 266700 h 655320"/>
                <a:gd name="connsiteX7" fmla="*/ 144780 w 465166"/>
                <a:gd name="connsiteY7" fmla="*/ 289560 h 655320"/>
                <a:gd name="connsiteX8" fmla="*/ 68580 w 465166"/>
                <a:gd name="connsiteY8" fmla="*/ 327660 h 655320"/>
                <a:gd name="connsiteX9" fmla="*/ 0 w 465166"/>
                <a:gd name="connsiteY9" fmla="*/ 403860 h 655320"/>
                <a:gd name="connsiteX10" fmla="*/ 22860 w 465166"/>
                <a:gd name="connsiteY10" fmla="*/ 617220 h 655320"/>
                <a:gd name="connsiteX11" fmla="*/ 38100 w 465166"/>
                <a:gd name="connsiteY11" fmla="*/ 640080 h 655320"/>
                <a:gd name="connsiteX12" fmla="*/ 60960 w 465166"/>
                <a:gd name="connsiteY12" fmla="*/ 655320 h 65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5166" h="655320">
                  <a:moveTo>
                    <a:pt x="441960" y="0"/>
                  </a:moveTo>
                  <a:cubicBezTo>
                    <a:pt x="449580" y="12700"/>
                    <a:pt x="463765" y="23327"/>
                    <a:pt x="464820" y="38100"/>
                  </a:cubicBezTo>
                  <a:cubicBezTo>
                    <a:pt x="466488" y="61458"/>
                    <a:pt x="462243" y="86982"/>
                    <a:pt x="449580" y="106680"/>
                  </a:cubicBezTo>
                  <a:cubicBezTo>
                    <a:pt x="437248" y="125863"/>
                    <a:pt x="340792" y="175001"/>
                    <a:pt x="327660" y="182880"/>
                  </a:cubicBezTo>
                  <a:cubicBezTo>
                    <a:pt x="311954" y="192304"/>
                    <a:pt x="297180" y="203200"/>
                    <a:pt x="281940" y="213360"/>
                  </a:cubicBezTo>
                  <a:cubicBezTo>
                    <a:pt x="274320" y="218440"/>
                    <a:pt x="267271" y="224504"/>
                    <a:pt x="259080" y="228600"/>
                  </a:cubicBezTo>
                  <a:cubicBezTo>
                    <a:pt x="209189" y="253545"/>
                    <a:pt x="239236" y="239852"/>
                    <a:pt x="167640" y="266700"/>
                  </a:cubicBezTo>
                  <a:cubicBezTo>
                    <a:pt x="160020" y="274320"/>
                    <a:pt x="153958" y="283912"/>
                    <a:pt x="144780" y="289560"/>
                  </a:cubicBezTo>
                  <a:cubicBezTo>
                    <a:pt x="120595" y="304443"/>
                    <a:pt x="90755" y="309920"/>
                    <a:pt x="68580" y="327660"/>
                  </a:cubicBezTo>
                  <a:cubicBezTo>
                    <a:pt x="16177" y="369582"/>
                    <a:pt x="39502" y="344608"/>
                    <a:pt x="0" y="403860"/>
                  </a:cubicBezTo>
                  <a:cubicBezTo>
                    <a:pt x="7620" y="474980"/>
                    <a:pt x="11471" y="546606"/>
                    <a:pt x="22860" y="617220"/>
                  </a:cubicBezTo>
                  <a:cubicBezTo>
                    <a:pt x="24318" y="626261"/>
                    <a:pt x="31624" y="633604"/>
                    <a:pt x="38100" y="640080"/>
                  </a:cubicBezTo>
                  <a:cubicBezTo>
                    <a:pt x="44576" y="646556"/>
                    <a:pt x="60960" y="655320"/>
                    <a:pt x="60960" y="655320"/>
                  </a:cubicBezTo>
                </a:path>
              </a:pathLst>
            </a:custGeom>
            <a:noFill/>
            <a:ln w="28575" cap="flat" cmpd="sng" algn="ctr">
              <a:solidFill>
                <a:srgbClr val="FF0000"/>
              </a:solidFill>
              <a:prstDash val="solid"/>
              <a:miter lim="800000"/>
            </a:ln>
            <a:effectLst/>
          </p:spPr>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pic>
          <p:nvPicPr>
            <p:cNvPr id="43" name="図 42">
              <a:extLst>
                <a:ext uri="{FF2B5EF4-FFF2-40B4-BE49-F238E27FC236}">
                  <a16:creationId xmlns:a16="http://schemas.microsoft.com/office/drawing/2014/main" id="{FB684C38-0350-45ED-9A91-461C2BE60C8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3993"/>
            <a:stretch/>
          </p:blipFill>
          <p:spPr bwMode="auto">
            <a:xfrm>
              <a:off x="304800" y="67262"/>
              <a:ext cx="365760" cy="413433"/>
            </a:xfrm>
            <a:prstGeom prst="rect">
              <a:avLst/>
            </a:prstGeom>
            <a:noFill/>
            <a:ln>
              <a:noFill/>
            </a:ln>
          </p:spPr>
        </p:pic>
        <p:pic>
          <p:nvPicPr>
            <p:cNvPr id="44" name="図 43">
              <a:extLst>
                <a:ext uri="{FF2B5EF4-FFF2-40B4-BE49-F238E27FC236}">
                  <a16:creationId xmlns:a16="http://schemas.microsoft.com/office/drawing/2014/main" id="{EE60923A-716B-AA49-4EF5-C90A00DCE49A}"/>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8637" t="58696" r="60207" b="34783"/>
            <a:stretch/>
          </p:blipFill>
          <p:spPr bwMode="auto">
            <a:xfrm>
              <a:off x="7620" y="906780"/>
              <a:ext cx="834390" cy="327660"/>
            </a:xfrm>
            <a:prstGeom prst="rect">
              <a:avLst/>
            </a:prstGeom>
            <a:ln>
              <a:noFill/>
            </a:ln>
            <a:extLst>
              <a:ext uri="{53640926-AAD7-44D8-BBD7-CCE9431645EC}">
                <a14:shadowObscured xmlns:a14="http://schemas.microsoft.com/office/drawing/2010/main"/>
              </a:ext>
            </a:extLst>
          </p:spPr>
        </p:pic>
        <p:sp>
          <p:nvSpPr>
            <p:cNvPr id="45" name="フリーフォーム: 図形 44">
              <a:extLst>
                <a:ext uri="{FF2B5EF4-FFF2-40B4-BE49-F238E27FC236}">
                  <a16:creationId xmlns:a16="http://schemas.microsoft.com/office/drawing/2014/main" id="{F337F0B4-6FCB-DBA2-B878-499DA1AF13F6}"/>
                </a:ext>
              </a:extLst>
            </p:cNvPr>
            <p:cNvSpPr/>
            <p:nvPr/>
          </p:nvSpPr>
          <p:spPr>
            <a:xfrm>
              <a:off x="45720" y="445770"/>
              <a:ext cx="464841" cy="586740"/>
            </a:xfrm>
            <a:custGeom>
              <a:avLst/>
              <a:gdLst>
                <a:gd name="connsiteX0" fmla="*/ 449580 w 464841"/>
                <a:gd name="connsiteY0" fmla="*/ 0 h 586740"/>
                <a:gd name="connsiteX1" fmla="*/ 464820 w 464841"/>
                <a:gd name="connsiteY1" fmla="*/ 83820 h 586740"/>
                <a:gd name="connsiteX2" fmla="*/ 388620 w 464841"/>
                <a:gd name="connsiteY2" fmla="*/ 243840 h 586740"/>
                <a:gd name="connsiteX3" fmla="*/ 358140 w 464841"/>
                <a:gd name="connsiteY3" fmla="*/ 251460 h 586740"/>
                <a:gd name="connsiteX4" fmla="*/ 289560 w 464841"/>
                <a:gd name="connsiteY4" fmla="*/ 289560 h 586740"/>
                <a:gd name="connsiteX5" fmla="*/ 259080 w 464841"/>
                <a:gd name="connsiteY5" fmla="*/ 304800 h 586740"/>
                <a:gd name="connsiteX6" fmla="*/ 205740 w 464841"/>
                <a:gd name="connsiteY6" fmla="*/ 327660 h 586740"/>
                <a:gd name="connsiteX7" fmla="*/ 160020 w 464841"/>
                <a:gd name="connsiteY7" fmla="*/ 350520 h 586740"/>
                <a:gd name="connsiteX8" fmla="*/ 129540 w 464841"/>
                <a:gd name="connsiteY8" fmla="*/ 358140 h 586740"/>
                <a:gd name="connsiteX9" fmla="*/ 106680 w 464841"/>
                <a:gd name="connsiteY9" fmla="*/ 365760 h 586740"/>
                <a:gd name="connsiteX10" fmla="*/ 30480 w 464841"/>
                <a:gd name="connsiteY10" fmla="*/ 457200 h 586740"/>
                <a:gd name="connsiteX11" fmla="*/ 15240 w 464841"/>
                <a:gd name="connsiteY11" fmla="*/ 480060 h 586740"/>
                <a:gd name="connsiteX12" fmla="*/ 0 w 464841"/>
                <a:gd name="connsiteY12" fmla="*/ 525780 h 586740"/>
                <a:gd name="connsiteX13" fmla="*/ 7620 w 464841"/>
                <a:gd name="connsiteY13" fmla="*/ 548640 h 586740"/>
                <a:gd name="connsiteX14" fmla="*/ 22860 w 464841"/>
                <a:gd name="connsiteY14" fmla="*/ 586740 h 586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4841" h="586740">
                  <a:moveTo>
                    <a:pt x="449580" y="0"/>
                  </a:moveTo>
                  <a:cubicBezTo>
                    <a:pt x="451513" y="9663"/>
                    <a:pt x="465470" y="77321"/>
                    <a:pt x="464820" y="83820"/>
                  </a:cubicBezTo>
                  <a:cubicBezTo>
                    <a:pt x="460873" y="123286"/>
                    <a:pt x="450956" y="228256"/>
                    <a:pt x="388620" y="243840"/>
                  </a:cubicBezTo>
                  <a:lnTo>
                    <a:pt x="358140" y="251460"/>
                  </a:lnTo>
                  <a:cubicBezTo>
                    <a:pt x="319751" y="289849"/>
                    <a:pt x="351719" y="264696"/>
                    <a:pt x="289560" y="289560"/>
                  </a:cubicBezTo>
                  <a:cubicBezTo>
                    <a:pt x="279013" y="293779"/>
                    <a:pt x="269421" y="300100"/>
                    <a:pt x="259080" y="304800"/>
                  </a:cubicBezTo>
                  <a:cubicBezTo>
                    <a:pt x="241470" y="312805"/>
                    <a:pt x="223304" y="319554"/>
                    <a:pt x="205740" y="327660"/>
                  </a:cubicBezTo>
                  <a:cubicBezTo>
                    <a:pt x="190269" y="334800"/>
                    <a:pt x="175840" y="344192"/>
                    <a:pt x="160020" y="350520"/>
                  </a:cubicBezTo>
                  <a:cubicBezTo>
                    <a:pt x="150296" y="354409"/>
                    <a:pt x="139610" y="355263"/>
                    <a:pt x="129540" y="358140"/>
                  </a:cubicBezTo>
                  <a:cubicBezTo>
                    <a:pt x="121817" y="360347"/>
                    <a:pt x="114300" y="363220"/>
                    <a:pt x="106680" y="365760"/>
                  </a:cubicBezTo>
                  <a:cubicBezTo>
                    <a:pt x="48008" y="424432"/>
                    <a:pt x="72915" y="393547"/>
                    <a:pt x="30480" y="457200"/>
                  </a:cubicBezTo>
                  <a:cubicBezTo>
                    <a:pt x="25400" y="464820"/>
                    <a:pt x="18136" y="471372"/>
                    <a:pt x="15240" y="480060"/>
                  </a:cubicBezTo>
                  <a:lnTo>
                    <a:pt x="0" y="525780"/>
                  </a:lnTo>
                  <a:cubicBezTo>
                    <a:pt x="2540" y="533400"/>
                    <a:pt x="4028" y="541456"/>
                    <a:pt x="7620" y="548640"/>
                  </a:cubicBezTo>
                  <a:cubicBezTo>
                    <a:pt x="25678" y="584756"/>
                    <a:pt x="22860" y="557334"/>
                    <a:pt x="22860" y="586740"/>
                  </a:cubicBezTo>
                </a:path>
              </a:pathLst>
            </a:cu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grpSp>
      <p:grpSp>
        <p:nvGrpSpPr>
          <p:cNvPr id="84" name="グループ化 83">
            <a:extLst>
              <a:ext uri="{FF2B5EF4-FFF2-40B4-BE49-F238E27FC236}">
                <a16:creationId xmlns:a16="http://schemas.microsoft.com/office/drawing/2014/main" id="{CE638C8E-0C38-5C6F-44FD-42365EB703B5}"/>
              </a:ext>
            </a:extLst>
          </p:cNvPr>
          <p:cNvGrpSpPr/>
          <p:nvPr/>
        </p:nvGrpSpPr>
        <p:grpSpPr>
          <a:xfrm>
            <a:off x="2915195" y="3970401"/>
            <a:ext cx="550002" cy="670542"/>
            <a:chOff x="0" y="0"/>
            <a:chExt cx="834390" cy="1173480"/>
          </a:xfrm>
        </p:grpSpPr>
        <p:pic>
          <p:nvPicPr>
            <p:cNvPr id="85" name="図 84">
              <a:extLst>
                <a:ext uri="{FF2B5EF4-FFF2-40B4-BE49-F238E27FC236}">
                  <a16:creationId xmlns:a16="http://schemas.microsoft.com/office/drawing/2014/main" id="{EE60923A-716B-AA49-4EF5-C90A00DCE49A}"/>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8637" t="58696" r="60207" b="34783"/>
            <a:stretch/>
          </p:blipFill>
          <p:spPr bwMode="auto">
            <a:xfrm>
              <a:off x="0" y="845820"/>
              <a:ext cx="834390" cy="327660"/>
            </a:xfrm>
            <a:prstGeom prst="rect">
              <a:avLst/>
            </a:prstGeom>
            <a:ln>
              <a:noFill/>
            </a:ln>
            <a:extLst>
              <a:ext uri="{53640926-AAD7-44D8-BBD7-CCE9431645EC}">
                <a14:shadowObscured xmlns:a14="http://schemas.microsoft.com/office/drawing/2010/main"/>
              </a:ext>
            </a:extLst>
          </p:spPr>
        </p:pic>
        <p:sp>
          <p:nvSpPr>
            <p:cNvPr id="86" name="フリーフォーム: 図形 85">
              <a:extLst>
                <a:ext uri="{FF2B5EF4-FFF2-40B4-BE49-F238E27FC236}">
                  <a16:creationId xmlns:a16="http://schemas.microsoft.com/office/drawing/2014/main" id="{57C93468-1312-659C-2C1D-6A6273B8096F}"/>
                </a:ext>
              </a:extLst>
            </p:cNvPr>
            <p:cNvSpPr/>
            <p:nvPr/>
          </p:nvSpPr>
          <p:spPr>
            <a:xfrm>
              <a:off x="228600" y="453390"/>
              <a:ext cx="566153" cy="601985"/>
            </a:xfrm>
            <a:custGeom>
              <a:avLst/>
              <a:gdLst>
                <a:gd name="connsiteX0" fmla="*/ 152400 w 566153"/>
                <a:gd name="connsiteY0" fmla="*/ 0 h 601985"/>
                <a:gd name="connsiteX1" fmla="*/ 53340 w 566153"/>
                <a:gd name="connsiteY1" fmla="*/ 30480 h 601985"/>
                <a:gd name="connsiteX2" fmla="*/ 22860 w 566153"/>
                <a:gd name="connsiteY2" fmla="*/ 60960 h 601985"/>
                <a:gd name="connsiteX3" fmla="*/ 0 w 566153"/>
                <a:gd name="connsiteY3" fmla="*/ 121920 h 601985"/>
                <a:gd name="connsiteX4" fmla="*/ 7620 w 566153"/>
                <a:gd name="connsiteY4" fmla="*/ 175260 h 601985"/>
                <a:gd name="connsiteX5" fmla="*/ 38100 w 566153"/>
                <a:gd name="connsiteY5" fmla="*/ 205740 h 601985"/>
                <a:gd name="connsiteX6" fmla="*/ 182880 w 566153"/>
                <a:gd name="connsiteY6" fmla="*/ 251460 h 601985"/>
                <a:gd name="connsiteX7" fmla="*/ 236220 w 566153"/>
                <a:gd name="connsiteY7" fmla="*/ 266700 h 601985"/>
                <a:gd name="connsiteX8" fmla="*/ 327660 w 566153"/>
                <a:gd name="connsiteY8" fmla="*/ 281940 h 601985"/>
                <a:gd name="connsiteX9" fmla="*/ 396240 w 566153"/>
                <a:gd name="connsiteY9" fmla="*/ 289560 h 601985"/>
                <a:gd name="connsiteX10" fmla="*/ 464820 w 566153"/>
                <a:gd name="connsiteY10" fmla="*/ 335280 h 601985"/>
                <a:gd name="connsiteX11" fmla="*/ 510540 w 566153"/>
                <a:gd name="connsiteY11" fmla="*/ 358140 h 601985"/>
                <a:gd name="connsiteX12" fmla="*/ 533400 w 566153"/>
                <a:gd name="connsiteY12" fmla="*/ 373380 h 601985"/>
                <a:gd name="connsiteX13" fmla="*/ 556260 w 566153"/>
                <a:gd name="connsiteY13" fmla="*/ 411480 h 601985"/>
                <a:gd name="connsiteX14" fmla="*/ 556260 w 566153"/>
                <a:gd name="connsiteY14" fmla="*/ 594360 h 601985"/>
                <a:gd name="connsiteX15" fmla="*/ 510540 w 566153"/>
                <a:gd name="connsiteY15" fmla="*/ 601980 h 60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6153" h="601985">
                  <a:moveTo>
                    <a:pt x="152400" y="0"/>
                  </a:moveTo>
                  <a:cubicBezTo>
                    <a:pt x="119380" y="10160"/>
                    <a:pt x="84599" y="15770"/>
                    <a:pt x="53340" y="30480"/>
                  </a:cubicBezTo>
                  <a:cubicBezTo>
                    <a:pt x="40339" y="36598"/>
                    <a:pt x="31481" y="49465"/>
                    <a:pt x="22860" y="60960"/>
                  </a:cubicBezTo>
                  <a:cubicBezTo>
                    <a:pt x="7917" y="80884"/>
                    <a:pt x="5783" y="98789"/>
                    <a:pt x="0" y="121920"/>
                  </a:cubicBezTo>
                  <a:cubicBezTo>
                    <a:pt x="2540" y="139700"/>
                    <a:pt x="188" y="158909"/>
                    <a:pt x="7620" y="175260"/>
                  </a:cubicBezTo>
                  <a:cubicBezTo>
                    <a:pt x="13566" y="188341"/>
                    <a:pt x="25577" y="198696"/>
                    <a:pt x="38100" y="205740"/>
                  </a:cubicBezTo>
                  <a:cubicBezTo>
                    <a:pt x="133323" y="259303"/>
                    <a:pt x="103812" y="234517"/>
                    <a:pt x="182880" y="251460"/>
                  </a:cubicBezTo>
                  <a:cubicBezTo>
                    <a:pt x="200961" y="255335"/>
                    <a:pt x="218125" y="262891"/>
                    <a:pt x="236220" y="266700"/>
                  </a:cubicBezTo>
                  <a:cubicBezTo>
                    <a:pt x="266458" y="273066"/>
                    <a:pt x="297070" y="277570"/>
                    <a:pt x="327660" y="281940"/>
                  </a:cubicBezTo>
                  <a:cubicBezTo>
                    <a:pt x="350430" y="285193"/>
                    <a:pt x="373380" y="287020"/>
                    <a:pt x="396240" y="289560"/>
                  </a:cubicBezTo>
                  <a:cubicBezTo>
                    <a:pt x="448425" y="306955"/>
                    <a:pt x="386984" y="283390"/>
                    <a:pt x="464820" y="335280"/>
                  </a:cubicBezTo>
                  <a:cubicBezTo>
                    <a:pt x="478997" y="344731"/>
                    <a:pt x="495645" y="349865"/>
                    <a:pt x="510540" y="358140"/>
                  </a:cubicBezTo>
                  <a:cubicBezTo>
                    <a:pt x="518546" y="362588"/>
                    <a:pt x="525780" y="368300"/>
                    <a:pt x="533400" y="373380"/>
                  </a:cubicBezTo>
                  <a:cubicBezTo>
                    <a:pt x="541020" y="386080"/>
                    <a:pt x="550245" y="397946"/>
                    <a:pt x="556260" y="411480"/>
                  </a:cubicBezTo>
                  <a:cubicBezTo>
                    <a:pt x="577479" y="459222"/>
                    <a:pt x="558272" y="587319"/>
                    <a:pt x="556260" y="594360"/>
                  </a:cubicBezTo>
                  <a:cubicBezTo>
                    <a:pt x="553941" y="602478"/>
                    <a:pt x="523606" y="601980"/>
                    <a:pt x="510540" y="601980"/>
                  </a:cubicBezTo>
                </a:path>
              </a:pathLst>
            </a:cu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sp>
          <p:nvSpPr>
            <p:cNvPr id="87" name="フリーフォーム: 図形 86">
              <a:extLst>
                <a:ext uri="{FF2B5EF4-FFF2-40B4-BE49-F238E27FC236}">
                  <a16:creationId xmlns:a16="http://schemas.microsoft.com/office/drawing/2014/main" id="{E3D12103-364F-791F-EDFC-E536C37ACECE}"/>
                </a:ext>
              </a:extLst>
            </p:cNvPr>
            <p:cNvSpPr/>
            <p:nvPr/>
          </p:nvSpPr>
          <p:spPr>
            <a:xfrm>
              <a:off x="34290" y="453390"/>
              <a:ext cx="482090" cy="563880"/>
            </a:xfrm>
            <a:custGeom>
              <a:avLst/>
              <a:gdLst>
                <a:gd name="connsiteX0" fmla="*/ 375410 w 482090"/>
                <a:gd name="connsiteY0" fmla="*/ 0 h 563880"/>
                <a:gd name="connsiteX1" fmla="*/ 466850 w 482090"/>
                <a:gd name="connsiteY1" fmla="*/ 30480 h 563880"/>
                <a:gd name="connsiteX2" fmla="*/ 482090 w 482090"/>
                <a:gd name="connsiteY2" fmla="*/ 60960 h 563880"/>
                <a:gd name="connsiteX3" fmla="*/ 474470 w 482090"/>
                <a:gd name="connsiteY3" fmla="*/ 205740 h 563880"/>
                <a:gd name="connsiteX4" fmla="*/ 405890 w 482090"/>
                <a:gd name="connsiteY4" fmla="*/ 243840 h 563880"/>
                <a:gd name="connsiteX5" fmla="*/ 314450 w 482090"/>
                <a:gd name="connsiteY5" fmla="*/ 281940 h 563880"/>
                <a:gd name="connsiteX6" fmla="*/ 253490 w 482090"/>
                <a:gd name="connsiteY6" fmla="*/ 304800 h 563880"/>
                <a:gd name="connsiteX7" fmla="*/ 215390 w 482090"/>
                <a:gd name="connsiteY7" fmla="*/ 320040 h 563880"/>
                <a:gd name="connsiteX8" fmla="*/ 108710 w 482090"/>
                <a:gd name="connsiteY8" fmla="*/ 335280 h 563880"/>
                <a:gd name="connsiteX9" fmla="*/ 85850 w 482090"/>
                <a:gd name="connsiteY9" fmla="*/ 342900 h 563880"/>
                <a:gd name="connsiteX10" fmla="*/ 55370 w 482090"/>
                <a:gd name="connsiteY10" fmla="*/ 365760 h 563880"/>
                <a:gd name="connsiteX11" fmla="*/ 32510 w 482090"/>
                <a:gd name="connsiteY11" fmla="*/ 381000 h 563880"/>
                <a:gd name="connsiteX12" fmla="*/ 17270 w 482090"/>
                <a:gd name="connsiteY12" fmla="*/ 403860 h 563880"/>
                <a:gd name="connsiteX13" fmla="*/ 2030 w 482090"/>
                <a:gd name="connsiteY13" fmla="*/ 457200 h 563880"/>
                <a:gd name="connsiteX14" fmla="*/ 32510 w 482090"/>
                <a:gd name="connsiteY14" fmla="*/ 563880 h 563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2090" h="563880">
                  <a:moveTo>
                    <a:pt x="375410" y="0"/>
                  </a:moveTo>
                  <a:cubicBezTo>
                    <a:pt x="418747" y="5417"/>
                    <a:pt x="438732" y="-2324"/>
                    <a:pt x="466850" y="30480"/>
                  </a:cubicBezTo>
                  <a:cubicBezTo>
                    <a:pt x="474242" y="39105"/>
                    <a:pt x="477010" y="50800"/>
                    <a:pt x="482090" y="60960"/>
                  </a:cubicBezTo>
                  <a:cubicBezTo>
                    <a:pt x="479550" y="109220"/>
                    <a:pt x="485180" y="158615"/>
                    <a:pt x="474470" y="205740"/>
                  </a:cubicBezTo>
                  <a:cubicBezTo>
                    <a:pt x="470524" y="223103"/>
                    <a:pt x="415418" y="238643"/>
                    <a:pt x="405890" y="243840"/>
                  </a:cubicBezTo>
                  <a:cubicBezTo>
                    <a:pt x="328571" y="286014"/>
                    <a:pt x="394048" y="268674"/>
                    <a:pt x="314450" y="281940"/>
                  </a:cubicBezTo>
                  <a:cubicBezTo>
                    <a:pt x="252096" y="313117"/>
                    <a:pt x="315740" y="284050"/>
                    <a:pt x="253490" y="304800"/>
                  </a:cubicBezTo>
                  <a:cubicBezTo>
                    <a:pt x="240514" y="309125"/>
                    <a:pt x="228775" y="317222"/>
                    <a:pt x="215390" y="320040"/>
                  </a:cubicBezTo>
                  <a:cubicBezTo>
                    <a:pt x="180239" y="327440"/>
                    <a:pt x="144270" y="330200"/>
                    <a:pt x="108710" y="335280"/>
                  </a:cubicBezTo>
                  <a:cubicBezTo>
                    <a:pt x="101090" y="337820"/>
                    <a:pt x="92824" y="338915"/>
                    <a:pt x="85850" y="342900"/>
                  </a:cubicBezTo>
                  <a:cubicBezTo>
                    <a:pt x="74823" y="349201"/>
                    <a:pt x="65704" y="358378"/>
                    <a:pt x="55370" y="365760"/>
                  </a:cubicBezTo>
                  <a:cubicBezTo>
                    <a:pt x="47918" y="371083"/>
                    <a:pt x="40130" y="375920"/>
                    <a:pt x="32510" y="381000"/>
                  </a:cubicBezTo>
                  <a:cubicBezTo>
                    <a:pt x="27430" y="388620"/>
                    <a:pt x="21366" y="395669"/>
                    <a:pt x="17270" y="403860"/>
                  </a:cubicBezTo>
                  <a:cubicBezTo>
                    <a:pt x="11804" y="414792"/>
                    <a:pt x="4471" y="447434"/>
                    <a:pt x="2030" y="457200"/>
                  </a:cubicBezTo>
                  <a:cubicBezTo>
                    <a:pt x="10266" y="564269"/>
                    <a:pt x="-21768" y="545787"/>
                    <a:pt x="32510" y="563880"/>
                  </a:cubicBezTo>
                </a:path>
              </a:pathLst>
            </a:cu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4295" tIns="37148" rIns="74295" bIns="37148" numCol="1" spcCol="0" rtlCol="0" fromWordArt="0" anchor="ctr" anchorCtr="0" forceAA="0" compatLnSpc="1">
              <a:prstTxWarp prst="textNoShape">
                <a:avLst/>
              </a:prstTxWarp>
              <a:noAutofit/>
            </a:bodyPr>
            <a:lstStyle/>
            <a:p>
              <a:endParaRPr lang="ja-JP" altLang="en-US" sz="1463"/>
            </a:p>
          </p:txBody>
        </p:sp>
        <p:pic>
          <p:nvPicPr>
            <p:cNvPr id="88" name="図 87">
              <a:extLst>
                <a:ext uri="{FF2B5EF4-FFF2-40B4-BE49-F238E27FC236}">
                  <a16:creationId xmlns:a16="http://schemas.microsoft.com/office/drawing/2014/main" id="{BBA541B8-BDEC-85D5-1913-BB0C51A1704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6342" r="12500"/>
            <a:stretch/>
          </p:blipFill>
          <p:spPr bwMode="auto">
            <a:xfrm>
              <a:off x="205740" y="0"/>
              <a:ext cx="320039" cy="511175"/>
            </a:xfrm>
            <a:prstGeom prst="rect">
              <a:avLst/>
            </a:prstGeom>
            <a:noFill/>
            <a:ln>
              <a:noFill/>
            </a:ln>
            <a:extLst>
              <a:ext uri="{53640926-AAD7-44D8-BBD7-CCE9431645EC}">
                <a14:shadowObscured xmlns:a14="http://schemas.microsoft.com/office/drawing/2010/main"/>
              </a:ext>
            </a:extLst>
          </p:spPr>
        </p:pic>
      </p:grpSp>
      <p:sp>
        <p:nvSpPr>
          <p:cNvPr id="90" name="テキスト ボックス 89">
            <a:extLst>
              <a:ext uri="{FF2B5EF4-FFF2-40B4-BE49-F238E27FC236}">
                <a16:creationId xmlns:a16="http://schemas.microsoft.com/office/drawing/2014/main" id="{98D447DA-9089-30BF-8BA3-20652D3DD5D5}"/>
              </a:ext>
            </a:extLst>
          </p:cNvPr>
          <p:cNvSpPr txBox="1"/>
          <p:nvPr/>
        </p:nvSpPr>
        <p:spPr>
          <a:xfrm>
            <a:off x="2739792" y="3110710"/>
            <a:ext cx="1975963" cy="242374"/>
          </a:xfrm>
          <a:prstGeom prst="rect">
            <a:avLst/>
          </a:prstGeom>
          <a:noFill/>
        </p:spPr>
        <p:txBody>
          <a:bodyPr wrap="square" rtlCol="0">
            <a:spAutoFit/>
          </a:bodyPr>
          <a:lstStyle/>
          <a:p>
            <a:r>
              <a:rPr lang="ja-JP" altLang="en-US" sz="975" spc="-123" dirty="0">
                <a:latin typeface="HGS創英角ｺﾞｼｯｸUB" panose="020B0900000000000000" pitchFamily="50" charset="-128"/>
                <a:ea typeface="HGS創英角ｺﾞｼｯｸUB" panose="020B0900000000000000" pitchFamily="50" charset="-128"/>
              </a:rPr>
              <a:t>明かりがつく　</a:t>
            </a:r>
            <a:r>
              <a:rPr lang="ja-JP" altLang="en-US" sz="975" spc="-244" dirty="0">
                <a:latin typeface="HGS創英角ｺﾞｼｯｸUB" panose="020B0900000000000000" pitchFamily="50" charset="-128"/>
                <a:ea typeface="HGS創英角ｺﾞｼｯｸUB" panose="020B0900000000000000" pitchFamily="50" charset="-128"/>
              </a:rPr>
              <a:t>明かりがつかない</a:t>
            </a:r>
          </a:p>
        </p:txBody>
      </p:sp>
      <p:sp>
        <p:nvSpPr>
          <p:cNvPr id="91" name="テキスト ボックス 90">
            <a:extLst>
              <a:ext uri="{FF2B5EF4-FFF2-40B4-BE49-F238E27FC236}">
                <a16:creationId xmlns:a16="http://schemas.microsoft.com/office/drawing/2014/main" id="{3050E52F-A3EF-4B07-EC51-09225F816955}"/>
              </a:ext>
            </a:extLst>
          </p:cNvPr>
          <p:cNvSpPr txBox="1"/>
          <p:nvPr/>
        </p:nvSpPr>
        <p:spPr>
          <a:xfrm>
            <a:off x="4458437" y="3256811"/>
            <a:ext cx="3037820" cy="738664"/>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比較して</a:t>
            </a:r>
            <a:r>
              <a:rPr lang="ja-JP" altLang="en-US" sz="1200" dirty="0">
                <a:latin typeface="BIZ UDPゴシック" panose="020B0400000000000000" pitchFamily="50" charset="-128"/>
                <a:ea typeface="BIZ UDPゴシック" panose="020B04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共通点や差異点を見いだし</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400" dirty="0">
                <a:latin typeface="HGPｺﾞｼｯｸE" panose="020B0900000000000000" pitchFamily="50" charset="-128"/>
                <a:ea typeface="HGPｺﾞｼｯｸE" panose="020B0900000000000000" pitchFamily="50" charset="-128"/>
              </a:rPr>
              <a:t>多面的に考え、関係的な視点</a:t>
            </a:r>
            <a:endParaRPr lang="en-US" altLang="ja-JP" sz="1400" dirty="0">
              <a:latin typeface="HGPｺﾞｼｯｸE" panose="020B0900000000000000" pitchFamily="50" charset="-128"/>
              <a:ea typeface="HGPｺﾞｼｯｸE" panose="020B0900000000000000" pitchFamily="50" charset="-128"/>
            </a:endParaRPr>
          </a:p>
          <a:p>
            <a:r>
              <a:rPr lang="ja-JP" altLang="en-US" sz="1400" dirty="0">
                <a:latin typeface="HGPｺﾞｼｯｸE" panose="020B0900000000000000" pitchFamily="50" charset="-128"/>
                <a:ea typeface="HGPｺﾞｼｯｸE" panose="020B0900000000000000" pitchFamily="50" charset="-128"/>
              </a:rPr>
              <a:t>　　　　　　　　　　　　　　</a:t>
            </a:r>
            <a:r>
              <a:rPr lang="ja-JP" altLang="en-US" sz="1400" dirty="0">
                <a:latin typeface="HG丸ｺﾞｼｯｸM-PRO" panose="020F0600000000000000" pitchFamily="50" charset="-128"/>
                <a:ea typeface="HG丸ｺﾞｼｯｸM-PRO" panose="020F06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で考察をする</a:t>
            </a:r>
          </a:p>
        </p:txBody>
      </p:sp>
      <p:pic>
        <p:nvPicPr>
          <p:cNvPr id="96" name="図 95">
            <a:extLst>
              <a:ext uri="{FF2B5EF4-FFF2-40B4-BE49-F238E27FC236}">
                <a16:creationId xmlns:a16="http://schemas.microsoft.com/office/drawing/2014/main" id="{7E262BEF-D98D-2322-8925-753CD9214775}"/>
              </a:ext>
            </a:extLst>
          </p:cNvPr>
          <p:cNvPicPr>
            <a:picLocks noChangeAspect="1"/>
          </p:cNvPicPr>
          <p:nvPr/>
        </p:nvPicPr>
        <p:blipFill rotWithShape="1">
          <a:blip r:embed="rId10">
            <a:extLst>
              <a:ext uri="{28A0092B-C50C-407E-A947-70E740481C1C}">
                <a14:useLocalDpi xmlns:a14="http://schemas.microsoft.com/office/drawing/2010/main" val="0"/>
              </a:ext>
            </a:extLst>
          </a:blip>
          <a:srcRect b="23613"/>
          <a:stretch/>
        </p:blipFill>
        <p:spPr>
          <a:xfrm>
            <a:off x="2676907" y="4823505"/>
            <a:ext cx="658485" cy="655369"/>
          </a:xfrm>
          <a:prstGeom prst="rect">
            <a:avLst/>
          </a:prstGeom>
        </p:spPr>
      </p:pic>
      <p:sp>
        <p:nvSpPr>
          <p:cNvPr id="98" name="吹き出し: 角を丸めた四角形 97">
            <a:extLst>
              <a:ext uri="{FF2B5EF4-FFF2-40B4-BE49-F238E27FC236}">
                <a16:creationId xmlns:a16="http://schemas.microsoft.com/office/drawing/2014/main" id="{FECDCC69-D193-122D-C6C9-D2EE8FF1FC39}"/>
              </a:ext>
            </a:extLst>
          </p:cNvPr>
          <p:cNvSpPr/>
          <p:nvPr/>
        </p:nvSpPr>
        <p:spPr>
          <a:xfrm>
            <a:off x="4931851" y="3970049"/>
            <a:ext cx="2198784" cy="347782"/>
          </a:xfrm>
          <a:prstGeom prst="wedgeRoundRectCallout">
            <a:avLst>
              <a:gd name="adj1" fmla="val -54817"/>
              <a:gd name="adj2" fmla="val 39910"/>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明かりがついたときのつなぎ方は、友達も同じかな。</a:t>
            </a:r>
            <a:endParaRPr lang="en-US" altLang="ja-JP" sz="1000" dirty="0">
              <a:latin typeface="HG丸ｺﾞｼｯｸM-PRO" panose="020F0600000000000000" pitchFamily="50" charset="-128"/>
              <a:ea typeface="HG丸ｺﾞｼｯｸM-PRO" panose="020F0600000000000000" pitchFamily="50" charset="-128"/>
            </a:endParaRPr>
          </a:p>
        </p:txBody>
      </p:sp>
      <p:pic>
        <p:nvPicPr>
          <p:cNvPr id="100" name="図 99">
            <a:extLst>
              <a:ext uri="{FF2B5EF4-FFF2-40B4-BE49-F238E27FC236}">
                <a16:creationId xmlns:a16="http://schemas.microsoft.com/office/drawing/2014/main" id="{1720332F-07FC-F0F2-D714-0502059C8C3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61067" y="4146271"/>
            <a:ext cx="542353" cy="543305"/>
          </a:xfrm>
          <a:prstGeom prst="rect">
            <a:avLst/>
          </a:prstGeom>
        </p:spPr>
      </p:pic>
      <p:sp>
        <p:nvSpPr>
          <p:cNvPr id="101" name="吹き出し: 角を丸めた四角形 100">
            <a:extLst>
              <a:ext uri="{FF2B5EF4-FFF2-40B4-BE49-F238E27FC236}">
                <a16:creationId xmlns:a16="http://schemas.microsoft.com/office/drawing/2014/main" id="{803D973B-1579-5CBD-CCB8-816E45C4C869}"/>
              </a:ext>
            </a:extLst>
          </p:cNvPr>
          <p:cNvSpPr/>
          <p:nvPr/>
        </p:nvSpPr>
        <p:spPr>
          <a:xfrm>
            <a:off x="4850304" y="4371326"/>
            <a:ext cx="2320723" cy="365878"/>
          </a:xfrm>
          <a:prstGeom prst="wedgeRoundRectCallout">
            <a:avLst>
              <a:gd name="adj1" fmla="val -54745"/>
              <a:gd name="adj2" fmla="val -9455"/>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明かりがつくときは、導線をどれも＋極と－極につなげたときだな。　　</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102" name="吹き出し: 角を丸めた四角形 101">
            <a:extLst>
              <a:ext uri="{FF2B5EF4-FFF2-40B4-BE49-F238E27FC236}">
                <a16:creationId xmlns:a16="http://schemas.microsoft.com/office/drawing/2014/main" id="{7DDB28BC-F22A-9F79-FF48-2BA2BEF9BEDB}"/>
              </a:ext>
            </a:extLst>
          </p:cNvPr>
          <p:cNvSpPr/>
          <p:nvPr/>
        </p:nvSpPr>
        <p:spPr>
          <a:xfrm>
            <a:off x="3335392" y="5042395"/>
            <a:ext cx="3404378" cy="365878"/>
          </a:xfrm>
          <a:prstGeom prst="wedgeRoundRectCallout">
            <a:avLst>
              <a:gd name="adj1" fmla="val -53586"/>
              <a:gd name="adj2" fmla="val 37099"/>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回路になっているように見えるのに、豆電球がつかないのは、導線のビニルがむけていないからだと思うな。　　　　　</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103" name="正方形/長方形 102">
            <a:extLst>
              <a:ext uri="{FF2B5EF4-FFF2-40B4-BE49-F238E27FC236}">
                <a16:creationId xmlns:a16="http://schemas.microsoft.com/office/drawing/2014/main" id="{BB5271B4-F15E-F198-960F-B83B42A73746}"/>
              </a:ext>
            </a:extLst>
          </p:cNvPr>
          <p:cNvSpPr/>
          <p:nvPr/>
        </p:nvSpPr>
        <p:spPr>
          <a:xfrm>
            <a:off x="4040442" y="5477059"/>
            <a:ext cx="2951935" cy="243620"/>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r>
              <a:rPr lang="en-US" altLang="ja-JP" sz="975" dirty="0">
                <a:latin typeface="HG丸ｺﾞｼｯｸM-PRO" panose="020F0600000000000000" pitchFamily="50" charset="-128"/>
                <a:ea typeface="HG丸ｺﾞｼｯｸM-PRO" panose="020F0600000000000000" pitchFamily="50" charset="-128"/>
              </a:rPr>
              <a:t>【</a:t>
            </a:r>
            <a:r>
              <a:rPr lang="ja-JP" altLang="en-US" sz="975" dirty="0">
                <a:latin typeface="HG丸ｺﾞｼｯｸM-PRO" panose="020F0600000000000000" pitchFamily="50" charset="-128"/>
                <a:ea typeface="HG丸ｺﾞｼｯｸM-PRO" panose="020F0600000000000000" pitchFamily="50" charset="-128"/>
              </a:rPr>
              <a:t>問題</a:t>
            </a:r>
            <a:r>
              <a:rPr lang="en-US" altLang="ja-JP" sz="975" dirty="0">
                <a:latin typeface="HG丸ｺﾞｼｯｸM-PRO" panose="020F0600000000000000" pitchFamily="50" charset="-128"/>
                <a:ea typeface="HG丸ｺﾞｼｯｸM-PRO" panose="020F0600000000000000" pitchFamily="50" charset="-128"/>
              </a:rPr>
              <a:t>】</a:t>
            </a:r>
            <a:r>
              <a:rPr lang="ja-JP" altLang="en-US" sz="975" dirty="0">
                <a:latin typeface="HG丸ｺﾞｼｯｸM-PRO" panose="020F0600000000000000" pitchFamily="50" charset="-128"/>
                <a:ea typeface="HG丸ｺﾞｼｯｸM-PRO" panose="020F0600000000000000" pitchFamily="50" charset="-128"/>
              </a:rPr>
              <a:t>どのようなものが電気を通すのだろうか。</a:t>
            </a:r>
          </a:p>
        </p:txBody>
      </p:sp>
      <p:pic>
        <p:nvPicPr>
          <p:cNvPr id="19" name="図 18">
            <a:extLst>
              <a:ext uri="{FF2B5EF4-FFF2-40B4-BE49-F238E27FC236}">
                <a16:creationId xmlns:a16="http://schemas.microsoft.com/office/drawing/2014/main" id="{7D0E42E9-BAB9-01CE-2A74-69F6DD8AFDB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398268" y="6117132"/>
            <a:ext cx="535425" cy="535425"/>
          </a:xfrm>
          <a:prstGeom prst="rect">
            <a:avLst/>
          </a:prstGeom>
        </p:spPr>
      </p:pic>
      <p:sp>
        <p:nvSpPr>
          <p:cNvPr id="30" name="テキスト ボックス 29">
            <a:extLst>
              <a:ext uri="{FF2B5EF4-FFF2-40B4-BE49-F238E27FC236}">
                <a16:creationId xmlns:a16="http://schemas.microsoft.com/office/drawing/2014/main" id="{2B07D257-EFF4-6DAB-A4BE-2CC27ADDED4C}"/>
              </a:ext>
            </a:extLst>
          </p:cNvPr>
          <p:cNvSpPr txBox="1"/>
          <p:nvPr/>
        </p:nvSpPr>
        <p:spPr>
          <a:xfrm>
            <a:off x="2739792" y="5810122"/>
            <a:ext cx="2808359" cy="307777"/>
          </a:xfrm>
          <a:prstGeom prst="rect">
            <a:avLst/>
          </a:prstGeom>
          <a:noFill/>
        </p:spPr>
        <p:txBody>
          <a:bodyPr wrap="square" rtlCol="0">
            <a:spAutoFit/>
          </a:bodyPr>
          <a:lstStyle/>
          <a:p>
            <a:r>
              <a:rPr lang="ja-JP" altLang="en-US" sz="1400" dirty="0">
                <a:latin typeface="HGPｺﾞｼｯｸE" panose="020B0900000000000000" pitchFamily="50" charset="-128"/>
                <a:ea typeface="HGPｺﾞｼｯｸE" panose="020B0900000000000000" pitchFamily="50" charset="-128"/>
              </a:rPr>
              <a:t>比較して、質的な視点</a:t>
            </a:r>
            <a:r>
              <a:rPr lang="ja-JP" altLang="en-US" sz="1200" dirty="0">
                <a:latin typeface="HG丸ｺﾞｼｯｸM-PRO" panose="020F0600000000000000" pitchFamily="50" charset="-128"/>
                <a:ea typeface="HG丸ｺﾞｼｯｸM-PRO" panose="020F0600000000000000" pitchFamily="50" charset="-128"/>
              </a:rPr>
              <a:t>で考察する</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32" name="矢印: 右 31">
            <a:extLst>
              <a:ext uri="{FF2B5EF4-FFF2-40B4-BE49-F238E27FC236}">
                <a16:creationId xmlns:a16="http://schemas.microsoft.com/office/drawing/2014/main" id="{23D505D0-92DA-AEAB-015D-FDD2112CC421}"/>
              </a:ext>
            </a:extLst>
          </p:cNvPr>
          <p:cNvSpPr/>
          <p:nvPr/>
        </p:nvSpPr>
        <p:spPr>
          <a:xfrm>
            <a:off x="3523547" y="5448698"/>
            <a:ext cx="433501" cy="23610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sz="1463" dirty="0"/>
          </a:p>
        </p:txBody>
      </p:sp>
      <p:sp>
        <p:nvSpPr>
          <p:cNvPr id="33" name="吹き出し: 角を丸めた四角形 32">
            <a:extLst>
              <a:ext uri="{FF2B5EF4-FFF2-40B4-BE49-F238E27FC236}">
                <a16:creationId xmlns:a16="http://schemas.microsoft.com/office/drawing/2014/main" id="{733208E9-8504-EDB8-CB8B-90A6833C9F1B}"/>
              </a:ext>
            </a:extLst>
          </p:cNvPr>
          <p:cNvSpPr/>
          <p:nvPr/>
        </p:nvSpPr>
        <p:spPr>
          <a:xfrm>
            <a:off x="3011942" y="6147546"/>
            <a:ext cx="2397761" cy="551731"/>
          </a:xfrm>
          <a:prstGeom prst="wedgeRoundRectCallout">
            <a:avLst>
              <a:gd name="adj1" fmla="val -54275"/>
              <a:gd name="adj2" fmla="val -8689"/>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はさみは電気を通した人と通さなかった人がいるな。はさみのどの部分を調べたかで結果が違ってくるな。　</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35" name="吹き出し: 角を丸めた四角形 34">
            <a:extLst>
              <a:ext uri="{FF2B5EF4-FFF2-40B4-BE49-F238E27FC236}">
                <a16:creationId xmlns:a16="http://schemas.microsoft.com/office/drawing/2014/main" id="{681906E5-CEC8-6D44-C49E-D4CD06FCED29}"/>
              </a:ext>
            </a:extLst>
          </p:cNvPr>
          <p:cNvSpPr/>
          <p:nvPr/>
        </p:nvSpPr>
        <p:spPr>
          <a:xfrm>
            <a:off x="5374834" y="6147545"/>
            <a:ext cx="2103406" cy="551731"/>
          </a:xfrm>
          <a:prstGeom prst="wedgeRoundRectCallout">
            <a:avLst>
              <a:gd name="adj1" fmla="val -54024"/>
              <a:gd name="adj2" fmla="val 36501"/>
              <a:gd name="adj3" fmla="val 16667"/>
            </a:avLst>
          </a:prstGeom>
          <a:ln w="19050"/>
        </p:spPr>
        <p:style>
          <a:lnRef idx="2">
            <a:schemeClr val="accent1"/>
          </a:lnRef>
          <a:fillRef idx="1">
            <a:schemeClr val="lt1"/>
          </a:fillRef>
          <a:effectRef idx="0">
            <a:schemeClr val="accent1"/>
          </a:effectRef>
          <a:fontRef idx="minor">
            <a:schemeClr val="dk1"/>
          </a:fontRef>
        </p:style>
        <p:txBody>
          <a:bodyPr rtlCol="0" anchor="ctr"/>
          <a:lstStyle/>
          <a:p>
            <a:r>
              <a:rPr lang="ja-JP" altLang="en-US" sz="1000" dirty="0">
                <a:latin typeface="HG丸ｺﾞｼｯｸM-PRO" panose="020F0600000000000000" pitchFamily="50" charset="-128"/>
                <a:ea typeface="HG丸ｺﾞｼｯｸM-PRO" panose="020F0600000000000000" pitchFamily="50" charset="-128"/>
              </a:rPr>
              <a:t>導線や電気製品は電気を通す金属をプラスチックで覆って安全に使えるよにしてあるんだな。</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20726A94-3C28-C0BE-FF8D-B127F7220DAB}"/>
              </a:ext>
            </a:extLst>
          </p:cNvPr>
          <p:cNvSpPr txBox="1"/>
          <p:nvPr/>
        </p:nvSpPr>
        <p:spPr>
          <a:xfrm>
            <a:off x="7473213" y="6073593"/>
            <a:ext cx="2433238" cy="792781"/>
          </a:xfrm>
          <a:prstGeom prst="rect">
            <a:avLst/>
          </a:prstGeom>
          <a:noFill/>
        </p:spPr>
        <p:txBody>
          <a:bodyPr wrap="square" rtlCol="0">
            <a:spAutoFit/>
          </a:bodyPr>
          <a:lstStyle/>
          <a:p>
            <a:r>
              <a:rPr lang="ja-JP" altLang="en-US" sz="1138" dirty="0">
                <a:latin typeface="BIZ UDPゴシック" panose="020B0400000000000000" pitchFamily="50" charset="-128"/>
                <a:ea typeface="BIZ UDPゴシック" panose="020B0400000000000000" pitchFamily="50" charset="-128"/>
              </a:rPr>
              <a:t>→小４「電流の働き」</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→小５「電流がつくる磁力」</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→小６「電気の利用」</a:t>
            </a:r>
            <a:endParaRPr lang="en-US" altLang="ja-JP" sz="1138" dirty="0">
              <a:latin typeface="BIZ UDPゴシック" panose="020B0400000000000000" pitchFamily="50" charset="-128"/>
              <a:ea typeface="BIZ UDPゴシック" panose="020B0400000000000000" pitchFamily="50" charset="-128"/>
            </a:endParaRPr>
          </a:p>
          <a:p>
            <a:r>
              <a:rPr lang="ja-JP" altLang="en-US" sz="1138" dirty="0">
                <a:latin typeface="BIZ UDPゴシック" panose="020B0400000000000000" pitchFamily="50" charset="-128"/>
                <a:ea typeface="BIZ UDPゴシック" panose="020B0400000000000000" pitchFamily="50" charset="-128"/>
              </a:rPr>
              <a:t>→中２「電流とその利用」</a:t>
            </a:r>
            <a:endParaRPr lang="en-US" altLang="ja-JP" sz="1138"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5E425F5-F501-161D-D9DC-C9AA2B3F1FAF}"/>
              </a:ext>
            </a:extLst>
          </p:cNvPr>
          <p:cNvSpPr txBox="1"/>
          <p:nvPr/>
        </p:nvSpPr>
        <p:spPr>
          <a:xfrm>
            <a:off x="9502800" y="6474037"/>
            <a:ext cx="412955" cy="338554"/>
          </a:xfrm>
          <a:prstGeom prst="rect">
            <a:avLst/>
          </a:prstGeom>
          <a:noFill/>
        </p:spPr>
        <p:txBody>
          <a:bodyPr wrap="square" rtlCol="0">
            <a:spAutoFit/>
          </a:bodyPr>
          <a:lstStyle/>
          <a:p>
            <a:r>
              <a:rPr kumimoji="1" lang="ja-JP" altLang="en-US" sz="1600" dirty="0">
                <a:latin typeface="HGP創英角ｺﾞｼｯｸUB" panose="020B0900000000000000" pitchFamily="50" charset="-128"/>
                <a:ea typeface="HGP創英角ｺﾞｼｯｸUB" panose="020B0900000000000000" pitchFamily="50" charset="-128"/>
              </a:rPr>
              <a:t>７</a:t>
            </a:r>
          </a:p>
        </p:txBody>
      </p:sp>
    </p:spTree>
    <p:extLst>
      <p:ext uri="{BB962C8B-B14F-4D97-AF65-F5344CB8AC3E}">
        <p14:creationId xmlns:p14="http://schemas.microsoft.com/office/powerpoint/2010/main" val="392287000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71197</TotalTime>
  <Words>16089</Words>
  <Application>Microsoft Office PowerPoint</Application>
  <PresentationFormat>A4 210 x 297 mm</PresentationFormat>
  <Paragraphs>1097</Paragraphs>
  <Slides>25</Slides>
  <Notes>0</Notes>
  <HiddenSlides>0</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25</vt:i4>
      </vt:variant>
    </vt:vector>
  </HeadingPairs>
  <TitlesOfParts>
    <vt:vector size="40" baseType="lpstr">
      <vt:lpstr>BIZ UDPゴシック</vt:lpstr>
      <vt:lpstr>HGPｺﾞｼｯｸE</vt:lpstr>
      <vt:lpstr>HGP創英角ｺﾞｼｯｸUB</vt:lpstr>
      <vt:lpstr>HGSｺﾞｼｯｸE</vt:lpstr>
      <vt:lpstr>HGS創英角ｺﾞｼｯｸUB</vt:lpstr>
      <vt:lpstr>HG丸ｺﾞｼｯｸM-PRO</vt:lpstr>
      <vt:lpstr>HG創英角ｺﾞｼｯｸUB</vt:lpstr>
      <vt:lpstr>ＭＳ ゴシック</vt:lpstr>
      <vt:lpstr>UD デジタル 教科書体 N-B</vt:lpstr>
      <vt:lpstr>游ゴシック</vt:lpstr>
      <vt:lpstr>游明朝</vt:lpstr>
      <vt:lpstr>Arial</vt:lpstr>
      <vt:lpstr>Calibri</vt:lpstr>
      <vt:lpstr>Calibri Light</vt:lpstr>
      <vt:lpstr>Office テーマ</vt:lpstr>
      <vt:lpstr>つながりハンドブック～物理編～</vt:lpstr>
      <vt:lpstr>つながりハンドブック</vt:lpstr>
      <vt:lpstr>なぜ「見方・考え方」を働かせることが大切なのか</vt:lpstr>
      <vt:lpstr>理科の「見方・考え方」</vt:lpstr>
      <vt:lpstr>つながりハンドブックの使い方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金井 智子</dc:creator>
  <cp:lastModifiedBy>智子 金井</cp:lastModifiedBy>
  <cp:revision>109</cp:revision>
  <cp:lastPrinted>2024-02-14T02:08:33Z</cp:lastPrinted>
  <dcterms:created xsi:type="dcterms:W3CDTF">2023-06-23T07:23:01Z</dcterms:created>
  <dcterms:modified xsi:type="dcterms:W3CDTF">2024-03-14T01:25:23Z</dcterms:modified>
</cp:coreProperties>
</file>